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6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90ED9-0EBE-430C-B740-2D359B781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86CE1-D9EC-4AC0-A5CA-6469760E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B4759-E961-4C67-8AC8-F3CFD9729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2055EE-DA0C-4714-B516-3909AE0E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757D28-8940-4F6F-883F-311D3F4A4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E0A81C-C51E-4997-944F-A7C5D139C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9034A4-8456-4836-8440-08D4A398D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05637-1AFF-4450-A7A6-38EA9E8BE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925C6-0068-4D26-885F-1E0EF757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B1974-FB8E-44BB-8DC6-58DD6B1CB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B5DF8-3D11-43C7-8CA0-1BD20F9B6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669882" y="2588281"/>
            <a:ext cx="10852237" cy="899167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6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669882" y="3566160"/>
            <a:ext cx="10852237" cy="950984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69882" y="1296000"/>
            <a:ext cx="10852237" cy="5041355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3808730"/>
            <a:ext cx="10852237" cy="624845"/>
          </a:xfrm>
        </p:spPr>
        <p:txBody>
          <a:bodyPr lIns="101600" tIns="38100" rIns="63500" bIns="38100" anchor="t" anchorCtr="0">
            <a:noAutofit/>
          </a:bodyPr>
          <a:lstStyle>
            <a:lvl1pPr>
              <a:defRPr sz="3600" b="0" u="none" strike="noStrike" kern="1200" cap="none" spc="300" normalizeH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69925" y="4511675"/>
            <a:ext cx="10852237" cy="1077985"/>
          </a:xfrm>
        </p:spPr>
        <p:txBody>
          <a:bodyPr lIns="101600" tIns="38100" rIns="76200" bIns="38100">
            <a:noAutofit/>
          </a:bodyPr>
          <a:lstStyle>
            <a:lvl1pPr marL="0" indent="0" eaLnBrk="1" fontAlgn="auto" latinLnBrk="0" hangingPunct="1"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238877" y="1296000"/>
            <a:ext cx="5283242" cy="5040000"/>
          </a:xfrm>
        </p:spPr>
        <p:txBody>
          <a:bodyPr>
            <a:noAutofit/>
          </a:bodyPr>
          <a:lstStyle>
            <a:lvl1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882" y="432000"/>
            <a:ext cx="10852237" cy="648000"/>
          </a:xfrm>
        </p:spPr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69930" y="1296000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/>
                </a:solidFill>
                <a:uFillTx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69925" y="1789043"/>
            <a:ext cx="5283200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296000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789043"/>
            <a:ext cx="5283242" cy="4552234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8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69930" y="1296000"/>
            <a:ext cx="5283242" cy="5040000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238925" y="1296000"/>
            <a:ext cx="5283242" cy="50400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indent="0" eaLnBrk="1" fontAlgn="auto" latinLnBrk="0" hangingPunct="1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69930" y="952508"/>
            <a:ext cx="10852237" cy="504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669882" y="2588281"/>
            <a:ext cx="10852237" cy="899167"/>
          </a:xfrm>
        </p:spPr>
        <p:txBody>
          <a:bodyPr vert="horz" lIns="101600" tIns="38100" rIns="25400" bIns="38100" rtlCol="0" anchor="t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5400" b="0" i="0" u="none" strike="noStrike" kern="1200" cap="none" spc="600" normalizeH="0" baseline="0" noProof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FillTx/>
                <a:latin typeface="+mj-lt"/>
                <a:ea typeface="+mj-ea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6.xml" /><Relationship Id="rId13" Type="http://schemas.openxmlformats.org/officeDocument/2006/relationships/tags" Target="../tags/tag57.xml" /><Relationship Id="rId14" Type="http://schemas.openxmlformats.org/officeDocument/2006/relationships/tags" Target="../tags/tag58.xml" /><Relationship Id="rId15" Type="http://schemas.openxmlformats.org/officeDocument/2006/relationships/tags" Target="../tags/tag59.xml" /><Relationship Id="rId16" Type="http://schemas.openxmlformats.org/officeDocument/2006/relationships/tags" Target="../tags/tag60.xml" /><Relationship Id="rId17" Type="http://schemas.openxmlformats.org/officeDocument/2006/relationships/tags" Target="../tags/tag6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rgbClr val="FFFFFF"/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69882" y="432000"/>
            <a:ext cx="10852237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69882" y="1296000"/>
            <a:ext cx="10852237" cy="50400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mc:AlternateContent>
    <mc:Choice xmlns:p14="http://schemas.microsoft.com/office/powerpoint/2010/main" Requires="p14">
      <p:transition p14:dur="500"/>
    </mc:Choice>
    <mc:Fallback>
      <p:transition/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800" b="1" u="none" strike="noStrike" kern="1200" cap="none" spc="200" normalizeH="0">
          <a:solidFill>
            <a:schemeClr val="tx1"/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ags" Target="../tags/tag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461231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zh-CN" altLang="en-US" sz="4000">
                <a:latin typeface="+mj-ea"/>
                <a:cs typeface="+mj-ea"/>
              </a:rPr>
            </a:br>
            <a:br>
              <a:rPr lang="zh-CN" altLang="en-US" sz="4000">
                <a:latin typeface="+mj-ea"/>
                <a:cs typeface="+mj-ea"/>
              </a:rPr>
            </a:br>
            <a:br>
              <a:rPr lang="zh-CN" altLang="en-US" sz="4000">
                <a:latin typeface="+mj-ea"/>
                <a:cs typeface="+mj-ea"/>
              </a:rPr>
            </a:br>
            <a:br>
              <a:rPr lang="zh-CN" altLang="en-US" sz="4000">
                <a:latin typeface="+mj-ea"/>
                <a:cs typeface="+mj-ea"/>
              </a:rPr>
            </a:br>
            <a:br>
              <a:rPr lang="zh-CN" altLang="en-US" sz="4000">
                <a:latin typeface="+mj-ea"/>
                <a:cs typeface="+mj-ea"/>
              </a:rPr>
            </a:br>
            <a:br>
              <a:rPr lang="zh-CN" altLang="en-US" sz="4000">
                <a:latin typeface="+mj-ea"/>
                <a:cs typeface="+mj-ea"/>
              </a:rPr>
            </a:br>
            <a:br>
              <a:rPr lang="zh-CN" altLang="en-US" sz="4000">
                <a:latin typeface="+mj-ea"/>
                <a:cs typeface="+mj-ea"/>
              </a:rPr>
            </a:br>
            <a:br>
              <a:rPr lang="zh-CN" altLang="en-US" sz="4000">
                <a:latin typeface="+mj-ea"/>
                <a:cs typeface="+mj-ea"/>
              </a:rPr>
            </a:br>
            <a:r>
              <a:rPr lang="en-US" altLang="zh-CN" sz="4000">
                <a:latin typeface="+mj-ea"/>
                <a:cs typeface="+mj-ea"/>
              </a:rPr>
              <a:t>2</a:t>
            </a:r>
            <a:r>
              <a:rPr sz="4000">
                <a:latin typeface="+mj-ea"/>
                <a:cs typeface="+mj-ea"/>
              </a:rPr>
              <a:t>型糖尿病患者的健康管理</a:t>
            </a:r>
            <a:endParaRPr sz="4000">
              <a:latin typeface="+mj-ea"/>
              <a:cs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糖尿病的诊断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b="1"/>
              <a:t>糖尿病的确诊标准（任意一项）</a:t>
            </a:r>
            <a:endParaRPr lang="zh-CN" altLang="en-US" sz="2400" b="1"/>
          </a:p>
          <a:p>
            <a:pPr marL="0" indent="0">
              <a:buNone/>
            </a:pPr>
            <a:r>
              <a:rPr lang="zh-CN" altLang="en-US" sz="2000"/>
              <a:t>糖尿病症状（三多一少）</a:t>
            </a:r>
            <a:r>
              <a:rPr lang="en-US" altLang="zh-CN" sz="2000"/>
              <a:t>+</a:t>
            </a:r>
            <a:r>
              <a:rPr sz="2000"/>
              <a:t>任意时间血糖水平≥</a:t>
            </a:r>
            <a:r>
              <a:rPr lang="en-US" altLang="zh-CN" sz="2000"/>
              <a:t>11.1mmol/L(200mg/dl)</a:t>
            </a:r>
            <a:endParaRPr lang="en-US" altLang="zh-CN" sz="2000"/>
          </a:p>
          <a:p>
            <a:pPr marL="0" indent="0">
              <a:buNone/>
            </a:pPr>
            <a:r>
              <a:rPr sz="2000"/>
              <a:t>空腹血糖≥</a:t>
            </a:r>
            <a:r>
              <a:rPr lang="en-US" altLang="zh-CN" sz="2000"/>
              <a:t>7.0mmol/L</a:t>
            </a:r>
            <a:r>
              <a:rPr sz="2000"/>
              <a:t>（</a:t>
            </a:r>
            <a:r>
              <a:rPr lang="en-US" altLang="zh-CN" sz="2000"/>
              <a:t>1.26mg/dl</a:t>
            </a:r>
            <a:r>
              <a:rPr sz="2000"/>
              <a:t>）</a:t>
            </a:r>
            <a:endParaRPr sz="2000"/>
          </a:p>
          <a:p>
            <a:pPr marL="0" indent="0">
              <a:buNone/>
            </a:pPr>
            <a:r>
              <a:rPr sz="2000"/>
              <a:t>口服葡萄糖耐量试验（</a:t>
            </a:r>
            <a:r>
              <a:rPr lang="en-US" altLang="zh-CN" sz="2000"/>
              <a:t>OGTT</a:t>
            </a:r>
            <a:r>
              <a:rPr sz="2000"/>
              <a:t>）中，</a:t>
            </a:r>
            <a:r>
              <a:rPr lang="en-US" altLang="zh-CN" sz="2000"/>
              <a:t>2</a:t>
            </a:r>
            <a:r>
              <a:rPr sz="2000"/>
              <a:t>小时血糖水平≥</a:t>
            </a:r>
            <a:r>
              <a:rPr lang="en-US" altLang="zh-CN" sz="2000"/>
              <a:t>11.1mmol/L</a:t>
            </a:r>
            <a:endParaRPr lang="en-US" altLang="zh-CN" sz="2000"/>
          </a:p>
          <a:p>
            <a:pPr marL="0" indent="0">
              <a:buNone/>
            </a:pPr>
            <a:r>
              <a:rPr sz="2400" b="1">
                <a:latin typeface="+mj-ea"/>
                <a:ea typeface="+mj-ea"/>
              </a:rPr>
              <a:t>糖尿病前期（即空腹血糖受损或糖耐量受损）</a:t>
            </a:r>
            <a:endParaRPr sz="2400" b="1">
              <a:latin typeface="+mj-ea"/>
              <a:ea typeface="+mj-ea"/>
            </a:endParaRPr>
          </a:p>
          <a:p>
            <a:pPr marL="0" indent="0">
              <a:buNone/>
            </a:pPr>
            <a:r>
              <a:rPr sz="2000">
                <a:latin typeface="+mn-ea"/>
              </a:rPr>
              <a:t>空腹血糖受损：</a:t>
            </a:r>
            <a:r>
              <a:rPr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空腹静脉血糖</a:t>
            </a:r>
            <a:r>
              <a:rPr lang="en-US" altLang="zh-CN"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6.1</a:t>
            </a:r>
            <a:r>
              <a:rPr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～</a:t>
            </a:r>
            <a:r>
              <a:rPr lang="en-US" altLang="zh-CN"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&lt;7.0mmol/L</a:t>
            </a:r>
            <a:r>
              <a:rPr sz="200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，</a:t>
            </a:r>
            <a:r>
              <a:rPr lang="en-US" altLang="zh-CN" sz="200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OGTT</a:t>
            </a:r>
            <a:r>
              <a:rPr sz="200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＜</a:t>
            </a:r>
            <a:r>
              <a:rPr lang="en-US" altLang="zh-CN" sz="200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 7.8mmol/L</a:t>
            </a:r>
            <a:endParaRPr lang="en-US" altLang="zh-CN" sz="2000">
              <a:solidFill>
                <a:srgbClr val="080808"/>
              </a:solidFill>
              <a:latin typeface="+mn-ea"/>
              <a:cs typeface="+mn-ea"/>
              <a:sym typeface="+mn-ea"/>
            </a:endParaRPr>
          </a:p>
          <a:p>
            <a:pPr marL="0" indent="0">
              <a:buNone/>
            </a:pPr>
            <a:r>
              <a:rPr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糖耐量受损：</a:t>
            </a:r>
            <a:r>
              <a:rPr sz="200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空腹静脉血糖＜</a:t>
            </a:r>
            <a:r>
              <a:rPr lang="en-US" altLang="zh-CN" sz="200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 7.0mmol/L</a:t>
            </a:r>
            <a:r>
              <a:rPr sz="200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，</a:t>
            </a:r>
            <a:endParaRPr sz="2000">
              <a:solidFill>
                <a:srgbClr val="080808"/>
              </a:solidFill>
              <a:latin typeface="+mn-ea"/>
              <a:cs typeface="+mn-ea"/>
              <a:sym typeface="+mn-ea"/>
            </a:endParaRPr>
          </a:p>
          <a:p>
            <a:pPr marL="0" indent="0">
              <a:buNone/>
            </a:pPr>
            <a:r>
              <a:rPr lang="en-US" altLang="zh-CN"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OGTT</a:t>
            </a:r>
            <a:r>
              <a:rPr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负荷后</a:t>
            </a:r>
            <a:r>
              <a:rPr lang="en-US" altLang="zh-CN"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2</a:t>
            </a:r>
            <a:r>
              <a:rPr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小时血糖≥</a:t>
            </a:r>
            <a:r>
              <a:rPr lang="en-US" altLang="zh-CN"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7.8mmol/L</a:t>
            </a:r>
            <a:r>
              <a:rPr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～</a:t>
            </a:r>
            <a:r>
              <a:rPr lang="en-US" altLang="zh-CN" sz="2000" spc="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&lt;11.1mmol/L</a:t>
            </a:r>
            <a:endParaRPr lang="en-US" altLang="zh-CN" sz="2000" spc="0" noProof="0">
              <a:solidFill>
                <a:srgbClr val="080808"/>
              </a:solidFill>
              <a:latin typeface="+mn-ea"/>
              <a:cs typeface="+mn-ea"/>
              <a:sym typeface="+mn-ea"/>
            </a:endParaRPr>
          </a:p>
          <a:p>
            <a:pPr marL="0" indent="0">
              <a:buNone/>
            </a:pPr>
            <a:endParaRPr kumimoji="0" lang="zh-CN" altLang="en-US" sz="2000" kern="1200" cap="none" spc="0" normalizeH="0" baseline="0" noProof="0">
              <a:solidFill>
                <a:srgbClr val="080808"/>
              </a:solidFill>
              <a:latin typeface="F1"/>
              <a:ea typeface="+mn-ea"/>
              <a:cs typeface="+mn-cs"/>
            </a:endParaRPr>
          </a:p>
          <a:p>
            <a:pPr marL="0" indent="0">
              <a:buNone/>
            </a:pPr>
            <a:endParaRPr sz="2000">
              <a:latin typeface="+mn-ea"/>
              <a:cs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>
                <a:latin typeface="F1"/>
                <a:sym typeface="+mn-ea"/>
              </a:rPr>
              <a:t>糖化血红蛋白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反映过去</a:t>
            </a:r>
            <a:r>
              <a:rPr lang="en-US" altLang="zh-CN" sz="2000" spc="0" noProof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60-90</a:t>
            </a:r>
            <a:r>
              <a:rPr sz="2000" spc="0" noProof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天</a:t>
            </a:r>
            <a:r>
              <a:rPr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平均血糖水平</a:t>
            </a:r>
            <a:endParaRPr sz="2000" spc="0" noProof="0">
              <a:solidFill>
                <a:srgbClr val="000000"/>
              </a:solidFill>
              <a:latin typeface="+mn-ea"/>
              <a:cs typeface="+mn-ea"/>
              <a:sym typeface="+mn-ea"/>
            </a:endParaRPr>
          </a:p>
          <a:p>
            <a:pPr algn="ctr"/>
            <a:r>
              <a:rPr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长期控制慢性并发症重要指标</a:t>
            </a:r>
            <a:endParaRPr sz="2000" spc="0" noProof="0">
              <a:solidFill>
                <a:srgbClr val="000000"/>
              </a:solidFill>
              <a:latin typeface="+mn-ea"/>
              <a:cs typeface="+mn-ea"/>
              <a:sym typeface="+mn-ea"/>
            </a:endParaRPr>
          </a:p>
          <a:p>
            <a:endParaRPr kumimoji="0" lang="zh-CN" altLang="en-US" sz="2000" kern="1200" cap="none" spc="0" normalizeH="0" baseline="0" noProof="0">
              <a:solidFill>
                <a:srgbClr val="000000"/>
              </a:solidFill>
              <a:latin typeface="+mn-ea"/>
              <a:cs typeface="+mn-ea"/>
              <a:sym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sz="2000" b="1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分层目标建议</a:t>
            </a:r>
            <a:endParaRPr kumimoji="0" lang="en-US" altLang="zh-CN" sz="2000" kern="1200" cap="none" spc="0" normalizeH="0" baseline="0" noProof="0">
              <a:solidFill>
                <a:srgbClr val="000000"/>
              </a:solidFill>
              <a:latin typeface="+mn-ea"/>
              <a:cs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正常一般 </a:t>
            </a:r>
            <a:r>
              <a:rPr lang="en-US" altLang="zh-CN" sz="200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&lt;</a:t>
            </a:r>
            <a:r>
              <a:rPr lang="en-US" altLang="zh-CN"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6.5%</a:t>
            </a:r>
            <a:r>
              <a:rPr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病程较短，预期寿命长无并发症，</a:t>
            </a:r>
            <a:endParaRPr kumimoji="0" lang="en-US" altLang="zh-CN" sz="2000" kern="1200" cap="none" spc="0" normalizeH="0" baseline="0" noProof="0">
              <a:solidFill>
                <a:srgbClr val="000000"/>
              </a:solidFill>
              <a:latin typeface="+mn-ea"/>
              <a:cs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zh-CN" sz="200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         </a:t>
            </a:r>
            <a:r>
              <a:rPr lang="en-US" altLang="zh-CN"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&lt;7%</a:t>
            </a:r>
            <a:r>
              <a:rPr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大多数非妊娠成年</a:t>
            </a:r>
            <a:r>
              <a:rPr lang="en-US" altLang="zh-CN"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2</a:t>
            </a:r>
            <a:r>
              <a:rPr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型糖尿病患者，</a:t>
            </a:r>
            <a:endParaRPr kumimoji="0" lang="en-US" altLang="zh-CN" sz="2000" kern="1200" cap="none" spc="0" normalizeH="0" baseline="0" noProof="0">
              <a:solidFill>
                <a:srgbClr val="000000"/>
              </a:solidFill>
              <a:latin typeface="+mn-ea"/>
              <a:cs typeface="+mn-ea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SzTx/>
              <a:defRPr/>
            </a:pPr>
            <a:r>
              <a:rPr lang="en-US" altLang="zh-CN" sz="200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         &lt;</a:t>
            </a:r>
            <a:r>
              <a:rPr lang="en-US" altLang="zh-CN"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8% </a:t>
            </a:r>
            <a:r>
              <a:rPr sz="2000" spc="0" noProof="0">
                <a:solidFill>
                  <a:srgbClr val="000000"/>
                </a:solidFill>
                <a:latin typeface="+mn-ea"/>
                <a:cs typeface="+mn-ea"/>
                <a:sym typeface="+mn-ea"/>
              </a:rPr>
              <a:t>有严重低血糖史，预期寿命短，有严重并发症等</a:t>
            </a:r>
            <a:endParaRPr kumimoji="0" lang="zh-CN" altLang="en-US" sz="2000" kern="1200" cap="none" spc="0" normalizeH="0" baseline="0" noProof="0">
              <a:solidFill>
                <a:srgbClr val="000000"/>
              </a:solidFill>
              <a:latin typeface="+mn-ea"/>
              <a:cs typeface="+mn-ea"/>
            </a:endParaRPr>
          </a:p>
          <a:p>
            <a:endParaRPr kumimoji="0" lang="zh-CN" altLang="en-US" sz="2000" kern="1200" cap="none" spc="0" normalizeH="0" baseline="0" noProof="0">
              <a:solidFill>
                <a:srgbClr val="000000"/>
              </a:solidFill>
              <a:latin typeface="+mn-ea"/>
              <a:cs typeface="+mn-ea"/>
            </a:endParaRPr>
          </a:p>
          <a:p>
            <a:endParaRPr lang="zh-CN" altLang="en-US" sz="2000">
              <a:latin typeface="+mn-ea"/>
              <a:cs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服务对象与内容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r>
              <a:rPr sz="2400" b="1">
                <a:solidFill>
                  <a:srgbClr val="C00000"/>
                </a:solidFill>
                <a:latin typeface="+mj-ea"/>
                <a:ea typeface="+mj-ea"/>
                <a:cs typeface="+mn-ea"/>
                <a:sym typeface="Arial" pitchFamily="34" charset="0"/>
              </a:rPr>
              <a:t>服务对象</a:t>
            </a:r>
            <a:endParaRPr sz="2400" b="1">
              <a:solidFill>
                <a:srgbClr val="C00000"/>
              </a:solidFill>
              <a:latin typeface="+mj-ea"/>
              <a:ea typeface="+mj-ea"/>
              <a:cs typeface="+mn-ea"/>
              <a:sym typeface="Arial" pitchFamily="34" charset="0"/>
            </a:endParaRPr>
          </a:p>
          <a:p>
            <a:pPr marL="457200" lvl="1" inden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endParaRPr sz="2400" b="1">
              <a:solidFill>
                <a:schemeClr val="accent2"/>
              </a:solidFill>
              <a:latin typeface="+mn-ea"/>
              <a:cs typeface="+mn-ea"/>
              <a:sym typeface="Arial" pitchFamily="34" charset="0"/>
            </a:endParaRPr>
          </a:p>
          <a:p>
            <a:pPr marL="457200" lvl="1" inden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r>
              <a:rPr sz="24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+mn-ea"/>
                <a:cs typeface="+mn-ea"/>
                <a:sym typeface="Arial" pitchFamily="34" charset="0"/>
              </a:rPr>
              <a:t>辖区内</a:t>
            </a:r>
            <a:r>
              <a:rPr lang="en-US" altLang="zh-CN" sz="24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+mn-ea"/>
                <a:cs typeface="+mn-ea"/>
                <a:sym typeface="Arial" pitchFamily="34" charset="0"/>
              </a:rPr>
              <a:t>35</a:t>
            </a:r>
            <a:r>
              <a:rPr sz="2400" b="1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+mn-ea"/>
                <a:cs typeface="+mn-ea"/>
                <a:sym typeface="Arial" pitchFamily="34" charset="0"/>
              </a:rPr>
              <a:t>岁及以上</a:t>
            </a:r>
            <a:r>
              <a:rPr sz="2400" b="1" noProof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常住居民中</a:t>
            </a:r>
            <a:r>
              <a:rPr lang="en-US" altLang="zh-CN" sz="2400" b="1">
                <a:solidFill>
                  <a:srgbClr val="0070C0"/>
                </a:solidFill>
                <a:latin typeface="+mn-ea"/>
                <a:cs typeface="+mn-ea"/>
                <a:sym typeface="Arial" pitchFamily="34" charset="0"/>
              </a:rPr>
              <a:t>2</a:t>
            </a:r>
            <a:r>
              <a:rPr sz="2400" b="1">
                <a:solidFill>
                  <a:srgbClr val="0070C0"/>
                </a:solidFill>
                <a:latin typeface="+mn-ea"/>
                <a:cs typeface="+mn-ea"/>
                <a:sym typeface="Arial" pitchFamily="34" charset="0"/>
              </a:rPr>
              <a:t>型糖尿病患者</a:t>
            </a:r>
            <a:endParaRPr sz="2400" b="1">
              <a:solidFill>
                <a:srgbClr val="0070C0"/>
              </a:solidFill>
              <a:latin typeface="+mn-ea"/>
              <a:cs typeface="+mn-ea"/>
              <a:sym typeface="Arial" pitchFamily="34" charset="0"/>
            </a:endParaRPr>
          </a:p>
          <a:p>
            <a:pPr marL="457200" lvl="1" inden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r>
              <a:rPr sz="2400" noProof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（</a:t>
            </a:r>
            <a:r>
              <a:rPr sz="2400" b="1" noProof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三要点</a:t>
            </a:r>
            <a:r>
              <a:rPr sz="2400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：</a:t>
            </a:r>
            <a:r>
              <a:rPr lang="en-US" altLang="zh-CN" sz="2400" b="1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35</a:t>
            </a:r>
            <a:r>
              <a:rPr sz="2400" b="1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岁及以上，常住居民，</a:t>
            </a:r>
            <a:r>
              <a:rPr lang="en-US" altLang="zh-CN" sz="2400" b="1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2</a:t>
            </a:r>
            <a:r>
              <a:rPr sz="2400" b="1" noProof="0">
                <a:solidFill>
                  <a:srgbClr val="080808"/>
                </a:solidFill>
                <a:latin typeface="+mn-ea"/>
                <a:cs typeface="+mn-ea"/>
                <a:sym typeface="+mn-ea"/>
              </a:rPr>
              <a:t>型糖尿病</a:t>
            </a:r>
            <a:r>
              <a:rPr sz="2400" noProof="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）</a:t>
            </a:r>
            <a:endParaRPr lang="en-US" altLang="zh-CN" sz="2400" b="1">
              <a:solidFill>
                <a:schemeClr val="accent2"/>
              </a:solidFill>
              <a:latin typeface="+mn-ea"/>
              <a:cs typeface="+mn-ea"/>
              <a:sym typeface="Arial" pitchFamily="34" charset="0"/>
            </a:endParaRPr>
          </a:p>
          <a:p>
            <a:pPr eaLnBrk="0" hangingPunc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endParaRPr lang="zh-CN" altLang="en-US" sz="2400" b="1">
              <a:solidFill>
                <a:srgbClr val="C00000"/>
              </a:solidFill>
              <a:latin typeface="+mn-ea"/>
              <a:cs typeface="+mn-ea"/>
              <a:sym typeface="Arial" pitchFamily="34" charset="0"/>
            </a:endParaRPr>
          </a:p>
          <a:p>
            <a:pPr eaLnBrk="0" hangingPunc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r>
              <a:rPr sz="2400" b="1">
                <a:solidFill>
                  <a:srgbClr val="C00000"/>
                </a:solidFill>
                <a:latin typeface="+mn-ea"/>
                <a:cs typeface="+mn-ea"/>
                <a:sym typeface="Arial" pitchFamily="34" charset="0"/>
              </a:rPr>
              <a:t>服务内容</a:t>
            </a:r>
            <a:endParaRPr lang="zh-CN" altLang="en-US" sz="2400" b="1">
              <a:solidFill>
                <a:srgbClr val="C00000"/>
              </a:solidFill>
              <a:latin typeface="+mn-ea"/>
              <a:cs typeface="+mn-ea"/>
              <a:sym typeface="Arial" pitchFamily="34" charset="0"/>
            </a:endParaRPr>
          </a:p>
          <a:p>
            <a:pPr eaLnBrk="0" hangingPunc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Char char="p"/>
            </a:pPr>
            <a:r>
              <a:rPr sz="2400" b="1">
                <a:solidFill>
                  <a:schemeClr val="accent2"/>
                </a:solidFill>
                <a:latin typeface="+mn-ea"/>
                <a:cs typeface="+mn-ea"/>
                <a:sym typeface="Arial" pitchFamily="34" charset="0"/>
              </a:rPr>
              <a:t>筛查</a:t>
            </a:r>
            <a:endParaRPr lang="zh-CN" altLang="en-US" sz="2400" b="1">
              <a:solidFill>
                <a:schemeClr val="accent2"/>
              </a:solidFill>
              <a:latin typeface="+mn-ea"/>
              <a:cs typeface="+mn-ea"/>
              <a:sym typeface="Arial" pitchFamily="34" charset="0"/>
            </a:endParaRPr>
          </a:p>
          <a:p>
            <a:pPr eaLnBrk="0" hangingPunc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Char char="p"/>
            </a:pPr>
            <a:r>
              <a:rPr sz="2400" b="1">
                <a:solidFill>
                  <a:schemeClr val="accent2"/>
                </a:solidFill>
                <a:latin typeface="+mn-ea"/>
                <a:cs typeface="+mn-ea"/>
                <a:sym typeface="Arial" pitchFamily="34" charset="0"/>
              </a:rPr>
              <a:t>随访评估</a:t>
            </a:r>
            <a:endParaRPr lang="zh-CN" altLang="en-US" sz="2400" b="1">
              <a:solidFill>
                <a:schemeClr val="accent2"/>
              </a:solidFill>
              <a:latin typeface="+mn-ea"/>
              <a:cs typeface="+mn-ea"/>
              <a:sym typeface="Arial" pitchFamily="34" charset="0"/>
            </a:endParaRPr>
          </a:p>
          <a:p>
            <a:pPr eaLnBrk="0" hangingPunc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Char char="p"/>
            </a:pPr>
            <a:r>
              <a:rPr sz="2400" b="1">
                <a:solidFill>
                  <a:schemeClr val="accent2"/>
                </a:solidFill>
                <a:latin typeface="+mn-ea"/>
                <a:cs typeface="+mn-ea"/>
                <a:sym typeface="Arial" pitchFamily="34" charset="0"/>
              </a:rPr>
              <a:t>分类干预</a:t>
            </a:r>
            <a:endParaRPr lang="zh-CN" altLang="en-US" sz="2400" b="1">
              <a:solidFill>
                <a:schemeClr val="accent2"/>
              </a:solidFill>
              <a:latin typeface="+mn-ea"/>
              <a:cs typeface="+mn-ea"/>
              <a:sym typeface="Arial" pitchFamily="34" charset="0"/>
            </a:endParaRPr>
          </a:p>
          <a:p>
            <a:pPr eaLnBrk="0" hangingPunct="0">
              <a:lnSpc>
                <a:spcPct val="90000"/>
              </a:lnSpc>
              <a:buClr>
                <a:srgbClr val="6666FF"/>
              </a:buClr>
              <a:buFont typeface="Wingdings" panose="05000000000000000000" pitchFamily="2" charset="2"/>
              <a:buChar char="p"/>
            </a:pPr>
            <a:r>
              <a:rPr sz="2400" b="1">
                <a:solidFill>
                  <a:schemeClr val="accent2"/>
                </a:solidFill>
                <a:latin typeface="+mn-ea"/>
                <a:cs typeface="+mn-ea"/>
                <a:sym typeface="Arial" pitchFamily="34" charset="0"/>
              </a:rPr>
              <a:t>健康体检</a:t>
            </a:r>
            <a:endParaRPr lang="zh-CN" altLang="en-US" sz="2400" b="1">
              <a:solidFill>
                <a:schemeClr val="accent2"/>
              </a:solidFill>
              <a:latin typeface="+mn-ea"/>
              <a:cs typeface="+mn-ea"/>
              <a:sym typeface="Arial" pitchFamily="34" charset="0"/>
            </a:endParaRPr>
          </a:p>
          <a:p>
            <a:endParaRPr lang="zh-CN" altLang="en-US" sz="2400">
              <a:latin typeface="+mn-ea"/>
              <a:cs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>
                <a:solidFill>
                  <a:schemeClr val="tx1"/>
                </a:solidFill>
                <a:latin typeface="+mn-ea"/>
                <a:ea typeface="+mn-ea"/>
                <a:sym typeface="+mn-ea"/>
              </a:rPr>
              <a:t>糖尿病的筛查</a:t>
            </a:r>
            <a:endParaRPr lang="zh-CN" altLang="en-US">
              <a:solidFill>
                <a:schemeClr val="tx1"/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4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机会性筛查:又称机遇性筛查,属于- -种被动性筛查。</a:t>
            </a:r>
            <a:endParaRPr sz="24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  <a:p>
            <a:endParaRPr sz="24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  <a:p>
            <a:pPr marL="0" indent="0">
              <a:buNone/>
            </a:pPr>
            <a:r>
              <a:rPr sz="24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即将日常的医疗服务与目标疾病患者的筛查相结合，在患者就医过程中，对高危对象(或易患人群，比如一级亲属中有2型糖尿病家族史的人为糖尿病的高危对象等)进行筛查。</a:t>
            </a:r>
            <a:endParaRPr sz="24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  <a:p>
            <a:pPr marL="0" indent="0">
              <a:buNone/>
            </a:pPr>
            <a:endParaRPr sz="24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  <a:p>
            <a:r>
              <a:rPr lang="en-US" altLang="zh-CN" sz="24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35</a:t>
            </a:r>
            <a:r>
              <a:rPr sz="24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岁以上首诊测血糖可以考虑。</a:t>
            </a:r>
            <a:endParaRPr lang="zh-CN" altLang="en-US" sz="2400">
              <a:latin typeface="+mn-ea"/>
              <a:cs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7" name="内容占位符 3"/>
          <p:cNvPicPr>
            <a:picLocks noGrp="1" noChangeAspect="1"/>
          </p:cNvPicPr>
          <p:nvPr>
            <p:ph idx="1"/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46685" y="178435"/>
            <a:ext cx="11908790" cy="655510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6" name="内容占位符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120" y="121285"/>
            <a:ext cx="11424285" cy="630872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669925" y="416560"/>
            <a:ext cx="10852150" cy="662940"/>
          </a:xfrm>
        </p:spPr>
        <p:txBody>
          <a:bodyPr/>
          <a:lstStyle/>
          <a:p>
            <a:br>
              <a:rPr>
                <a:solidFill>
                  <a:schemeClr val="tx1"/>
                </a:solidFill>
                <a:ea typeface="黑体" panose="02010609060101010101" charset="-122"/>
                <a:sym typeface="+mn-ea"/>
              </a:rPr>
            </a:br>
            <a:r>
              <a:rPr sz="3200">
                <a:solidFill>
                  <a:schemeClr val="tx1"/>
                </a:solidFill>
                <a:ea typeface="黑体" panose="02010609060101010101" charset="-122"/>
                <a:sym typeface="+mn-ea"/>
              </a:rPr>
              <a:t>糖尿病患者的随访与评估</a:t>
            </a:r>
            <a:br>
              <a:rPr lang="zh-CN" altLang="en-US" b="1">
                <a:solidFill>
                  <a:srgbClr val="FF0000"/>
                </a:solidFill>
                <a:ea typeface="黑体" panose="02010609060101010101" charset="-122"/>
              </a:rPr>
            </a:b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None/>
            </a:pPr>
            <a:endParaRPr sz="2000">
              <a:latin typeface="+mn-ea"/>
              <a:cs typeface="+mn-ea"/>
              <a:sym typeface="Arial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sz="2000">
              <a:latin typeface="+mn-ea"/>
              <a:cs typeface="+mn-ea"/>
              <a:sym typeface="Arial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sz="2000">
              <a:latin typeface="+mn-ea"/>
              <a:cs typeface="+mn-ea"/>
              <a:sym typeface="Arial" pitchFamily="34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sz="2800" b="1">
                <a:latin typeface="+mn-ea"/>
                <a:cs typeface="+mn-ea"/>
                <a:sym typeface="Arial" pitchFamily="34" charset="0"/>
              </a:rPr>
              <a:t>对确诊的</a:t>
            </a:r>
            <a:r>
              <a:rPr lang="en-US" altLang="zh-CN" sz="2800" b="1">
                <a:latin typeface="+mn-ea"/>
                <a:cs typeface="+mn-ea"/>
                <a:sym typeface="Arial" pitchFamily="34" charset="0"/>
              </a:rPr>
              <a:t>2</a:t>
            </a:r>
            <a:r>
              <a:rPr sz="2800" b="1">
                <a:latin typeface="+mn-ea"/>
                <a:cs typeface="+mn-ea"/>
                <a:sym typeface="Arial" pitchFamily="34" charset="0"/>
              </a:rPr>
              <a:t>型糖尿病患者村卫生室</a:t>
            </a:r>
            <a:r>
              <a:rPr sz="2800" b="1">
                <a:solidFill>
                  <a:srgbClr val="FF0000"/>
                </a:solidFill>
                <a:latin typeface="+mn-ea"/>
                <a:cs typeface="+mn-ea"/>
                <a:sym typeface="Arial" pitchFamily="34" charset="0"/>
              </a:rPr>
              <a:t>每年</a:t>
            </a:r>
            <a:r>
              <a:rPr sz="2800" b="1">
                <a:solidFill>
                  <a:schemeClr val="tx1"/>
                </a:solidFill>
                <a:latin typeface="+mn-ea"/>
                <a:cs typeface="+mn-ea"/>
                <a:sym typeface="Arial" pitchFamily="34" charset="0"/>
              </a:rPr>
              <a:t>要提供</a:t>
            </a:r>
            <a:r>
              <a:rPr sz="2800" b="1">
                <a:solidFill>
                  <a:srgbClr val="FF0000"/>
                </a:solidFill>
                <a:latin typeface="+mn-ea"/>
                <a:cs typeface="+mn-ea"/>
                <a:sym typeface="Arial" pitchFamily="34" charset="0"/>
              </a:rPr>
              <a:t>至少</a:t>
            </a:r>
            <a:r>
              <a:rPr lang="en-US" altLang="zh-CN" sz="2800" b="1">
                <a:solidFill>
                  <a:srgbClr val="FF0000"/>
                </a:solidFill>
                <a:latin typeface="+mn-ea"/>
                <a:cs typeface="+mn-ea"/>
                <a:sym typeface="Arial" pitchFamily="34" charset="0"/>
              </a:rPr>
              <a:t>4</a:t>
            </a:r>
            <a:r>
              <a:rPr sz="2800" b="1">
                <a:solidFill>
                  <a:srgbClr val="FF0000"/>
                </a:solidFill>
                <a:latin typeface="+mn-ea"/>
                <a:cs typeface="+mn-ea"/>
                <a:sym typeface="Arial" pitchFamily="34" charset="0"/>
              </a:rPr>
              <a:t>次面对面</a:t>
            </a:r>
            <a:r>
              <a:rPr sz="2800" b="1">
                <a:latin typeface="+mn-ea"/>
                <a:cs typeface="+mn-ea"/>
                <a:sym typeface="Arial" pitchFamily="34" charset="0"/>
              </a:rPr>
              <a:t>随访</a:t>
            </a:r>
            <a:r>
              <a:rPr sz="2400" b="1">
                <a:latin typeface="+mn-ea"/>
                <a:cs typeface="+mn-ea"/>
                <a:sym typeface="Arial" pitchFamily="34" charset="0"/>
              </a:rPr>
              <a:t>。</a:t>
            </a:r>
            <a:endParaRPr lang="zh-CN" altLang="en-US" sz="2400" b="1">
              <a:latin typeface="+mn-ea"/>
              <a:cs typeface="+mn-ea"/>
              <a:sym typeface="Arial" pitchFamily="34" charset="0"/>
            </a:endParaRPr>
          </a:p>
          <a:p>
            <a:pPr algn="just">
              <a:lnSpc>
                <a:spcPct val="150000"/>
              </a:lnSpc>
              <a:buNone/>
            </a:pPr>
            <a:endParaRPr lang="zh-CN" altLang="en-US" sz="2400" b="1">
              <a:latin typeface="+mn-ea"/>
              <a:cs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925" y="4180205"/>
            <a:ext cx="4460875" cy="2292985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8005" y="4180205"/>
            <a:ext cx="3682365" cy="229298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随访的内容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0" hangingPunct="0">
              <a:lnSpc>
                <a:spcPct val="15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endParaRPr sz="2000" b="1">
              <a:latin typeface="+mn-ea"/>
              <a:cs typeface="+mn-ea"/>
              <a:sym typeface="Arial" pitchFamily="34" charset="0"/>
            </a:endParaRPr>
          </a:p>
          <a:p>
            <a:pPr marL="0" indent="0" eaLnBrk="0" hangingPunct="0">
              <a:lnSpc>
                <a:spcPct val="15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r>
              <a:rPr sz="2000" b="1">
                <a:latin typeface="+mn-ea"/>
                <a:cs typeface="+mn-ea"/>
                <a:sym typeface="Arial" pitchFamily="34" charset="0"/>
              </a:rPr>
              <a:t>☆测量空腹血糖和血压，询问</a:t>
            </a:r>
            <a:r>
              <a:rPr sz="2000" b="1">
                <a:solidFill>
                  <a:srgbClr val="FF0000"/>
                </a:solidFill>
                <a:latin typeface="+mn-ea"/>
                <a:cs typeface="+mn-ea"/>
                <a:sym typeface="Arial" pitchFamily="34" charset="0"/>
              </a:rPr>
              <a:t>上次随访到此次随访期间</a:t>
            </a:r>
            <a:r>
              <a:rPr sz="2000" b="1">
                <a:latin typeface="+mn-ea"/>
                <a:cs typeface="+mn-ea"/>
                <a:sym typeface="Arial" pitchFamily="34" charset="0"/>
              </a:rPr>
              <a:t>的症状，评估是否存危机情况。</a:t>
            </a:r>
            <a:endParaRPr lang="zh-CN" altLang="en-US" sz="2000" b="1">
              <a:latin typeface="+mn-ea"/>
              <a:cs typeface="+mn-ea"/>
              <a:sym typeface="Arial" pitchFamily="34" charset="0"/>
            </a:endParaRPr>
          </a:p>
          <a:p>
            <a:pPr marL="0" indent="0" eaLnBrk="0" hangingPunct="0">
              <a:lnSpc>
                <a:spcPct val="15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r>
              <a:rPr sz="2000" b="1">
                <a:latin typeface="+mn-ea"/>
                <a:cs typeface="+mn-ea"/>
                <a:sym typeface="Arial" pitchFamily="34" charset="0"/>
              </a:rPr>
              <a:t>☆测量身高、体重、心率、计算体质指数</a:t>
            </a:r>
            <a:r>
              <a:rPr lang="en-US" altLang="zh-CN" sz="2000" b="1">
                <a:latin typeface="+mn-ea"/>
                <a:cs typeface="+mn-ea"/>
                <a:sym typeface="Arial" pitchFamily="34" charset="0"/>
              </a:rPr>
              <a:t>(BMI)</a:t>
            </a:r>
            <a:r>
              <a:rPr sz="2000" b="1">
                <a:latin typeface="+mn-ea"/>
                <a:cs typeface="+mn-ea"/>
                <a:sym typeface="Arial" pitchFamily="34" charset="0"/>
              </a:rPr>
              <a:t>。（</a:t>
            </a:r>
            <a:r>
              <a:rPr lang="en-US" altLang="zh-CN" sz="2000" b="1">
                <a:latin typeface="+mn-ea"/>
                <a:cs typeface="+mn-ea"/>
                <a:sym typeface="Arial" pitchFamily="34" charset="0"/>
              </a:rPr>
              <a:t>18.5≤BMI&lt;24</a:t>
            </a:r>
            <a:r>
              <a:rPr sz="2000" b="1">
                <a:latin typeface="+mn-ea"/>
                <a:cs typeface="+mn-ea"/>
                <a:sym typeface="Arial" pitchFamily="34" charset="0"/>
              </a:rPr>
              <a:t>一年只需测量一次身高、体重）</a:t>
            </a:r>
            <a:endParaRPr lang="zh-CN" altLang="en-US" sz="2000" b="1">
              <a:latin typeface="+mn-ea"/>
              <a:cs typeface="+mn-ea"/>
              <a:sym typeface="Arial" pitchFamily="34" charset="0"/>
            </a:endParaRPr>
          </a:p>
          <a:p>
            <a:pPr marL="0" indent="0" eaLnBrk="0" hangingPunct="0">
              <a:lnSpc>
                <a:spcPct val="15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r>
              <a:rPr sz="2000" b="1">
                <a:latin typeface="+mn-ea"/>
                <a:cs typeface="+mn-ea"/>
                <a:sym typeface="Arial" pitchFamily="34" charset="0"/>
              </a:rPr>
              <a:t>☆询问生活方式并进行指导（</a:t>
            </a:r>
            <a:r>
              <a:rPr sz="2000" b="1">
                <a:solidFill>
                  <a:schemeClr val="tx1"/>
                </a:solidFill>
                <a:latin typeface="+mn-ea"/>
                <a:cs typeface="+mn-ea"/>
                <a:sym typeface="Arial" pitchFamily="34" charset="0"/>
              </a:rPr>
              <a:t>包括心血管疾病、吸烟、饮酒、运动、主食摄入情况等）。对患者进行有针对性的健康教育，与患者一起制定生活方式改进目标在下一次随访时评估进展。告诉患者出现哪些异常时应立即就诊。</a:t>
            </a:r>
            <a:endParaRPr lang="zh-CN" altLang="en-US" sz="2000" b="1">
              <a:solidFill>
                <a:srgbClr val="FF0000"/>
              </a:solidFill>
              <a:latin typeface="+mn-ea"/>
              <a:cs typeface="+mn-ea"/>
              <a:sym typeface="Arial" pitchFamily="34" charset="0"/>
            </a:endParaRPr>
          </a:p>
          <a:p>
            <a:pPr marL="0" indent="0" eaLnBrk="0" hangingPunct="0">
              <a:lnSpc>
                <a:spcPct val="150000"/>
              </a:lnSpc>
              <a:buClr>
                <a:srgbClr val="6666FF"/>
              </a:buClr>
              <a:buFont typeface="Wingdings" panose="05000000000000000000" pitchFamily="2" charset="2"/>
              <a:buNone/>
            </a:pPr>
            <a:r>
              <a:rPr sz="2000" b="1">
                <a:latin typeface="+mn-ea"/>
                <a:cs typeface="+mn-ea"/>
                <a:sym typeface="Arial" pitchFamily="34" charset="0"/>
              </a:rPr>
              <a:t>☆了解患者服药情况。</a:t>
            </a:r>
            <a:endParaRPr lang="zh-CN" altLang="en-US" sz="2000">
              <a:latin typeface="+mn-ea"/>
              <a:cs typeface="+mn-ea"/>
            </a:endParaRPr>
          </a:p>
          <a:p>
            <a:endParaRPr lang="zh-CN" altLang="en-US" sz="20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随访方式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sz="2400" b="1">
                <a:latin typeface="+mn-ea"/>
                <a:cs typeface="+mn-ea"/>
                <a:sym typeface="+mn-ea"/>
              </a:rPr>
              <a:t>门诊随访</a:t>
            </a:r>
            <a:endParaRPr lang="zh-CN" altLang="en-US" sz="2400" b="1">
              <a:latin typeface="+mn-ea"/>
              <a:cs typeface="+mn-ea"/>
            </a:endParaRPr>
          </a:p>
          <a:p>
            <a:r>
              <a:rPr sz="2400" b="1">
                <a:latin typeface="+mn-ea"/>
                <a:cs typeface="+mn-ea"/>
                <a:sym typeface="+mn-ea"/>
              </a:rPr>
              <a:t>家庭入户随访</a:t>
            </a:r>
            <a:endParaRPr lang="zh-CN" altLang="en-US" sz="2400" b="1">
              <a:latin typeface="+mn-ea"/>
              <a:cs typeface="+mn-ea"/>
            </a:endParaRPr>
          </a:p>
          <a:p>
            <a:r>
              <a:rPr sz="2400" b="1">
                <a:latin typeface="+mn-ea"/>
                <a:cs typeface="+mn-ea"/>
                <a:sym typeface="+mn-ea"/>
              </a:rPr>
              <a:t>电话随访（</a:t>
            </a:r>
            <a:r>
              <a:rPr sz="24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转诊到上级医疗单位需要</a:t>
            </a: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2</a:t>
            </a:r>
            <a:r>
              <a:rPr sz="24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周内随访的患者</a:t>
            </a:r>
            <a:r>
              <a:rPr sz="2400" b="1">
                <a:latin typeface="+mn-ea"/>
                <a:cs typeface="+mn-ea"/>
                <a:sym typeface="+mn-ea"/>
              </a:rPr>
              <a:t>）</a:t>
            </a:r>
            <a:endParaRPr lang="zh-CN" altLang="en-US" sz="2400" b="1">
              <a:latin typeface="+mn-ea"/>
              <a:cs typeface="+mn-ea"/>
            </a:endParaRPr>
          </a:p>
          <a:p>
            <a:endParaRPr lang="zh-CN" altLang="en-US" sz="2400" b="1">
              <a:latin typeface="+mn-ea"/>
              <a:cs typeface="+mn-ea"/>
            </a:endParaRPr>
          </a:p>
          <a:p>
            <a:pPr marL="0" indent="0">
              <a:buNone/>
            </a:pPr>
            <a:r>
              <a:rPr lang="en-US" altLang="zh-CN" sz="24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 4</a:t>
            </a:r>
            <a:r>
              <a:rPr sz="2400" b="1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次面对面随访以后才能电话随访</a:t>
            </a:r>
            <a:endParaRPr sz="2400" b="1">
              <a:solidFill>
                <a:srgbClr val="FF0000"/>
              </a:solidFill>
              <a:latin typeface="+mn-ea"/>
              <a:cs typeface="+mn-ea"/>
            </a:endParaRPr>
          </a:p>
          <a:p>
            <a:endParaRPr lang="zh-CN" altLang="en-US" sz="24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3">
                <a:lumMod val="20000"/>
                <a:lumOff val="80000"/>
              </a:schemeClr>
            </a:gs>
            <a:gs pos="100000">
              <a:srgbClr val="DCDCDC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分类干预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sz="2000">
                <a:latin typeface="+mn-ea"/>
                <a:cs typeface="+mn-ea"/>
                <a:sym typeface="+mn-ea"/>
              </a:rPr>
              <a:t>①对血糖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控制满意</a:t>
            </a:r>
            <a:r>
              <a:rPr sz="2000">
                <a:latin typeface="+mn-ea"/>
                <a:cs typeface="+mn-ea"/>
                <a:sym typeface="+mn-ea"/>
              </a:rPr>
              <a:t>(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空腹血糖值&lt;7.0mmol/L</a:t>
            </a:r>
            <a:r>
              <a:rPr sz="2000">
                <a:latin typeface="+mn-ea"/>
                <a:cs typeface="+mn-ea"/>
                <a:sym typeface="+mn-ea"/>
              </a:rPr>
              <a:t>) ，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无药物不良反应、无新发并发症</a:t>
            </a:r>
            <a:r>
              <a:rPr sz="2000">
                <a:latin typeface="+mn-ea"/>
                <a:cs typeface="+mn-ea"/>
                <a:sym typeface="+mn-ea"/>
              </a:rPr>
              <a:t>或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原有并发症无加重</a:t>
            </a:r>
            <a:r>
              <a:rPr sz="2000">
                <a:latin typeface="+mn-ea"/>
                <a:cs typeface="+mn-ea"/>
                <a:sym typeface="+mn-ea"/>
              </a:rPr>
              <a:t>的患者，预约进行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下一次随访。</a:t>
            </a:r>
            <a:endParaRPr lang="zh-CN" altLang="en-US" sz="2000">
              <a:latin typeface="+mn-ea"/>
              <a:cs typeface="+mn-ea"/>
            </a:endParaRPr>
          </a:p>
          <a:p>
            <a:pPr marL="0" indent="0">
              <a:buNone/>
            </a:pPr>
            <a:r>
              <a:rPr sz="2000">
                <a:latin typeface="+mn-ea"/>
                <a:cs typeface="+mn-ea"/>
                <a:sym typeface="+mn-ea"/>
              </a:rPr>
              <a:t>②对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第一次</a:t>
            </a:r>
            <a:r>
              <a:rPr sz="2000">
                <a:latin typeface="+mn-ea"/>
                <a:cs typeface="+mn-ea"/>
                <a:sym typeface="+mn-ea"/>
              </a:rPr>
              <a:t>出现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空腹血糖控制不满意</a:t>
            </a:r>
            <a:r>
              <a:rPr sz="2000">
                <a:latin typeface="+mn-ea"/>
                <a:cs typeface="+mn-ea"/>
                <a:sym typeface="+mn-ea"/>
              </a:rPr>
              <a:t>(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空腹血糖值≥7.0mmol/L</a:t>
            </a:r>
            <a:r>
              <a:rPr sz="2000">
                <a:latin typeface="+mn-ea"/>
                <a:cs typeface="+mn-ea"/>
                <a:sym typeface="+mn-ea"/>
              </a:rPr>
              <a:t>)或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药物不良反应</a:t>
            </a:r>
            <a:r>
              <a:rPr sz="2000">
                <a:latin typeface="+mn-ea"/>
                <a:cs typeface="+mn-ea"/>
                <a:sym typeface="+mn-ea"/>
              </a:rPr>
              <a:t>的患者，结合其服药依从情况进行指导，必要时增加现有药物剂量、更换或增加不同类的降糖药物，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2周内</a:t>
            </a:r>
            <a:r>
              <a:rPr sz="2000">
                <a:latin typeface="+mn-ea"/>
                <a:cs typeface="+mn-ea"/>
                <a:sym typeface="+mn-ea"/>
              </a:rPr>
              <a:t>随访。</a:t>
            </a:r>
            <a:endParaRPr lang="zh-CN" altLang="en-US" sz="2000">
              <a:latin typeface="+mn-ea"/>
              <a:cs typeface="+mn-ea"/>
            </a:endParaRPr>
          </a:p>
          <a:p>
            <a:pPr marL="0" indent="0">
              <a:buNone/>
            </a:pPr>
            <a:r>
              <a:rPr sz="2000">
                <a:latin typeface="+mn-ea"/>
                <a:cs typeface="+mn-ea"/>
                <a:sym typeface="+mn-ea"/>
              </a:rPr>
              <a:t>③对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连续两次</a:t>
            </a:r>
            <a:r>
              <a:rPr sz="2000">
                <a:latin typeface="+mn-ea"/>
                <a:cs typeface="+mn-ea"/>
                <a:sym typeface="+mn-ea"/>
              </a:rPr>
              <a:t>出现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空腹血糖控制不满意</a:t>
            </a:r>
            <a:r>
              <a:rPr sz="2000">
                <a:latin typeface="+mn-ea"/>
                <a:cs typeface="+mn-ea"/>
                <a:sym typeface="+mn-ea"/>
              </a:rPr>
              <a:t>或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药物不良反应难以控制以及出现新的并发症或原有并发症加重</a:t>
            </a:r>
            <a:r>
              <a:rPr sz="2000">
                <a:latin typeface="+mn-ea"/>
                <a:cs typeface="+mn-ea"/>
                <a:sym typeface="+mn-ea"/>
              </a:rPr>
              <a:t>的患者，建议其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转诊</a:t>
            </a:r>
            <a:r>
              <a:rPr sz="2000">
                <a:latin typeface="+mn-ea"/>
                <a:cs typeface="+mn-ea"/>
                <a:sym typeface="+mn-ea"/>
              </a:rPr>
              <a:t>到上级医院，</a:t>
            </a:r>
            <a:r>
              <a:rPr sz="2000">
                <a:solidFill>
                  <a:srgbClr val="FF0000"/>
                </a:solidFill>
                <a:latin typeface="+mn-ea"/>
                <a:cs typeface="+mn-ea"/>
                <a:sym typeface="+mn-ea"/>
              </a:rPr>
              <a:t>2周内</a:t>
            </a:r>
            <a:r>
              <a:rPr sz="2000">
                <a:latin typeface="+mn-ea"/>
                <a:cs typeface="+mn-ea"/>
                <a:sym typeface="+mn-ea"/>
              </a:rPr>
              <a:t>主动随访转诊情况。</a:t>
            </a:r>
            <a:endParaRPr lang="zh-CN" altLang="en-US" sz="2000">
              <a:latin typeface="+mn-ea"/>
              <a:cs typeface="+mn-ea"/>
            </a:endParaRPr>
          </a:p>
          <a:p>
            <a:pPr marL="0" indent="0">
              <a:buNone/>
            </a:pPr>
            <a:r>
              <a:rPr sz="2000">
                <a:latin typeface="+mn-ea"/>
                <a:cs typeface="+mn-ea"/>
                <a:sym typeface="+mn-ea"/>
              </a:rPr>
              <a:t>④对所有的患者进行针对性的健康教育，与患者- -起制定生活方式改进目标并在下一次随访时评估进展。告诉患者出现哪些异常时应立即就诊。</a:t>
            </a:r>
            <a:endParaRPr lang="zh-CN" altLang="en-US" sz="2000">
              <a:latin typeface="+mn-ea"/>
              <a:cs typeface="+mn-ea"/>
            </a:endParaRPr>
          </a:p>
          <a:p>
            <a:endParaRPr lang="zh-CN" altLang="en-US" sz="2000">
              <a:latin typeface="+mn-ea"/>
              <a:cs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50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https://d.book118.com/638046123112006032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7308"/>
  <p:tag name="KSO_WM_TEMPLATE_SUBCATEGORY" val="0"/>
  <p:tag name="KSO_WM_TEMPLATE_THUMBS_INDEX" val="1"/>
</p:tagLst>
</file>

<file path=ppt/tags/tag62.xml><?xml version="1.0" encoding="utf-8"?>
<p:tagLst xmlns:p="http://schemas.openxmlformats.org/presentationml/2006/main">
  <p:tag name="KSO_WM_UNIT_PLACING_PICTURE_USER_VIEWPORT" val="{&quot;height&quot;:9256,&quot;width&quot;:13046}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F1</vt:lpstr>
      <vt:lpstr>Wingdings</vt:lpstr>
      <vt:lpstr>黑体</vt:lpstr>
      <vt:lpstr>Office Theme</vt:lpstr>
      <vt:lpstr>2型糖尿病患者的健康管理</vt:lpstr>
      <vt:lpstr>糖尿病的诊断</vt:lpstr>
      <vt:lpstr>糖化血红蛋白</vt:lpstr>
      <vt:lpstr>服务对象与内容</vt:lpstr>
      <vt:lpstr>糖尿病的筛查</vt:lpstr>
      <vt:lpstr>PowerPoint Presentation</vt:lpstr>
      <vt:lpstr>PowerPoint Presentation</vt:lpstr>
      <vt:lpstr>糖尿病患者的随访与评估</vt:lpstr>
      <vt:lpstr>随访的内容</vt:lpstr>
      <vt:lpstr>随访方式</vt:lpstr>
      <vt:lpstr>分类干预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2024-09-10T08:31:18.888</cp:lastPrinted>
  <dcterms:created xsi:type="dcterms:W3CDTF">2024-09-10T00:31:18Z</dcterms:created>
  <dcterms:modified xsi:type="dcterms:W3CDTF">2024-09-10T00:31:20Z</dcterms:modified>
</cp:coreProperties>
</file>