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JKERNN+MS-UIGothic"/>
      <p:regular r:id="rId19"/>
    </p:embeddedFont>
    <p:embeddedFont>
      <p:font typeface="KPLVOH+ITRHNW+ArialMT"/>
      <p:regular r:id="rId20"/>
    </p:embeddedFont>
    <p:embeddedFont>
      <p:font typeface="BJPQTN+KVGLHG+MicrosoftYaHei-Bold"/>
      <p:regular r:id="rId21"/>
    </p:embeddedFont>
    <p:embeddedFont>
      <p:font typeface="VRLHFI+JEIABJ+MicrosoftYaHei"/>
      <p:regular r:id="rId22"/>
    </p:embeddedFont>
    <p:embeddedFont>
      <p:font typeface="DJVHMS+AUKRHS+Arial-BoldMT"/>
      <p:regular r:id="rId23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font" Target="fonts/font5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C29F6B-32DA-4B51-8762-A1DEDC765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9F3F41-37DB-4C69-84E0-421FD93B3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5FD74-042C-4F1E-9633-98ED07092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49A85A-9FFF-41E6-ABB3-CA88F967D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4EC877-8865-4E63-9AE8-866B34713A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3AB12B-DA4A-45AA-B9C5-367F9169A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416419-A496-407F-90BA-13BA656F8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49969C-1C27-4BCE-8BF1-19E27E6CE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55DA4F-10AF-4BA9-8430-3837ECA25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AA008-E2DE-4F1B-8D99-6A338C0EB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992E6-A946-41C2-A03E-41895D1CC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74120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3725" y="3832760"/>
            <a:ext cx="360381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17">
                <a:solidFill>
                  <a:srgbClr val="0D0D0D"/>
                </a:solidFill>
                <a:latin typeface="JKERNN+MS-UIGothic"/>
                <a:cs typeface="JKERNN+MS-UIGothic"/>
              </a:rPr>
              <a:t>固体物件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4790381" cy="352656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KPLVOH+ITRHNW+ArialMT"/>
                <a:cs typeface="KPLVOH+ITRHNW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矿业</a:t>
            </a:r>
            <a:r>
              <a:rPr sz="2400">
                <a:solidFill>
                  <a:srgbClr val="3045FD"/>
                </a:solidFill>
                <a:latin typeface="JKERNN+MS-UIGothic"/>
                <a:cs typeface="JKERNN+MS-UIGothic"/>
              </a:rPr>
              <a:t>固体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废</a:t>
            </a:r>
            <a:r>
              <a:rPr sz="2400">
                <a:solidFill>
                  <a:srgbClr val="3045FD"/>
                </a:solidFill>
                <a:latin typeface="JKERNN+MS-UIGothic"/>
                <a:cs typeface="JKERNN+MS-UIGothic"/>
              </a:rPr>
              <a:t>物的定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义</a:t>
            </a:r>
            <a:r>
              <a:rPr sz="2400">
                <a:solidFill>
                  <a:srgbClr val="3045FD"/>
                </a:solidFill>
                <a:latin typeface="JKERNN+MS-UIGothic"/>
                <a:cs typeface="JKERNN+MS-UIGothic"/>
              </a:rPr>
              <a:t>与分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KPLVOH+ITRHNW+ArialMT"/>
                <a:cs typeface="KPLVOH+ITRHNW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矿业</a:t>
            </a:r>
            <a:r>
              <a:rPr sz="2400">
                <a:solidFill>
                  <a:srgbClr val="3045FD"/>
                </a:solidFill>
                <a:latin typeface="JKERNN+MS-UIGothic"/>
                <a:cs typeface="JKERNN+MS-UIGothic"/>
              </a:rPr>
              <a:t>固体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废</a:t>
            </a:r>
            <a:r>
              <a:rPr sz="2400">
                <a:solidFill>
                  <a:srgbClr val="3045FD"/>
                </a:solidFill>
                <a:latin typeface="JKERNN+MS-UIGothic"/>
                <a:cs typeface="JKERNN+MS-UIGothic"/>
              </a:rPr>
              <a:t>物的来源与危害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KPLVOH+ITRHNW+ArialMT"/>
                <a:cs typeface="KPLVOH+ITRHNW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矿业</a:t>
            </a:r>
            <a:r>
              <a:rPr sz="2400">
                <a:solidFill>
                  <a:srgbClr val="3045FD"/>
                </a:solidFill>
                <a:latin typeface="JKERNN+MS-UIGothic"/>
                <a:cs typeface="JKERNN+MS-UIGothic"/>
              </a:rPr>
              <a:t>固体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废</a:t>
            </a:r>
            <a:r>
              <a:rPr sz="2400">
                <a:solidFill>
                  <a:srgbClr val="3045FD"/>
                </a:solidFill>
                <a:latin typeface="JKERNN+MS-UIGothic"/>
                <a:cs typeface="JKERNN+MS-UIGothic"/>
              </a:rPr>
              <a:t>物的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3045FD"/>
                </a:solidFill>
                <a:latin typeface="JKERNN+MS-UIGothic"/>
                <a:cs typeface="JKERNN+MS-UIGothic"/>
              </a:rPr>
              <a:t>理与利用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KPLVOH+ITRHNW+ArialMT"/>
                <a:cs typeface="KPLVOH+ITRHNW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矿业</a:t>
            </a:r>
            <a:r>
              <a:rPr sz="2400">
                <a:solidFill>
                  <a:srgbClr val="3045FD"/>
                </a:solidFill>
                <a:latin typeface="JKERNN+MS-UIGothic"/>
                <a:cs typeface="JKERNN+MS-UIGothic"/>
              </a:rPr>
              <a:t>固体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废</a:t>
            </a:r>
            <a:r>
              <a:rPr sz="2400">
                <a:solidFill>
                  <a:srgbClr val="3045FD"/>
                </a:solidFill>
                <a:latin typeface="JKERNN+MS-UIGothic"/>
                <a:cs typeface="JKERNN+MS-UIGothic"/>
              </a:rPr>
              <a:t>物的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资</a:t>
            </a:r>
            <a:r>
              <a:rPr sz="2400">
                <a:solidFill>
                  <a:srgbClr val="3045FD"/>
                </a:solidFill>
                <a:latin typeface="JKERNN+MS-UIGothic"/>
                <a:cs typeface="JKERNN+MS-UIGothic"/>
              </a:rPr>
              <a:t>源化利用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KPLVOH+ITRHNW+ArialMT"/>
                <a:cs typeface="KPLVOH+ITRHNW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矿业</a:t>
            </a:r>
            <a:r>
              <a:rPr sz="2400">
                <a:solidFill>
                  <a:srgbClr val="3045FD"/>
                </a:solidFill>
                <a:latin typeface="JKERNN+MS-UIGothic"/>
                <a:cs typeface="JKERNN+MS-UIGothic"/>
              </a:rPr>
              <a:t>固体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废</a:t>
            </a:r>
            <a:r>
              <a:rPr sz="2400">
                <a:solidFill>
                  <a:srgbClr val="3045FD"/>
                </a:solidFill>
                <a:latin typeface="JKERNN+MS-UIGothic"/>
                <a:cs typeface="JKERNN+MS-UIGothic"/>
              </a:rPr>
              <a:t>物的政策与法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规</a:t>
            </a:r>
          </a:p>
          <a:p>
            <a:pPr marL="0" marR="0">
              <a:lnSpc>
                <a:spcPts val="2552"/>
              </a:lnSpc>
              <a:spcBef>
                <a:spcPts val="176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KPLVOH+ITRHNW+ArialMT"/>
                <a:cs typeface="KPLVOH+ITRHNW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矿业</a:t>
            </a:r>
            <a:r>
              <a:rPr sz="2400">
                <a:solidFill>
                  <a:srgbClr val="3045FD"/>
                </a:solidFill>
                <a:latin typeface="JKERNN+MS-UIGothic"/>
                <a:cs typeface="JKERNN+MS-UIGothic"/>
              </a:rPr>
              <a:t>固体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废</a:t>
            </a:r>
            <a:r>
              <a:rPr sz="2400">
                <a:solidFill>
                  <a:srgbClr val="3045FD"/>
                </a:solidFill>
                <a:latin typeface="JKERNN+MS-UIGothic"/>
                <a:cs typeface="JKERNN+MS-UIGothic"/>
              </a:rPr>
              <a:t>物的未来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3045FD"/>
                </a:solidFill>
                <a:latin typeface="JKERNN+MS-UIGothic"/>
                <a:cs typeface="JKERNN+MS-UIGothic"/>
              </a:rPr>
              <a:t>展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JKERNN+MS-UIGothic"/>
                <a:cs typeface="JKERNN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BJPQTN+KVGLHG+MicrosoftYaHei-Bold"/>
                <a:cs typeface="BJPQTN+KVGLHG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JKERNN+MS-UIGothic"/>
                <a:cs typeface="JKERNN+MS-UIGothic"/>
              </a:rPr>
              <a:t>定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矿业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固体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物是指在采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选矿过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程中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生的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弃物，主要包括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石、尾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炼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渣等。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3045FD"/>
                </a:solidFill>
                <a:latin typeface="JKERNN+MS-UIGothic"/>
                <a:cs typeface="JKERNN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749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矿业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固体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物是指在采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选矿过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程中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生的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弃物，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弃物通常以固体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形式存在，包括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石、尾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和冶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炼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渣等。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弃物通常是由于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石开采、破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碎、磨粉、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选矿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和冶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炼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程中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生的副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品。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JKERNN+MS-UIGothic"/>
                <a:cs typeface="JKERNN+MS-UIGothic"/>
              </a:rPr>
              <a:t>分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61719" y="145395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17109" y="145395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3045FD"/>
                </a:solidFill>
                <a:latin typeface="JKERNN+MS-UIGothic"/>
                <a:cs typeface="JKERNN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632825" y="145395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61719" y="2506198"/>
            <a:ext cx="308844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矿业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固体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物可以根据来源、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生方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式和物理性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质进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行分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03140" y="2506198"/>
            <a:ext cx="3285611" cy="2588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根据来源，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矿业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固体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物可以分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内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物和外生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物两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。内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物是指由地球内部岩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浆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变质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作用和构造运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生的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废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物，如岩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浆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岩、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变质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岩和火山岩等。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外生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是指由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化作用和成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土作用等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生的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物，如土壤、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砂石和粘土等。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641715" y="2506198"/>
            <a:ext cx="31546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生方式，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矿业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固体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物可以分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一次性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矿业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固体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物和二次性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矿业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固体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物。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JKERNN+MS-UIGothic"/>
                <a:cs typeface="JKERNN+MS-UIGothic"/>
              </a:rPr>
              <a:t>分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094" y="1627285"/>
            <a:ext cx="6439650" cy="15760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15"/>
              </a:lnSpc>
              <a:spcBef>
                <a:spcPct val="0"/>
              </a:spcBef>
              <a:spcAft>
                <a:spcPct val="0"/>
              </a:spcAft>
            </a:pPr>
            <a:r>
              <a:rPr sz="1550">
                <a:solidFill>
                  <a:srgbClr val="000000"/>
                </a:solidFill>
                <a:latin typeface="KPLVOH+ITRHNW+ArialMT"/>
                <a:cs typeface="KPLVOH+ITRHNW+ArialMT"/>
              </a:rPr>
              <a:t>•</a:t>
            </a:r>
            <a:r>
              <a:rPr sz="1550" spc="669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详细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描述：一次性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矿业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固体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物是指在采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选矿过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程中直接</a:t>
            </a:r>
          </a:p>
          <a:p>
            <a:pPr marL="203200" marR="0">
              <a:lnSpc>
                <a:spcPts val="1500"/>
              </a:lnSpc>
              <a:spcBef>
                <a:spcPts val="67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生的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弃物，如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石和尾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等。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弃物通常被直接排放</a:t>
            </a:r>
          </a:p>
          <a:p>
            <a:pPr marL="20320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到尾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矿库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或堆放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中。而二次性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矿业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固体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是指在使用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</a:t>
            </a:r>
          </a:p>
          <a:p>
            <a:pPr marL="2032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产资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程中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生的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弃物，如冶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炼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渣、化学沉淀渣和工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粉</a:t>
            </a:r>
          </a:p>
          <a:p>
            <a:pPr marL="2032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尘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等。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弃物通常是在加工或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矿产资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时产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生的副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品。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JKERNN+MS-UIGothic"/>
                <a:cs typeface="JKERNN+MS-UIGothic"/>
              </a:rPr>
              <a:t>分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41755" y="1479958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JKERNN+MS-UIGothic"/>
                <a:cs typeface="JKERNN+MS-UIGothic"/>
              </a:rPr>
              <a:t>要点一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99275" y="1494563"/>
            <a:ext cx="1114425" cy="619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950"/>
              </a:lnSpc>
              <a:spcBef>
                <a:spcPct val="0"/>
              </a:spcBef>
              <a:spcAft>
                <a:spcPct val="0"/>
              </a:spcAft>
            </a:pPr>
            <a:r>
              <a:rPr sz="1950">
                <a:solidFill>
                  <a:srgbClr val="FFFFFF"/>
                </a:solidFill>
                <a:latin typeface="JKERNN+MS-UIGothic"/>
                <a:cs typeface="JKERNN+MS-UIGothic"/>
              </a:rPr>
              <a:t>要点二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51255" y="224833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57340" y="224833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3045FD"/>
                </a:solidFill>
                <a:latin typeface="JKERNN+MS-UIGothic"/>
                <a:cs typeface="JKERNN+MS-UIGothic"/>
              </a:rPr>
              <a:t>描述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151255" y="3491083"/>
            <a:ext cx="486295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根据物理性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矿业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固体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物可以分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松散型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矿业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固体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物和粘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矿业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固体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物。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71944" y="3491083"/>
            <a:ext cx="4993883" cy="1971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松散型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矿业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固体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物是指粒度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较细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构松散的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弃物，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如尾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和冶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炼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渣等。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弃物通常呈粉末状或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细颗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粒状，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容易随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风飘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散或被水冲刷流失。而粘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矿业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固体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则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是指粒度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大、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紧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密的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弃物，如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石和某些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选矿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尾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等。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弃物通常呈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块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状或球状，不易被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化和分解，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期存在会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对环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境造成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大影响。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1333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JKERNN+MS-UIGothic"/>
                <a:cs typeface="JKERNN+MS-UIGothic"/>
              </a:rPr>
              <a:t>来源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JPQTN+KVGLHG+MicrosoftYaHei-Bold"/>
                <a:cs typeface="BJPQTN+KVGLHG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JPQTN+KVGLHG+MicrosoftYaHei-Bold"/>
                <a:cs typeface="BJPQTN+KVGLHG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BJPQTN+KVGLHG+MicrosoftYaHei-Bold"/>
                <a:cs typeface="BJPQTN+KVGLHG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JKERNN+MS-UIGothic"/>
                <a:cs typeface="JKERNN+MS-UIGothic"/>
              </a:rPr>
              <a:t>开采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过</a:t>
            </a:r>
            <a:r>
              <a:rPr sz="2000">
                <a:solidFill>
                  <a:srgbClr val="3045FD"/>
                </a:solidFill>
                <a:latin typeface="JKERNN+MS-UIGothic"/>
                <a:cs typeface="JKERNN+MS-UIGothic"/>
              </a:rPr>
              <a:t>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选矿过</a:t>
            </a:r>
            <a:r>
              <a:rPr sz="2000">
                <a:solidFill>
                  <a:srgbClr val="3045FD"/>
                </a:solidFill>
                <a:latin typeface="JKERNN+MS-UIGothic"/>
                <a:cs typeface="JKERNN+MS-UIGothic"/>
              </a:rPr>
              <a:t>程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3045FD"/>
                </a:solidFill>
                <a:latin typeface="JKERNN+MS-UIGothic"/>
                <a:cs typeface="JKERNN+MS-UIGothic"/>
              </a:rPr>
              <a:t>冶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炼过</a:t>
            </a:r>
            <a:r>
              <a:rPr sz="2000">
                <a:solidFill>
                  <a:srgbClr val="3045FD"/>
                </a:solidFill>
                <a:latin typeface="JKERNN+MS-UIGothic"/>
                <a:cs typeface="JKERNN+MS-UIGothic"/>
              </a:rPr>
              <a:t>程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矿过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程中会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生大量的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石、尾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坑水等固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物。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选矿过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程中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生的尾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石等固体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物。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炼过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程中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生的炉渣、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尘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等固体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物。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对环</a:t>
            </a:r>
            <a:r>
              <a:rPr sz="3000">
                <a:solidFill>
                  <a:srgbClr val="3045FD"/>
                </a:solidFill>
                <a:latin typeface="JKERNN+MS-UIGothic"/>
                <a:cs typeface="JKERNN+MS-UIGothic"/>
              </a:rPr>
              <a:t>境的危害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152725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JKERNN+MS-UIGothic"/>
                <a:cs typeface="JKERNN+MS-UIGothic"/>
              </a:rPr>
              <a:t>占用土地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资</a:t>
            </a:r>
            <a:r>
              <a:rPr sz="1600">
                <a:solidFill>
                  <a:srgbClr val="3045FD"/>
                </a:solidFill>
                <a:latin typeface="JKERNN+MS-UIGothic"/>
                <a:cs typeface="JKERNN+MS-UIGothic"/>
              </a:rPr>
              <a:t>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BJPQTN+KVGLHG+MicrosoftYaHei-Bold"/>
                <a:cs typeface="BJPQTN+KVGLHG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BJPQTN+KVGLHG+MicrosoftYaHei-Bold"/>
                <a:cs typeface="BJPQTN+KVGLHG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BJPQTN+KVGLHG+MicrosoftYaHei-Bold"/>
                <a:cs typeface="BJPQTN+KVGLHG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59869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矿业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固体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物的堆放需要占用大量的土地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源，破坏生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态环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境。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074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JKERNN+MS-UIGothic"/>
                <a:cs typeface="JKERNN+MS-UIGothic"/>
              </a:rPr>
              <a:t>水体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污</a:t>
            </a:r>
            <a:r>
              <a:rPr sz="1600">
                <a:solidFill>
                  <a:srgbClr val="3045FD"/>
                </a:solidFill>
                <a:latin typeface="JKERNN+MS-UIGothic"/>
                <a:cs typeface="JKERNN+MS-UIGothic"/>
              </a:rPr>
              <a:t>染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890383"/>
            <a:ext cx="59869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矿业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固体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物中的有害物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可能随雨水流入河流、湖泊等水体，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造成水体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染。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5083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JKERNN+MS-UIGothic"/>
                <a:cs typeface="JKERNN+MS-UIGothic"/>
              </a:rPr>
              <a:t>大气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污</a:t>
            </a:r>
            <a:r>
              <a:rPr sz="1600">
                <a:solidFill>
                  <a:srgbClr val="3045FD"/>
                </a:solidFill>
                <a:latin typeface="JKERNN+MS-UIGothic"/>
                <a:cs typeface="JKERNN+MS-UIGothic"/>
              </a:rPr>
              <a:t>染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564878"/>
            <a:ext cx="57678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矿业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固体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物中的有害物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可能随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风飘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散，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大气造成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000000"/>
                </a:solidFill>
                <a:latin typeface="JKERNN+MS-UIGothic"/>
                <a:cs typeface="JKERNN+MS-UIGothic"/>
              </a:rPr>
              <a:t>染。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对</a:t>
            </a:r>
            <a:r>
              <a:rPr sz="3000">
                <a:solidFill>
                  <a:srgbClr val="3045FD"/>
                </a:solidFill>
                <a:latin typeface="JKERNN+MS-UIGothic"/>
                <a:cs typeface="JKERNN+MS-UIGothic"/>
              </a:rPr>
              <a:t>人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3045FD"/>
                </a:solidFill>
                <a:latin typeface="JKERNN+MS-UIGothic"/>
                <a:cs typeface="JKERNN+MS-UIGothic"/>
              </a:rPr>
              <a:t>的危害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JKERNN+MS-UIGothic"/>
                <a:cs typeface="JKERNN+MS-UIGothic"/>
              </a:rPr>
              <a:t>健康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矿业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固体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物中的有害物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体健康造成危害，如重金属、放射性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JKERNN+MS-UIGothic"/>
                <a:cs typeface="JKERNN+MS-UIGothic"/>
              </a:rPr>
              <a:t>安全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矿业</a:t>
            </a:r>
            <a:r>
              <a:rPr sz="1350">
                <a:solidFill>
                  <a:srgbClr val="FFFFFF"/>
                </a:solidFill>
                <a:latin typeface="JKERNN+MS-UIGothic"/>
                <a:cs typeface="JKERNN+MS-UIGothic"/>
              </a:rPr>
              <a:t>固体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废</a:t>
            </a:r>
            <a:r>
              <a:rPr sz="1350">
                <a:solidFill>
                  <a:srgbClr val="FFFFFF"/>
                </a:solidFill>
                <a:latin typeface="JKERNN+MS-UIGothic"/>
                <a:cs typeface="JKERNN+MS-UIGothic"/>
              </a:rPr>
              <a:t>物的堆放可能存在滑坡、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KERNN+MS-UIGothic"/>
                <a:cs typeface="JKERNN+MS-UIGothic"/>
              </a:rPr>
              <a:t>泥石流等安全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隐</a:t>
            </a:r>
            <a:r>
              <a:rPr sz="1350">
                <a:solidFill>
                  <a:srgbClr val="FFFFFF"/>
                </a:solidFill>
                <a:latin typeface="JKERNN+MS-UIGothic"/>
                <a:cs typeface="JKERNN+MS-UIGothic"/>
              </a:rPr>
              <a:t>患，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JKERNN+MS-UIGothic"/>
                <a:cs typeface="JKERNN+MS-UIGothic"/>
              </a:rPr>
              <a:t>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FFFFFF"/>
                </a:solidFill>
                <a:latin typeface="JKERNN+MS-UIGothic"/>
                <a:cs typeface="JKERNN+MS-UIGothic"/>
              </a:rPr>
              <a:t>生命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JKERNN+MS-UIGothic"/>
                <a:cs typeface="JKERNN+MS-UIGothic"/>
              </a:rPr>
              <a:t>造成威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胁</a:t>
            </a:r>
            <a:r>
              <a:rPr sz="1350">
                <a:solidFill>
                  <a:srgbClr val="FFFFFF"/>
                </a:solidFill>
                <a:latin typeface="JKERNN+MS-UIGothic"/>
                <a:cs typeface="JKERNN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JKERNN+MS-UIGothic"/>
                <a:cs typeface="JKERNN+MS-UIGothic"/>
              </a:rPr>
              <a:t>物理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3045FD"/>
                </a:solidFill>
                <a:latin typeface="JKERNN+MS-UIGothic"/>
                <a:cs typeface="JKERNN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809875" y="21056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压实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JKERNN+MS-UIGothic"/>
                <a:cs typeface="JKERNN+MS-UIGothic"/>
              </a:rPr>
              <a:t>分</a:t>
            </a:r>
            <a:r>
              <a:rPr sz="1550">
                <a:solidFill>
                  <a:srgbClr val="3045FD"/>
                </a:solidFill>
                <a:latin typeface="SimSun"/>
                <a:cs typeface="SimSun"/>
              </a:rPr>
              <a:t>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496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过压缩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减少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物体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，提高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密度，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和填埋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造便利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56317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物中不同成分的物理性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差异，将其分离出来，如磁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电选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和重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867025" y="3155168"/>
            <a:ext cx="7139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条件。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032000" y="4764401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JKERNN+MS-UIGothic"/>
                <a:cs typeface="JKERNN+MS-UIGothic"/>
              </a:rPr>
              <a:t>破碎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9907269" y="4764401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JKERNN+MS-UIGothic"/>
                <a:cs typeface="JKERNN+MS-UIGothic"/>
              </a:rPr>
              <a:t>固化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032000" y="5183992"/>
            <a:ext cx="2496941" cy="67500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将大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块废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物破碎成小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块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，便于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续处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理和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源化利用。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046719" y="5248762"/>
            <a:ext cx="249694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添加固化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，将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化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7875269" y="5557373"/>
            <a:ext cx="2891276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具有一定机械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度的固化体，</a:t>
            </a:r>
          </a:p>
          <a:p>
            <a:pPr marL="17145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如水泥固化、石灰石固化和塑</a:t>
            </a:r>
          </a:p>
          <a:p>
            <a:pPr marL="171450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料固化等。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JKERNN+MS-UIGothic"/>
                <a:cs typeface="JKERNN+MS-UIGothic"/>
              </a:rPr>
              <a:t>化学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3045FD"/>
                </a:solidFill>
                <a:latin typeface="JKERNN+MS-UIGothic"/>
                <a:cs typeface="JKERNN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6445" y="1781809"/>
            <a:ext cx="91561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600">
                <a:solidFill>
                  <a:srgbClr val="FFFFFF"/>
                </a:solidFill>
                <a:latin typeface="JKERNN+MS-UIGothic"/>
                <a:cs typeface="JKERNN+MS-UIGothic"/>
              </a:rPr>
              <a:t>定化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36590" y="1781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JKERNN+MS-UIGothic"/>
                <a:cs typeface="JKERNN+MS-UIGothic"/>
              </a:rPr>
              <a:t>氧化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还</a:t>
            </a:r>
            <a:r>
              <a:rPr sz="1600">
                <a:solidFill>
                  <a:srgbClr val="FFFFFF"/>
                </a:solidFill>
                <a:latin typeface="JKERNN+MS-UIGothic"/>
                <a:cs typeface="JKERNN+MS-UIGothic"/>
              </a:rPr>
              <a:t>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5169" y="2694793"/>
            <a:ext cx="354901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化学反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物中的有害物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质转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低溶解度、低迁移性和低毒性的物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，如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重金属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定化和酸性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定化。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29454" y="2694793"/>
            <a:ext cx="348277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氧化或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原反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，将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物中的有害物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质转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无害或低毒性的物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147570" y="4335779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JKERNN+MS-UIGothic"/>
                <a:cs typeface="JKERNN+MS-UIGothic"/>
              </a:rPr>
              <a:t>中和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940425" y="4335779"/>
            <a:ext cx="71180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JKERNN+MS-UIGothic"/>
                <a:cs typeface="JKERNN+MS-UIGothic"/>
              </a:rPr>
              <a:t>沉淀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25169" y="5255112"/>
            <a:ext cx="356403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过调节废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物的</a:t>
            </a:r>
            <a:r>
              <a:rPr sz="1350">
                <a:solidFill>
                  <a:srgbClr val="000000"/>
                </a:solidFill>
                <a:latin typeface="VRLHFI+JEIABJ+MicrosoftYaHei"/>
                <a:cs typeface="VRLHFI+JEIABJ+MicrosoftYaHei"/>
              </a:rPr>
              <a:t>pH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，使其达到中性或接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近中性，以减少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对环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境的危害。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529454" y="5255112"/>
            <a:ext cx="348277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化学反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使有害物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质转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沉淀物，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350">
                <a:solidFill>
                  <a:srgbClr val="000000"/>
                </a:solidFill>
                <a:latin typeface="JKERNN+MS-UIGothic"/>
                <a:cs typeface="JKERNN+MS-UIGothic"/>
              </a:rPr>
              <a:t>水中分离出来。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https://d.book118.com/638074120070006042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JKERNN+MS-UIGothic</vt:lpstr>
      <vt:lpstr>KPLVOH+ITRHNW+ArialMT</vt:lpstr>
      <vt:lpstr>Times New Roman</vt:lpstr>
      <vt:lpstr>SimSun</vt:lpstr>
      <vt:lpstr>BJPQTN+KVGLHG+MicrosoftYaHei-Bold</vt:lpstr>
      <vt:lpstr>VRLHFI+JEIABJ+MicrosoftYaHei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2024-09-21T16:36:07.686</cp:lastPrinted>
  <dcterms:created xsi:type="dcterms:W3CDTF">2024-09-21T08:36:07Z</dcterms:created>
  <dcterms:modified xsi:type="dcterms:W3CDTF">2024-09-21T08:36:08Z</dcterms:modified>
</cp:coreProperties>
</file>