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A2E23A-9F43-4A0E-B479-D11DBEA7F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51C8D-AB72-4272-984E-7E0ECF66E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C41E98-BDB0-40AA-AF76-931969122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305826-DFC7-46A2-84C5-B2FE0CFE4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3AA9DB-6087-4B60-B08A-45A8E47C55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53B138-1C01-43F2-81E1-8613485938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5B97E3-7B46-4FBD-8F4E-2DF0295D00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D936C-DB99-4D97-8514-AAA96C549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64A242-1BF8-422E-975D-0E26D6BAD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41D36-725A-4C18-A75F-D10ED94EB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D62F88-0D4C-4B8B-B6CD-63FD36077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01073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中毒性肝硬化精准医疗与个体化治疗</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1、中毒性肝硬化疾病特征与发病机理
2、肝损伤分子标志物与疾病严重程度评估
3、中毒性肝硬化基因多态性个体易感性
4、基于肝脏微环境的个体化治疗策略
5、干细胞治疗中毒性肝硬化的临床应用
6、中医药在中毒性肝硬化精准医疗中的作用
7、人工智能技术助力中毒性肝硬化精准治疗
8、精准医疗发展趋势与全病程管理</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1、中毒性肝硬化疾病特征与发病机理</a:t>
            </a:r>
          </a:p>
        </p:txBody>
      </p:sp>
      <p:sp>
        <p:nvSpPr>
          <p:cNvPr id="3" name="Subtitle 2"/>
          <p:cNvSpPr>
            <a:spLocks noGrp="1"/>
          </p:cNvSpPr>
          <p:nvPr>
            <p:ph type="subTitle" idx="1"/>
          </p:nvPr>
        </p:nvSpPr>
        <p:spPr/>
        <p:txBody>
          <a:bodyPr/>
          <a:lstStyle/>
          <a:p>
            <a:r>
              <a:t>中毒性肝硬化精准医疗与个体化治疗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1、中毒性肝硬化疾病特征与发病机理</a:t>
            </a:r>
          </a:p>
        </p:txBody>
      </p:sp>
      <p:sp>
        <p:nvSpPr>
          <p:cNvPr id="3" name="Text Placeholder 2"/>
          <p:cNvSpPr>
            <a:spLocks noGrp="1"/>
          </p:cNvSpPr>
          <p:nvPr>
            <p:ph type="body" idx="1"/>
          </p:nvPr>
        </p:nvSpPr>
        <p:spPr/>
        <p:txBody>
          <a:bodyPr/>
          <a:lstStyle/>
          <a:p>
            <a:r>
              <a:t>中毒性肝硬化疾病特征</a:t>
            </a:r>
          </a:p>
        </p:txBody>
      </p:sp>
      <p:sp>
        <p:nvSpPr>
          <p:cNvPr id="4" name="Content Placeholder 3"/>
          <p:cNvSpPr>
            <a:spLocks noGrp="1"/>
          </p:cNvSpPr>
          <p:nvPr>
            <p:ph sz="half" idx="2"/>
          </p:nvPr>
        </p:nvSpPr>
        <p:spPr/>
        <p:txBody>
          <a:bodyPr/>
          <a:lstStyle/>
          <a:p>
            <a:r>
              <a:t>1. 多器官损害：中毒性肝硬化患者常伴有其他器官损害，如肾脏、心脏、肺脏和神经系统等，这与肝脏受损导致的代谢紊乱和毒素蓄积有关。</a:t>
            </a:r>
          </a:p>
          <a:p>
            <a:r>
              <a:t>2. 进行性进展：中毒性肝硬化的病程具有进行性进展的特点，从早期肝脏损伤、炎症，逐渐发展为肝纤维化、肝硬化，最终出现肝功能衰竭。</a:t>
            </a:r>
          </a:p>
          <a:p>
            <a:r>
              <a:t>3. 致病因素多样：中毒性肝硬化的致病因素多样，包括酒精、药物、毒物、代谢异常、免疫因素等，不同致病因素导致的肝硬化具有不同的临床表现和预后。</a:t>
            </a:r>
          </a:p>
        </p:txBody>
      </p:sp>
      <p:sp>
        <p:nvSpPr>
          <p:cNvPr id="5" name="Text Placeholder 4"/>
          <p:cNvSpPr>
            <a:spLocks noGrp="1"/>
          </p:cNvSpPr>
          <p:nvPr>
            <p:ph type="body" idx="3"/>
          </p:nvPr>
        </p:nvSpPr>
        <p:spPr/>
        <p:txBody>
          <a:bodyPr/>
          <a:lstStyle/>
          <a:p>
            <a:r>
              <a:t>中毒性肝硬化的发病机理</a:t>
            </a:r>
          </a:p>
        </p:txBody>
      </p:sp>
      <p:sp>
        <p:nvSpPr>
          <p:cNvPr id="6" name="Content Placeholder 5"/>
          <p:cNvSpPr>
            <a:spLocks noGrp="1"/>
          </p:cNvSpPr>
          <p:nvPr>
            <p:ph sz="half" idx="4"/>
          </p:nvPr>
        </p:nvSpPr>
        <p:spPr/>
        <p:txBody>
          <a:bodyPr/>
          <a:lstStyle/>
          <a:p>
            <a:r>
              <a:t>1. 肝细胞损伤：中毒性肝硬化的发病基础是肝细胞损伤，肝细胞是肝脏的主要功能细胞，受损后会导致肝功能异常。</a:t>
            </a:r>
          </a:p>
          <a:p>
            <a:r>
              <a:t>2. 肝纤维化：肝细胞损伤后，肝脏会启动修复机制，但反复的修复过程会导致肝脏组织的纤维化，纤维化是肝硬化的主要组织学改变。</a:t>
            </a:r>
          </a:p>
          <a:p>
            <a:r>
              <a:t>3. 炎症反应：中毒性肝硬化过程中伴有明显的炎症反应，炎症细胞浸润肝脏组织，释放炎性因子，进一步加剧肝细胞损伤和纤维化。</a:t>
            </a:r>
          </a:p>
          <a:p>
            <a:r>
              <a:t>4. 代谢紊乱：肝脏受损后，肝脏的代谢功能受到影响，导致代谢紊乱，包括能量代谢、脂质代谢、蛋白质代谢和胆汁代谢等紊乱。</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2、肝损伤分子标志物与疾病严重程度评估</a:t>
            </a:r>
          </a:p>
        </p:txBody>
      </p:sp>
      <p:sp>
        <p:nvSpPr>
          <p:cNvPr id="3" name="Subtitle 2"/>
          <p:cNvSpPr>
            <a:spLocks noGrp="1"/>
          </p:cNvSpPr>
          <p:nvPr>
            <p:ph type="subTitle" idx="1"/>
          </p:nvPr>
        </p:nvSpPr>
        <p:spPr/>
        <p:txBody>
          <a:bodyPr/>
          <a:lstStyle/>
          <a:p>
            <a:r>
              <a:t>中毒性肝硬化精准医疗与个体化治疗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2、肝损伤分子标志物与疾病严重程度评估</a:t>
            </a:r>
          </a:p>
        </p:txBody>
      </p:sp>
      <p:sp>
        <p:nvSpPr>
          <p:cNvPr id="3" name="Content Placeholder 2"/>
          <p:cNvSpPr>
            <a:spLocks noGrp="1"/>
          </p:cNvSpPr>
          <p:nvPr>
            <p:ph sz="half" idx="2"/>
          </p:nvPr>
        </p:nvSpPr>
        <p:spPr/>
        <p:txBody>
          <a:bodyPr/>
          <a:lstStyle/>
          <a:p>
            <a:r>
              <a:t>1. 肝损伤分子标志物是反映肝脏损伤程度和病理改变的生物化学指标。</a:t>
            </a:r>
          </a:p>
          <a:p>
            <a:r>
              <a:t>2. 肝损伤分子标志物可分为特异性标志物和非特异性标志物。</a:t>
            </a:r>
          </a:p>
          <a:p>
            <a:r>
              <a:t>3. 特异性标志物包括谷丙转氨酶、谷草转氨酶、碱性磷酸酶、γ-谷氨酰转肽酶等，非特异性标志物包括胆红素、白蛋白、凝血酶原时间等。</a:t>
            </a:r>
          </a:p>
        </p:txBody>
      </p:sp>
      <p:sp>
        <p:nvSpPr>
          <p:cNvPr id="4" name="Text Placeholder 3"/>
          <p:cNvSpPr>
            <a:spLocks noGrp="1"/>
          </p:cNvSpPr>
          <p:nvPr>
            <p:ph type="body" idx="3"/>
          </p:nvPr>
        </p:nvSpPr>
        <p:spPr/>
        <p:txBody>
          <a:bodyPr/>
          <a:lstStyle/>
          <a:p>
            <a:r>
              <a:t>肝损伤分子标志物在中毒性肝硬化中的应用</a:t>
            </a:r>
          </a:p>
        </p:txBody>
      </p:sp>
      <p:sp>
        <p:nvSpPr>
          <p:cNvPr id="5" name="Content Placeholder 4"/>
          <p:cNvSpPr>
            <a:spLocks noGrp="1"/>
          </p:cNvSpPr>
          <p:nvPr>
            <p:ph sz="half" idx="4"/>
          </p:nvPr>
        </p:nvSpPr>
        <p:spPr/>
        <p:txBody>
          <a:bodyPr/>
          <a:lstStyle/>
          <a:p>
            <a:r>
              <a:t>1. 肝损伤分子标志物可用于诊断中毒性肝硬化。</a:t>
            </a:r>
          </a:p>
          <a:p>
            <a:r>
              <a:t>2. 肝损伤分子标志物可用于评估中毒性肝硬化的严重程度。</a:t>
            </a:r>
          </a:p>
          <a:p>
            <a:r>
              <a:t>3. 肝损伤分子标志物可用于监测中毒性肝硬化的治疗效果。</a:t>
            </a:r>
          </a:p>
        </p:txBody>
      </p:sp>
      <p:sp>
        <p:nvSpPr>
          <p:cNvPr id="6" name="Text Placeholder 5"/>
          <p:cNvSpPr>
            <a:spLocks noGrp="1"/>
          </p:cNvSpPr>
          <p:nvPr>
            <p:ph type="body" idx="1"/>
          </p:nvPr>
        </p:nvSpPr>
        <p:spPr/>
        <p:txBody>
          <a:bodyPr/>
          <a:lstStyle/>
          <a:p>
            <a:r>
              <a:t>肝损伤分子标志物的基础研究和临床意义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2、肝损伤分子标志物与疾病严重程度评估</a:t>
            </a:r>
          </a:p>
        </p:txBody>
      </p:sp>
      <p:sp>
        <p:nvSpPr>
          <p:cNvPr id="3" name="Content Placeholder 2"/>
          <p:cNvSpPr>
            <a:spLocks noGrp="1"/>
          </p:cNvSpPr>
          <p:nvPr>
            <p:ph sz="half" idx="2"/>
          </p:nvPr>
        </p:nvSpPr>
        <p:spPr/>
        <p:txBody>
          <a:bodyPr/>
          <a:lstStyle/>
          <a:p>
            <a:r>
              <a:t>1. 肝损伤分子标志物可用于指导中毒性肝硬化的个体化治疗。</a:t>
            </a:r>
          </a:p>
          <a:p>
            <a:r>
              <a:t>2. 肝损伤分子标志物可用于预测中毒性肝硬化的预后。</a:t>
            </a:r>
          </a:p>
          <a:p>
            <a:r>
              <a:t>3. 肝损伤分子标志物可用于评估中毒性肝硬化患者的生存质量。</a:t>
            </a:r>
          </a:p>
        </p:txBody>
      </p:sp>
      <p:sp>
        <p:nvSpPr>
          <p:cNvPr id="4" name="Text Placeholder 3"/>
          <p:cNvSpPr>
            <a:spLocks noGrp="1"/>
          </p:cNvSpPr>
          <p:nvPr>
            <p:ph type="body" idx="3"/>
          </p:nvPr>
        </p:nvSpPr>
        <p:spPr/>
        <p:txBody>
          <a:bodyPr/>
          <a:lstStyle/>
          <a:p>
            <a:r>
              <a:t>肝损伤分子标志物的未来发展方向</a:t>
            </a:r>
          </a:p>
        </p:txBody>
      </p:sp>
      <p:sp>
        <p:nvSpPr>
          <p:cNvPr id="5" name="Content Placeholder 4"/>
          <p:cNvSpPr>
            <a:spLocks noGrp="1"/>
          </p:cNvSpPr>
          <p:nvPr>
            <p:ph sz="half" idx="4"/>
          </p:nvPr>
        </p:nvSpPr>
        <p:spPr/>
        <p:txBody>
          <a:bodyPr/>
          <a:lstStyle/>
          <a:p>
            <a:r>
              <a:t>1. 开展肝损伤分子标志物的新型检测技术的研究。</a:t>
            </a:r>
          </a:p>
          <a:p>
            <a:r>
              <a:t>2. 开展肝损伤分子标志物在中毒性肝硬化发病机制中的研究。</a:t>
            </a:r>
          </a:p>
          <a:p>
            <a:r>
              <a:t>3. 开展肝损伤分子标志物在中毒性肝硬化新药研发中的研究。</a:t>
            </a:r>
          </a:p>
        </p:txBody>
      </p:sp>
      <p:sp>
        <p:nvSpPr>
          <p:cNvPr id="6" name="Text Placeholder 5"/>
          <p:cNvSpPr>
            <a:spLocks noGrp="1"/>
          </p:cNvSpPr>
          <p:nvPr>
            <p:ph type="body" idx="1"/>
          </p:nvPr>
        </p:nvSpPr>
        <p:spPr/>
        <p:txBody>
          <a:bodyPr/>
          <a:lstStyle/>
          <a:p>
            <a:r>
              <a:t>肝损伤分子标志物在中毒性肝硬化个体化治疗中的应用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2、肝损伤分子标志物与疾病严重程度评估</a:t>
            </a:r>
          </a:p>
        </p:txBody>
      </p:sp>
      <p:sp>
        <p:nvSpPr>
          <p:cNvPr id="3" name="Text Placeholder 2"/>
          <p:cNvSpPr>
            <a:spLocks noGrp="1"/>
          </p:cNvSpPr>
          <p:nvPr>
            <p:ph type="body" idx="1"/>
          </p:nvPr>
        </p:nvSpPr>
        <p:spPr/>
        <p:txBody>
          <a:bodyPr/>
          <a:lstStyle/>
          <a:p>
            <a:r>
              <a:t>肝损伤分子标志物研究中的难点和问题</a:t>
            </a:r>
          </a:p>
        </p:txBody>
      </p:sp>
      <p:sp>
        <p:nvSpPr>
          <p:cNvPr id="4" name="Content Placeholder 3"/>
          <p:cNvSpPr>
            <a:spLocks noGrp="1"/>
          </p:cNvSpPr>
          <p:nvPr>
            <p:ph sz="half" idx="2"/>
          </p:nvPr>
        </p:nvSpPr>
        <p:spPr/>
        <p:txBody>
          <a:bodyPr/>
          <a:lstStyle/>
          <a:p>
            <a:r>
              <a:t>1. 肝损伤分子标志物的特异性不高，易受其他因素的影响。</a:t>
            </a:r>
          </a:p>
          <a:p>
            <a:r>
              <a:t>2. 肝损伤分子标志物的敏感性较低，难以早期诊断中毒性肝硬化。</a:t>
            </a:r>
          </a:p>
          <a:p>
            <a:r>
              <a:t>3. 肝损伤分子标志物的检测成本高，难以普及。</a:t>
            </a:r>
          </a:p>
        </p:txBody>
      </p:sp>
      <p:sp>
        <p:nvSpPr>
          <p:cNvPr id="5" name="Text Placeholder 4"/>
          <p:cNvSpPr>
            <a:spLocks noGrp="1"/>
          </p:cNvSpPr>
          <p:nvPr>
            <p:ph type="body" idx="3"/>
          </p:nvPr>
        </p:nvSpPr>
        <p:spPr/>
        <p:txBody>
          <a:bodyPr/>
          <a:lstStyle/>
          <a:p>
            <a:r>
              <a:t>肝损伤分子标志物研究的进展和挑战</a:t>
            </a:r>
          </a:p>
        </p:txBody>
      </p:sp>
      <p:sp>
        <p:nvSpPr>
          <p:cNvPr id="6" name="Content Placeholder 5"/>
          <p:cNvSpPr>
            <a:spLocks noGrp="1"/>
          </p:cNvSpPr>
          <p:nvPr>
            <p:ph sz="half" idx="4"/>
          </p:nvPr>
        </p:nvSpPr>
        <p:spPr/>
        <p:txBody>
          <a:bodyPr/>
          <a:lstStyle/>
          <a:p>
            <a:r>
              <a:t>1. 近年来，肝损伤分子标志物研究取得了很大进展，发现了多种新的肝损伤分子标志物。</a:t>
            </a:r>
          </a:p>
          <a:p>
            <a:r>
              <a:t>2. 然而，肝损伤分子标志物研究还面临着一些挑战，如特异性不高、敏感性较低、检测成本高等。</a:t>
            </a:r>
          </a:p>
          <a:p>
            <a:r>
              <a:t>3. 需要进一步的研究来克服这些挑战，以提高肝损伤分子标志物在中毒性肝硬化精准医疗和个体化治疗中的应用价值。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3、中毒性肝硬化基因多态性个体易感性</a:t>
            </a:r>
          </a:p>
        </p:txBody>
      </p:sp>
      <p:sp>
        <p:nvSpPr>
          <p:cNvPr id="3" name="Subtitle 2"/>
          <p:cNvSpPr>
            <a:spLocks noGrp="1"/>
          </p:cNvSpPr>
          <p:nvPr>
            <p:ph type="subTitle" idx="1"/>
          </p:nvPr>
        </p:nvSpPr>
        <p:spPr/>
        <p:txBody>
          <a:bodyPr/>
          <a:lstStyle/>
          <a:p>
            <a:r>
              <a:t>中毒性肝硬化精准医疗与个体化治疗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3、中毒性肝硬化基因多态性个体易感性</a:t>
            </a:r>
          </a:p>
        </p:txBody>
      </p:sp>
      <p:sp>
        <p:nvSpPr>
          <p:cNvPr id="3" name="Text Placeholder 2"/>
          <p:cNvSpPr>
            <a:spLocks noGrp="1"/>
          </p:cNvSpPr>
          <p:nvPr>
            <p:ph type="body" idx="1"/>
          </p:nvPr>
        </p:nvSpPr>
        <p:spPr/>
        <p:txBody>
          <a:bodyPr/>
          <a:lstStyle/>
          <a:p>
            <a:r>
              <a:t>肝硬化相关基因</a:t>
            </a:r>
          </a:p>
        </p:txBody>
      </p:sp>
      <p:sp>
        <p:nvSpPr>
          <p:cNvPr id="4" name="Content Placeholder 3"/>
          <p:cNvSpPr>
            <a:spLocks noGrp="1"/>
          </p:cNvSpPr>
          <p:nvPr>
            <p:ph sz="half" idx="2"/>
          </p:nvPr>
        </p:nvSpPr>
        <p:spPr/>
        <p:txBody>
          <a:bodyPr/>
          <a:lstStyle/>
          <a:p>
            <a:r>
              <a:t>1. 肝硬化相关基因的遗传学研究进展迅速，目前已发现多个与肝硬化相关的基因。</a:t>
            </a:r>
          </a:p>
          <a:p>
            <a:r>
              <a:t>2. 这些基因主要涉及肝细胞凋亡、肝纤维化以及免疫反应等方面。</a:t>
            </a:r>
          </a:p>
          <a:p>
            <a:r>
              <a:t>3. 肝硬化相关基因的遗传多态性与肝硬化的发生、发展和预后密切相关。</a:t>
            </a:r>
          </a:p>
        </p:txBody>
      </p:sp>
      <p:sp>
        <p:nvSpPr>
          <p:cNvPr id="5" name="Text Placeholder 4"/>
          <p:cNvSpPr>
            <a:spLocks noGrp="1"/>
          </p:cNvSpPr>
          <p:nvPr>
            <p:ph type="body" idx="3"/>
          </p:nvPr>
        </p:nvSpPr>
        <p:spPr/>
        <p:txBody>
          <a:bodyPr/>
          <a:lstStyle/>
          <a:p>
            <a:r>
              <a:t>肝硬化相关基因多态性</a:t>
            </a:r>
          </a:p>
        </p:txBody>
      </p:sp>
      <p:sp>
        <p:nvSpPr>
          <p:cNvPr id="6" name="Content Placeholder 5"/>
          <p:cNvSpPr>
            <a:spLocks noGrp="1"/>
          </p:cNvSpPr>
          <p:nvPr>
            <p:ph sz="half" idx="4"/>
          </p:nvPr>
        </p:nvSpPr>
        <p:spPr/>
        <p:txBody>
          <a:bodyPr/>
          <a:lstStyle/>
          <a:p>
            <a:r>
              <a:t>1. 肝硬化相关基因多态性可以影响基因的表达水平和功能，从而增加肝硬化的易感性。</a:t>
            </a:r>
          </a:p>
          <a:p>
            <a:r>
              <a:t>2. 肝硬化相关基因多态性与肝硬化的临床表现、病理改变和预后密切相关。</a:t>
            </a:r>
          </a:p>
          <a:p>
            <a:r>
              <a:t>3. 肝硬化相关基因多态性可以作为肝硬化的诊断、预后评估和治疗靶点的标志物。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3、中毒性肝硬化基因多态性个体易感性</a:t>
            </a:r>
          </a:p>
        </p:txBody>
      </p:sp>
      <p:sp>
        <p:nvSpPr>
          <p:cNvPr id="3" name="Text Placeholder 2"/>
          <p:cNvSpPr>
            <a:spLocks noGrp="1"/>
          </p:cNvSpPr>
          <p:nvPr>
            <p:ph type="body" idx="1"/>
          </p:nvPr>
        </p:nvSpPr>
        <p:spPr/>
        <p:txBody>
          <a:bodyPr/>
          <a:lstStyle/>
          <a:p>
            <a:r>
              <a:t>肝硬化相关基因多态性与肝硬化发病机制</a:t>
            </a:r>
          </a:p>
        </p:txBody>
      </p:sp>
      <p:sp>
        <p:nvSpPr>
          <p:cNvPr id="4" name="Content Placeholder 3"/>
          <p:cNvSpPr>
            <a:spLocks noGrp="1"/>
          </p:cNvSpPr>
          <p:nvPr>
            <p:ph sz="half" idx="2"/>
          </p:nvPr>
        </p:nvSpPr>
        <p:spPr/>
        <p:txBody>
          <a:bodyPr/>
          <a:lstStyle/>
          <a:p>
            <a:r>
              <a:t>1. 肝硬化相关基因多态性可能通过影响肝细胞凋亡、肝纤维化和免疫反应等途径导致肝硬化的发生。</a:t>
            </a:r>
          </a:p>
          <a:p>
            <a:r>
              <a:t>2. 肝硬化相关基因多态性可以影响肝脏对毒物的代谢和清除，从而增加肝硬化的易感性。</a:t>
            </a:r>
          </a:p>
          <a:p>
            <a:r>
              <a:t>3. 肝硬化相关基因多态性可能通过影响肝脏的再生和修复能力，从而影响肝硬化的进展和预后。</a:t>
            </a:r>
          </a:p>
        </p:txBody>
      </p:sp>
      <p:sp>
        <p:nvSpPr>
          <p:cNvPr id="5" name="Text Placeholder 4"/>
          <p:cNvSpPr>
            <a:spLocks noGrp="1"/>
          </p:cNvSpPr>
          <p:nvPr>
            <p:ph type="body" idx="3"/>
          </p:nvPr>
        </p:nvSpPr>
        <p:spPr/>
        <p:txBody>
          <a:bodyPr/>
          <a:lstStyle/>
          <a:p>
            <a:r>
              <a:t>肝硬化相关基因多态性与肝硬化治疗</a:t>
            </a:r>
          </a:p>
        </p:txBody>
      </p:sp>
      <p:sp>
        <p:nvSpPr>
          <p:cNvPr id="6" name="Content Placeholder 5"/>
          <p:cNvSpPr>
            <a:spLocks noGrp="1"/>
          </p:cNvSpPr>
          <p:nvPr>
            <p:ph sz="half" idx="4"/>
          </p:nvPr>
        </p:nvSpPr>
        <p:spPr/>
        <p:txBody>
          <a:bodyPr/>
          <a:lstStyle/>
          <a:p>
            <a:r>
              <a:t>1. 肝硬化相关基因多态性可以影响肝硬化的治疗效果。</a:t>
            </a:r>
          </a:p>
          <a:p>
            <a:r>
              <a:t>2. 肝硬化相关基因多态性可以作为肝硬化治疗的靶点，为肝硬化的个体化治疗提供指导。</a:t>
            </a:r>
          </a:p>
          <a:p>
            <a:r>
              <a:t>3. 肝硬化相关基因多态性可以帮助预测肝硬化的预后，从而指导临床医生的治疗决策。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3、中毒性肝硬化基因多态性个体易感性</a:t>
            </a:r>
          </a:p>
        </p:txBody>
      </p:sp>
      <p:sp>
        <p:nvSpPr>
          <p:cNvPr id="3" name="Text Placeholder 2"/>
          <p:cNvSpPr>
            <a:spLocks noGrp="1"/>
          </p:cNvSpPr>
          <p:nvPr>
            <p:ph type="body" idx="1"/>
          </p:nvPr>
        </p:nvSpPr>
        <p:spPr/>
        <p:txBody>
          <a:bodyPr/>
          <a:lstStyle/>
          <a:p>
            <a:r>
              <a:t>肝硬化相关基因多态性与肝硬化预防</a:t>
            </a:r>
          </a:p>
        </p:txBody>
      </p:sp>
      <p:sp>
        <p:nvSpPr>
          <p:cNvPr id="4" name="Content Placeholder 3"/>
          <p:cNvSpPr>
            <a:spLocks noGrp="1"/>
          </p:cNvSpPr>
          <p:nvPr>
            <p:ph sz="half" idx="2"/>
          </p:nvPr>
        </p:nvSpPr>
        <p:spPr/>
        <p:txBody>
          <a:bodyPr/>
          <a:lstStyle/>
          <a:p>
            <a:r>
              <a:t>1. 肝硬化相关基因多态性可以帮助识别肝硬化的易感人群。</a:t>
            </a:r>
          </a:p>
          <a:p>
            <a:r>
              <a:t>2. 肝硬化相关基因多态性可以指导肝硬化的预防措施，如避免接触肝毒素、接种肝炎疫苗等。</a:t>
            </a:r>
          </a:p>
          <a:p>
            <a:r>
              <a:t>3. 肝硬化相关基因多态性可以帮助监测肝硬化的进展，从而及时采取干预措施。</a:t>
            </a:r>
          </a:p>
        </p:txBody>
      </p:sp>
      <p:sp>
        <p:nvSpPr>
          <p:cNvPr id="5" name="Text Placeholder 4"/>
          <p:cNvSpPr>
            <a:spLocks noGrp="1"/>
          </p:cNvSpPr>
          <p:nvPr>
            <p:ph type="body" idx="3"/>
          </p:nvPr>
        </p:nvSpPr>
        <p:spPr/>
        <p:txBody>
          <a:bodyPr/>
          <a:lstStyle/>
          <a:p>
            <a:r>
              <a:t>肝硬化相关基因多态性研究展望</a:t>
            </a:r>
          </a:p>
        </p:txBody>
      </p:sp>
      <p:sp>
        <p:nvSpPr>
          <p:cNvPr id="6" name="Content Placeholder 5"/>
          <p:cNvSpPr>
            <a:spLocks noGrp="1"/>
          </p:cNvSpPr>
          <p:nvPr>
            <p:ph sz="half" idx="4"/>
          </p:nvPr>
        </p:nvSpPr>
        <p:spPr/>
        <p:txBody>
          <a:bodyPr/>
          <a:lstStyle/>
          <a:p>
            <a:r>
              <a:t>1. 肝硬化相关基因多态性研究有助于阐明肝硬化的发病机制，为肝硬化的诊断、治疗和预防提供新的靶点。</a:t>
            </a:r>
          </a:p>
          <a:p>
            <a:r>
              <a:t>2. 肝硬化相关基因多态性研究有助于开发新的肝硬化治疗药物和预防措施。</a:t>
            </a:r>
          </a:p>
          <a:p>
            <a:r>
              <a:t>3. 肝硬化相关基因多态性研究有助于实现肝硬化的个体化治疗和精准医疗。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4、基于肝脏微环境的个体化治疗策略</a:t>
            </a:r>
          </a:p>
        </p:txBody>
      </p:sp>
      <p:sp>
        <p:nvSpPr>
          <p:cNvPr id="3" name="Subtitle 2"/>
          <p:cNvSpPr>
            <a:spLocks noGrp="1"/>
          </p:cNvSpPr>
          <p:nvPr>
            <p:ph type="subTitle" idx="1"/>
          </p:nvPr>
        </p:nvSpPr>
        <p:spPr/>
        <p:txBody>
          <a:bodyPr/>
          <a:lstStyle/>
          <a:p>
            <a:r>
              <a:t>中毒性肝硬化精准医疗与个体化治疗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4、基于肝脏微环境的个体化治疗策略</a:t>
            </a:r>
          </a:p>
        </p:txBody>
      </p:sp>
      <p:sp>
        <p:nvSpPr>
          <p:cNvPr id="3" name="Text Placeholder 2"/>
          <p:cNvSpPr>
            <a:spLocks noGrp="1"/>
          </p:cNvSpPr>
          <p:nvPr>
            <p:ph type="body" idx="1"/>
          </p:nvPr>
        </p:nvSpPr>
        <p:spPr/>
        <p:txBody>
          <a:bodyPr/>
          <a:lstStyle/>
          <a:p>
            <a:r>
              <a:t>基于肝星状细胞的个体化治疗策略</a:t>
            </a:r>
          </a:p>
        </p:txBody>
      </p:sp>
      <p:sp>
        <p:nvSpPr>
          <p:cNvPr id="4" name="Content Placeholder 3"/>
          <p:cNvSpPr>
            <a:spLocks noGrp="1"/>
          </p:cNvSpPr>
          <p:nvPr>
            <p:ph sz="half" idx="2"/>
          </p:nvPr>
        </p:nvSpPr>
        <p:spPr/>
        <p:txBody>
          <a:bodyPr/>
          <a:lstStyle/>
          <a:p>
            <a:r>
              <a:t>1. 肝星状细胞（HSC）是肝脏纤维化的关键介导细胞，在肝硬化的发展过程中发挥重要作用。</a:t>
            </a:r>
          </a:p>
          <a:p>
            <a:r>
              <a:t>2. HSCs可被多种因素激活，包括肝损伤、炎症和氧化应激，激活后的HSCs会转化为肌成纤维细胞，并产生大量细胞外基质（ECM），导致肝脏纤维化。</a:t>
            </a:r>
          </a:p>
          <a:p>
            <a:r>
              <a:t>3. 因此，靶向HSC是肝硬化个体化治疗的潜在策略。一些研究表明，抑制HSC活化或促进HSC凋亡的药物可以有效减轻肝纤维化和改善肝功能。</a:t>
            </a:r>
          </a:p>
        </p:txBody>
      </p:sp>
      <p:sp>
        <p:nvSpPr>
          <p:cNvPr id="5" name="Text Placeholder 4"/>
          <p:cNvSpPr>
            <a:spLocks noGrp="1"/>
          </p:cNvSpPr>
          <p:nvPr>
            <p:ph type="body" idx="3"/>
          </p:nvPr>
        </p:nvSpPr>
        <p:spPr/>
        <p:txBody>
          <a:bodyPr/>
          <a:lstStyle/>
          <a:p>
            <a:r>
              <a:t>基于肝脏免疫微环境的个体化治疗策略</a:t>
            </a:r>
          </a:p>
        </p:txBody>
      </p:sp>
      <p:sp>
        <p:nvSpPr>
          <p:cNvPr id="6" name="Content Placeholder 5"/>
          <p:cNvSpPr>
            <a:spLocks noGrp="1"/>
          </p:cNvSpPr>
          <p:nvPr>
            <p:ph sz="half" idx="4"/>
          </p:nvPr>
        </p:nvSpPr>
        <p:spPr/>
        <p:txBody>
          <a:bodyPr/>
          <a:lstStyle/>
          <a:p>
            <a:r>
              <a:t>1. 肝脏免疫微环境在肝硬化的发展中发挥重要作用。肝脏免疫细胞，如T细胞、B细胞、自然杀伤细胞和巨噬细胞，在肝硬化的发生和发展中发挥复杂的作用。</a:t>
            </a:r>
          </a:p>
          <a:p>
            <a:r>
              <a:t>2. 肝脏免疫细胞可以产生促炎因子，如肿瘤坏死因子-α（TNF-α）、白细胞介素-6（IL-6）和转化生长因子-β（TGF-β），这些因子可以激活HSC，促进肝纤维化。</a:t>
            </a:r>
          </a:p>
          <a:p>
            <a:r>
              <a:t>3. 因此，靶向肝脏免疫微环境是肝硬化个体化治疗的潜在策略。一些研究表明，使用免疫抑制剂或免疫调节剂可以有效抑制肝脏炎症和纤维化，改善肝功能。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4、基于肝脏微环境的个体化治疗策略</a:t>
            </a:r>
          </a:p>
        </p:txBody>
      </p:sp>
      <p:sp>
        <p:nvSpPr>
          <p:cNvPr id="3" name="Text Placeholder 2"/>
          <p:cNvSpPr>
            <a:spLocks noGrp="1"/>
          </p:cNvSpPr>
          <p:nvPr>
            <p:ph type="body" idx="1"/>
          </p:nvPr>
        </p:nvSpPr>
        <p:spPr/>
        <p:txBody>
          <a:bodyPr/>
          <a:lstStyle/>
          <a:p>
            <a:r>
              <a:t>基于肝脏微生物组的个体化治疗策略</a:t>
            </a:r>
          </a:p>
        </p:txBody>
      </p:sp>
      <p:sp>
        <p:nvSpPr>
          <p:cNvPr id="4" name="Content Placeholder 3"/>
          <p:cNvSpPr>
            <a:spLocks noGrp="1"/>
          </p:cNvSpPr>
          <p:nvPr>
            <p:ph sz="half" idx="2"/>
          </p:nvPr>
        </p:nvSpPr>
        <p:spPr/>
        <p:txBody>
          <a:bodyPr/>
          <a:lstStyle/>
          <a:p>
            <a:r>
              <a:t>1. 肝脏微生物组是肝脏微环境的重要组成部分，在肝脏健康和疾病中发挥重要作用。</a:t>
            </a:r>
          </a:p>
          <a:p>
            <a:r>
              <a:t>2. 肝脏微生物组失衡与肝硬化的发生和发展密切相关。肝硬化患者的肝脏微生物组组成与健康人不同，并且肝硬化患者的肝脏微生物组与肝纤维化程度呈正相关。</a:t>
            </a:r>
          </a:p>
          <a:p>
            <a:r>
              <a:t>3. 因此，靶向肝脏微生物组是肝硬化个体化治疗的潜在策略。一些研究表明，使用益生菌或益生元可以有效改善肝脏微生物组组成，减轻肝纤维化和改善肝功能。</a:t>
            </a:r>
          </a:p>
        </p:txBody>
      </p:sp>
      <p:sp>
        <p:nvSpPr>
          <p:cNvPr id="5" name="Text Placeholder 4"/>
          <p:cNvSpPr>
            <a:spLocks noGrp="1"/>
          </p:cNvSpPr>
          <p:nvPr>
            <p:ph type="body" idx="3"/>
          </p:nvPr>
        </p:nvSpPr>
        <p:spPr/>
        <p:txBody>
          <a:bodyPr/>
          <a:lstStyle/>
          <a:p>
            <a:r>
              <a:t>基于肝脏转录组学的个体化治疗策略</a:t>
            </a:r>
          </a:p>
        </p:txBody>
      </p:sp>
      <p:sp>
        <p:nvSpPr>
          <p:cNvPr id="6" name="Content Placeholder 5"/>
          <p:cNvSpPr>
            <a:spLocks noGrp="1"/>
          </p:cNvSpPr>
          <p:nvPr>
            <p:ph sz="half" idx="4"/>
          </p:nvPr>
        </p:nvSpPr>
        <p:spPr/>
        <p:txBody>
          <a:bodyPr/>
          <a:lstStyle/>
          <a:p>
            <a:r>
              <a:t>1. 肝脏转录组学是研究肝脏基因表达谱的学科，可以揭示肝脏疾病的分子机制并为个体化治疗提供靶点。</a:t>
            </a:r>
          </a:p>
          <a:p>
            <a:r>
              <a:t>2. 肝硬化患者的肝脏转录组谱与健康人不同，并且肝硬化患者的肝脏转录组谱与肝纤维化程度呈正相关。</a:t>
            </a:r>
          </a:p>
          <a:p>
            <a:r>
              <a:t>3. 因此，靶向肝脏转录组是肝硬化个体化治疗的潜在策略。一些研究表明，使用转录组抑制剂或转录组激活剂可以有效抑制肝纤维化和改善肝功能。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https://d.book118.com/638101073111006034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1、中毒性肝硬化疾病特征与发病机理</vt:lpstr>
      <vt:lpstr>1、中毒性肝硬化疾病特征与发病机理</vt:lpstr>
      <vt:lpstr>2、肝损伤分子标志物与疾病严重程度评估</vt:lpstr>
      <vt:lpstr>2、肝损伤分子标志物与疾病严重程度评估</vt:lpstr>
      <vt:lpstr>2、肝损伤分子标志物与疾病严重程度评估</vt:lpstr>
      <vt:lpstr>2、肝损伤分子标志物与疾病严重程度评估</vt:lpstr>
      <vt:lpstr>3、中毒性肝硬化基因多态性个体易感性</vt:lpstr>
      <vt:lpstr>3、中毒性肝硬化基因多态性个体易感性</vt:lpstr>
      <vt:lpstr>3、中毒性肝硬化基因多态性个体易感性</vt:lpstr>
      <vt:lpstr>3、中毒性肝硬化基因多态性个体易感性</vt:lpstr>
      <vt:lpstr>4、基于肝脏微环境的个体化治疗策略</vt:lpstr>
      <vt:lpstr>4、基于肝脏微环境的个体化治疗策略</vt:lpstr>
      <vt:lpstr>4、基于肝脏微环境的个体化治疗策略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2024-09-13T05:07:17.485</cp:lastPrinted>
  <dcterms:created xsi:type="dcterms:W3CDTF">2024-09-12T21:07:17Z</dcterms:created>
  <dcterms:modified xsi:type="dcterms:W3CDTF">2024-09-12T21:07:19Z</dcterms:modified>
</cp:coreProperties>
</file>