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A90C8-0A11-46D3-AB9D-4A5804E2C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DCDEA-0C3B-42D7-91C8-D5C260637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4EFC3-0307-47E1-B003-309198741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487F7-2067-4D85-BB71-D7BFCD068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0EEB45-7D47-4FD9-BBB3-1DDFB77D4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E3DB9-13DD-444A-BC2F-072063D36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425E5-BE61-458C-8719-82715BC95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81336-0316-45B3-8A2D-AF5626BEA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B574B-C438-4789-99B3-C0F247AAF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79CBA-2BD4-4F44-AC74-98D0C23B6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4E98A-DD0B-49D2-8FAC-0F74F6527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/>
              </a:defRPr>
            </a:lvl1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4400" b="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469127"/>
            <a:ext cx="10307927" cy="4093347"/>
          </a:xfrm>
        </p:spPr>
        <p:txBody>
          <a:bodyPr anchor="b">
            <a:normAutofit/>
          </a:bodyPr>
          <a:lstStyle>
            <a:lvl1pPr>
              <a:defRPr sz="600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10307926" cy="64755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4400" b="0" i="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400" b="0">
                <a:effectLst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3200" b="0">
                <a:effectLst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3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0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0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0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0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0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image" Target="../media/image4.png" /><Relationship Id="rId5" Type="http://schemas.openxmlformats.org/officeDocument/2006/relationships/tags" Target="../tags/tag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ags" Target="../tags/tag14.xml" /><Relationship Id="rId3" Type="http://schemas.openxmlformats.org/officeDocument/2006/relationships/tags" Target="../tags/tag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313510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1524000" y="2335787"/>
            <a:ext cx="9144000" cy="2187001"/>
          </a:xfrm>
        </p:spPr>
        <p:txBody>
          <a:bodyPr>
            <a:normAutofit/>
          </a:bodyPr>
          <a:lstStyle/>
          <a:p>
            <a:r>
              <a:rPr lang="zh-CN" altLang="en-US" sz="489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立夏节气活动介绍总序</a:t>
            </a:r>
            <a:br>
              <a:rPr lang="zh-CN" altLang="en-US" sz="489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</a:br>
            <a:r>
              <a:rPr lang="zh-CN" altLang="en-US" sz="489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（二）</a:t>
            </a:r>
            <a:endParaRPr lang="zh-CN" altLang="en-US" sz="489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60"/>
          <p:cNvSpPr txBox="1"/>
          <p:nvPr>
            <p:custDataLst>
              <p:tags r:id="rId2"/>
            </p:custDataLst>
          </p:nvPr>
        </p:nvSpPr>
        <p:spPr>
          <a:xfrm>
            <a:off x="1023620" y="2807970"/>
            <a:ext cx="3167380" cy="124206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400" b="1" spc="38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</a:rPr>
              <a:t>课程大纲</a:t>
            </a:r>
            <a:endParaRPr lang="zh-CN" altLang="en-US" sz="4400" b="1" spc="38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3"/>
            </p:custDataLst>
          </p:nvPr>
        </p:nvSpPr>
        <p:spPr>
          <a:xfrm>
            <a:off x="4556760" y="1355725"/>
            <a:ext cx="601345" cy="589280"/>
          </a:xfrm>
          <a:prstGeom prst="roundRect">
            <a:avLst/>
          </a:prstGeom>
          <a:solidFill>
            <a:srgbClr val="6CE2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: 圆角 16"/>
          <p:cNvSpPr/>
          <p:nvPr>
            <p:custDataLst>
              <p:tags r:id="rId4"/>
            </p:custDataLst>
          </p:nvPr>
        </p:nvSpPr>
        <p:spPr>
          <a:xfrm>
            <a:off x="4556760" y="2878455"/>
            <a:ext cx="601345" cy="589280"/>
          </a:xfrm>
          <a:prstGeom prst="roundRect">
            <a:avLst/>
          </a:prstGeom>
          <a:solidFill>
            <a:srgbClr val="6CE2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16"/>
          <p:cNvSpPr/>
          <p:nvPr>
            <p:custDataLst>
              <p:tags r:id="rId5"/>
            </p:custDataLst>
          </p:nvPr>
        </p:nvSpPr>
        <p:spPr>
          <a:xfrm>
            <a:off x="4556760" y="4401185"/>
            <a:ext cx="601345" cy="589280"/>
          </a:xfrm>
          <a:prstGeom prst="roundRect">
            <a:avLst/>
          </a:prstGeom>
          <a:solidFill>
            <a:srgbClr val="6CE2E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58"/>
          <p:cNvSpPr txBox="1"/>
          <p:nvPr>
            <p:custDataLst>
              <p:tags r:id="rId6"/>
            </p:custDataLst>
          </p:nvPr>
        </p:nvSpPr>
        <p:spPr>
          <a:xfrm>
            <a:off x="4556760" y="1355725"/>
            <a:ext cx="601345" cy="5892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pc="300">
                <a:solidFill>
                  <a:schemeClr val="lt1"/>
                </a:solidFill>
                <a:latin typeface="Arial" pitchFamily="34" charset="0"/>
                <a:ea typeface="微软雅黑" panose="020b0503020204020204" charset="-122"/>
              </a:rPr>
              <a:t>01</a:t>
            </a:r>
            <a:endParaRPr lang="en-US" altLang="zh-CN" sz="2800" spc="300">
              <a:solidFill>
                <a:schemeClr val="lt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1" name="文本框 58"/>
          <p:cNvSpPr txBox="1"/>
          <p:nvPr>
            <p:custDataLst>
              <p:tags r:id="rId7"/>
            </p:custDataLst>
          </p:nvPr>
        </p:nvSpPr>
        <p:spPr>
          <a:xfrm>
            <a:off x="4556760" y="2906395"/>
            <a:ext cx="601345" cy="5556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pc="300">
                <a:solidFill>
                  <a:schemeClr val="lt1"/>
                </a:solidFill>
                <a:latin typeface="Arial" pitchFamily="34" charset="0"/>
                <a:ea typeface="微软雅黑" panose="020b0503020204020204" charset="-122"/>
              </a:rPr>
              <a:t>02</a:t>
            </a:r>
            <a:endParaRPr lang="en-US" altLang="zh-CN" sz="2800" spc="300">
              <a:solidFill>
                <a:schemeClr val="lt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25" name="文本框 58"/>
          <p:cNvSpPr txBox="1"/>
          <p:nvPr>
            <p:custDataLst>
              <p:tags r:id="rId8"/>
            </p:custDataLst>
          </p:nvPr>
        </p:nvSpPr>
        <p:spPr>
          <a:xfrm>
            <a:off x="4557395" y="4423410"/>
            <a:ext cx="600710" cy="5562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pc="300">
                <a:solidFill>
                  <a:schemeClr val="lt1"/>
                </a:solidFill>
                <a:latin typeface="Arial" pitchFamily="34" charset="0"/>
                <a:ea typeface="微软雅黑" panose="020b0503020204020204" charset="-122"/>
              </a:rPr>
              <a:t>03</a:t>
            </a:r>
            <a:endParaRPr lang="en-US" altLang="zh-CN" sz="2800" spc="300">
              <a:solidFill>
                <a:schemeClr val="lt1"/>
              </a:solidFill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0" name="文本框 61"/>
          <p:cNvSpPr txBox="1"/>
          <p:nvPr>
            <p:custDataLst>
              <p:tags r:id="rId9"/>
            </p:custDataLst>
          </p:nvPr>
        </p:nvSpPr>
        <p:spPr>
          <a:xfrm>
            <a:off x="5714365" y="1292860"/>
            <a:ext cx="3528060" cy="724535"/>
          </a:xfrm>
          <a:prstGeom prst="rect">
            <a:avLst/>
          </a:prstGeom>
          <a:noFill/>
        </p:spPr>
        <p:txBody>
          <a:bodyPr wrap="square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2400" b="1" spc="240">
                <a:solidFill>
                  <a:schemeClr val="tx1">
                    <a:lumMod val="75000"/>
                    <a:lumOff val="2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立夏节气环创建议</a:t>
            </a:r>
            <a:endParaRPr lang="zh-CN" altLang="en-US" sz="2400" b="1" spc="240">
              <a:solidFill>
                <a:schemeClr val="tx1">
                  <a:lumMod val="75000"/>
                  <a:lumOff val="2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22" name="文本框 61"/>
          <p:cNvSpPr txBox="1"/>
          <p:nvPr>
            <p:custDataLst>
              <p:tags r:id="rId10"/>
            </p:custDataLst>
          </p:nvPr>
        </p:nvSpPr>
        <p:spPr>
          <a:xfrm>
            <a:off x="5714365" y="2797175"/>
            <a:ext cx="4845685" cy="724535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2400" b="1" spc="120">
                <a:solidFill>
                  <a:schemeClr val="tx1">
                    <a:lumMod val="75000"/>
                    <a:lumOff val="2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立夏节气活动家庭亲子活动建议</a:t>
            </a:r>
            <a:endParaRPr lang="zh-CN" altLang="en-US" sz="2400" b="1" spc="120">
              <a:solidFill>
                <a:schemeClr val="tx1">
                  <a:lumMod val="75000"/>
                  <a:lumOff val="2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7" name="文本框 61"/>
          <p:cNvSpPr txBox="1"/>
          <p:nvPr>
            <p:custDataLst>
              <p:tags r:id="rId11"/>
            </p:custDataLst>
          </p:nvPr>
        </p:nvSpPr>
        <p:spPr>
          <a:xfrm>
            <a:off x="5714365" y="4332605"/>
            <a:ext cx="4845685" cy="724535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2400" b="1" spc="220">
                <a:solidFill>
                  <a:schemeClr val="tx1">
                    <a:lumMod val="75000"/>
                    <a:lumOff val="2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立夏节气社区活动建议</a:t>
            </a:r>
            <a:endParaRPr lang="zh-CN" altLang="en-US" sz="2400" b="1" spc="120">
              <a:solidFill>
                <a:schemeClr val="tx1">
                  <a:lumMod val="75000"/>
                  <a:lumOff val="2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3036570" y="1593215"/>
            <a:ext cx="5886450" cy="4198620"/>
          </a:xfrm>
        </p:spPr>
        <p:txBody>
          <a:bodyPr/>
          <a:lstStyle/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</p:txBody>
      </p:sp>
      <p:sp>
        <p:nvSpPr>
          <p:cNvPr id="4" name="矩形 0"/>
          <p:cNvSpPr/>
          <p:nvPr>
            <p:custDataLst>
              <p:tags r:id="rId3"/>
            </p:custDataLst>
          </p:nvPr>
        </p:nvSpPr>
        <p:spPr>
          <a:xfrm>
            <a:off x="330835" y="523240"/>
            <a:ext cx="8317230" cy="1069975"/>
          </a:xfrm>
          <a:prstGeom prst="rect">
            <a:avLst/>
          </a:prstGeom>
          <a:solidFill>
            <a:srgbClr val="6CE2ED"/>
          </a:solidFill>
          <a:ln>
            <a:solidFill>
              <a:srgbClr val="6CE2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99110" y="673735"/>
            <a:ext cx="577723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一、立夏节气环创建议</a:t>
            </a:r>
            <a:endParaRPr lang="zh-CN" altLang="en-US" sz="44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50085" y="2201545"/>
            <a:ext cx="8294370" cy="359029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838200" y="2111375"/>
            <a:ext cx="10515600" cy="36302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要点提示：</a:t>
            </a:r>
            <a:endParaRPr lang="zh-CN" altLang="en-US" sz="24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立夏的颜色会从春季的淡绿逐渐变成翠绿，用彩色丝绸和棉麻布来布置环境，会让幼儿感觉愉悦不躁动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将谷雨养蚕的工作继续下去，做为一项日常活动来进行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3.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在</a:t>
            </a:r>
            <a:r>
              <a:rPr 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手工区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</a:t>
            </a:r>
            <a:r>
              <a:rPr 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瓦当拓印的材料和作品展示镜框、植物拓印的材料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都可以提供支持，每天晚上教师可以邀请幼儿一起做材料整理，留下作品，将物品归位，并丢掉破损的垃圾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4. </a:t>
            </a:r>
            <a:r>
              <a:rPr 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语言区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</a:t>
            </a:r>
            <a:r>
              <a:rPr 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《刘川阳还金碑的故事》图片；表演区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</a:t>
            </a:r>
            <a:r>
              <a:rPr 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立夏童谣的相关头饰提供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支持。也可以根据幼儿的需求和建议来做更多材料的丰富。将春季的民俗故事、历史名人图片都摆放出来，来个聚会表演，也是很好的内容。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  <a:p>
            <a:pPr marL="0" indent="0">
              <a:buNone/>
            </a:pP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4" name="矩形 0"/>
          <p:cNvSpPr/>
          <p:nvPr>
            <p:custDataLst>
              <p:tags r:id="rId3"/>
            </p:custDataLst>
          </p:nvPr>
        </p:nvSpPr>
        <p:spPr>
          <a:xfrm>
            <a:off x="330835" y="510540"/>
            <a:ext cx="8317230" cy="1069975"/>
          </a:xfrm>
          <a:prstGeom prst="rect">
            <a:avLst/>
          </a:prstGeom>
          <a:solidFill>
            <a:srgbClr val="6CE2ED"/>
          </a:solidFill>
          <a:ln>
            <a:solidFill>
              <a:srgbClr val="6CE2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99110" y="661035"/>
            <a:ext cx="577723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一、立夏节气环创建议</a:t>
            </a:r>
            <a:endParaRPr lang="zh-CN" altLang="en-US" sz="44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1494155" y="1984375"/>
            <a:ext cx="4318635" cy="3757295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zh-CN" altLang="en-US" sz="20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活动名称：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传统艺术-植物拓印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zh-CN" altLang="en-US" sz="20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活动领域：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艺术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zh-CN" altLang="en-US" sz="20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活动形式: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操作探索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zh-CN" altLang="en-US" sz="20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活动场地：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户外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zh-CN" altLang="en-US" sz="20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活动时长：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30分钟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6" name="矩形 0"/>
          <p:cNvSpPr/>
          <p:nvPr>
            <p:custDataLst>
              <p:tags r:id="rId2"/>
            </p:custDataLst>
          </p:nvPr>
        </p:nvSpPr>
        <p:spPr>
          <a:xfrm>
            <a:off x="330835" y="523875"/>
            <a:ext cx="8317230" cy="1069975"/>
          </a:xfrm>
          <a:prstGeom prst="rect">
            <a:avLst/>
          </a:prstGeom>
          <a:solidFill>
            <a:srgbClr val="6CE2ED"/>
          </a:solidFill>
          <a:ln>
            <a:solidFill>
              <a:srgbClr val="6CE2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81965" y="675005"/>
            <a:ext cx="801497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二、立夏节气家庭亲子活动建议</a:t>
            </a:r>
            <a:endParaRPr lang="zh-CN" altLang="en-US" sz="44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713740" y="2169160"/>
            <a:ext cx="10515600" cy="361124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sz="20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活动准备：</a:t>
            </a:r>
            <a:endParaRPr lang="zh-CN" altLang="en-US" sz="20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物质准备：拓印作品、树叶、鲜花花瓣、棉布布袋、拓印锤子、胶带、塑料布、盐水、盆。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zh-CN" altLang="en-US" sz="20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活动目标：</a:t>
            </a:r>
            <a:endParaRPr lang="zh-CN" altLang="en-US" sz="20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</a:t>
            </a: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学习用植物来做拓印，获得拓印的直接经验。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</a:t>
            </a: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尝试体验各种不同的玩色活动，感受不同的肌理效果。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3.</a:t>
            </a: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愿意参与植物拓印活动，感受拓印画的艺术美。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6" name="矩形 0"/>
          <p:cNvSpPr/>
          <p:nvPr>
            <p:custDataLst>
              <p:tags r:id="rId2"/>
            </p:custDataLst>
          </p:nvPr>
        </p:nvSpPr>
        <p:spPr>
          <a:xfrm>
            <a:off x="335280" y="510540"/>
            <a:ext cx="8317230" cy="1069975"/>
          </a:xfrm>
          <a:prstGeom prst="rect">
            <a:avLst/>
          </a:prstGeom>
          <a:solidFill>
            <a:srgbClr val="6CE2ED"/>
          </a:solidFill>
          <a:ln>
            <a:solidFill>
              <a:srgbClr val="6CE2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86410" y="661670"/>
            <a:ext cx="801497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二、立夏节气家庭亲子活动建议</a:t>
            </a:r>
            <a:endParaRPr lang="zh-CN" altLang="en-US" sz="44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647700" y="179895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0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活动建议：</a:t>
            </a:r>
            <a:endParaRPr lang="zh-CN" altLang="en-US" sz="20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1.</a:t>
            </a: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主题导入：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邀请大家做植物拓印。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2.</a:t>
            </a: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欣赏作品：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教师出示作品，向大家展示植物拓印的作品。请幼儿说说在拓印作品中看到了什么？使用什么材料做出的图案？什么方法呢？引发幼儿的思考。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3.</a:t>
            </a: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经验分享：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教师出示材料，分享拓印的方法。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4.</a:t>
            </a: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体验探究：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每个家庭选取自己需要的材料，开始植物拓印的探究活动。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6" name="矩形 0"/>
          <p:cNvSpPr/>
          <p:nvPr>
            <p:custDataLst>
              <p:tags r:id="rId2"/>
            </p:custDataLst>
          </p:nvPr>
        </p:nvSpPr>
        <p:spPr>
          <a:xfrm>
            <a:off x="335280" y="510540"/>
            <a:ext cx="8317230" cy="1069975"/>
          </a:xfrm>
          <a:prstGeom prst="rect">
            <a:avLst/>
          </a:prstGeom>
          <a:solidFill>
            <a:srgbClr val="6CE2ED"/>
          </a:solidFill>
          <a:ln>
            <a:solidFill>
              <a:srgbClr val="6CE2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86410" y="661670"/>
            <a:ext cx="801497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二、立夏节气家庭亲子活动建议</a:t>
            </a:r>
            <a:endParaRPr lang="zh-CN" altLang="en-US" sz="44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838200" y="1999615"/>
            <a:ext cx="10027285" cy="285877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指导要点：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（1）家长和孩子可以先设计一个造型或图案。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（2）根据制作流程进行分工，让孩子有参与感和成就感。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（3）教师巡视，给予不同家庭和幼儿以协助，比如水分的控制以及敲击的力度等确保每个家庭都有作品呈现。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6" name="矩形 0"/>
          <p:cNvSpPr/>
          <p:nvPr>
            <p:custDataLst>
              <p:tags r:id="rId2"/>
            </p:custDataLst>
          </p:nvPr>
        </p:nvSpPr>
        <p:spPr>
          <a:xfrm>
            <a:off x="330835" y="510540"/>
            <a:ext cx="8317230" cy="1069975"/>
          </a:xfrm>
          <a:prstGeom prst="rect">
            <a:avLst/>
          </a:prstGeom>
          <a:solidFill>
            <a:srgbClr val="6CE2ED"/>
          </a:solidFill>
          <a:ln>
            <a:solidFill>
              <a:srgbClr val="6CE2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81965" y="661670"/>
            <a:ext cx="801497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二、立夏节气家庭亲子活动建议</a:t>
            </a:r>
            <a:endParaRPr lang="zh-CN" altLang="en-US" sz="44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idx="1"/>
          </p:nvPr>
        </p:nvSpPr>
        <p:spPr>
          <a:xfrm>
            <a:off x="991870" y="2465705"/>
            <a:ext cx="9763125" cy="271208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5.</a:t>
            </a: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作品展示：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邀请大家将自己的作品放在展示区域，供大家欣赏。互相交流在敲拓染过程中遇到的问题、发现的问题及如何解决的。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6.</a:t>
            </a:r>
            <a:r>
              <a:rPr lang="en-US" altLang="zh-CN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</a:t>
            </a: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游戏活动：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0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植物拼图。</a:t>
            </a: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 marL="0" indent="0">
              <a:buNone/>
            </a:pPr>
            <a:endParaRPr lang="zh-CN" altLang="en-US" sz="2000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6" name="矩形 0"/>
          <p:cNvSpPr/>
          <p:nvPr>
            <p:custDataLst>
              <p:tags r:id="rId2"/>
            </p:custDataLst>
          </p:nvPr>
        </p:nvSpPr>
        <p:spPr>
          <a:xfrm>
            <a:off x="330835" y="510540"/>
            <a:ext cx="8317230" cy="1069975"/>
          </a:xfrm>
          <a:prstGeom prst="rect">
            <a:avLst/>
          </a:prstGeom>
          <a:solidFill>
            <a:srgbClr val="6CE2ED"/>
          </a:solidFill>
          <a:ln>
            <a:solidFill>
              <a:srgbClr val="6CE2E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Book Antiqua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81965" y="661670"/>
            <a:ext cx="801497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二、立夏节气家庭亲子活动建议</a:t>
            </a:r>
            <a:endParaRPr lang="zh-CN" altLang="en-US" sz="44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https://d.book118.com/638103135105006045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58"/>
  <p:tag name="KSO_WM_UNIT_COMPATIBLE" val="0"/>
  <p:tag name="KSO_WM_UNIT_DIAGRAM_ISNUMVISUAL" val="0"/>
  <p:tag name="KSO_WM_UNIT_DIAGRAM_ISREFERUNIT" val="0"/>
  <p:tag name="KSO_WM_UNIT_HIGHLIGHT" val="0"/>
  <p:tag name="KSO_WM_UNIT_ID" val="diagram20218458_1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6"/>
</p:tagLst>
</file>

<file path=ppt/tags/tag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5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458_1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5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458_1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5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458_1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58"/>
  <p:tag name="KSO_WM_UNIT_COMPATIBLE" val="0"/>
  <p:tag name="KSO_WM_UNIT_DIAGRAM_ISNUMVISUAL" val="0"/>
  <p:tag name="KSO_WM_UNIT_DIAGRAM_ISREFERUNIT" val="0"/>
  <p:tag name="KSO_WM_UNIT_HIGHLIGHT" val="0"/>
  <p:tag name="KSO_WM_UNIT_ID" val="diagram20218458_1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58"/>
  <p:tag name="KSO_WM_UNIT_COMPATIBLE" val="0"/>
  <p:tag name="KSO_WM_UNIT_DIAGRAM_ISNUMVISUAL" val="0"/>
  <p:tag name="KSO_WM_UNIT_DIAGRAM_ISREFERUNIT" val="0"/>
  <p:tag name="KSO_WM_UNIT_HIGHLIGHT" val="0"/>
  <p:tag name="KSO_WM_UNIT_ID" val="diagram20218458_1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458"/>
  <p:tag name="KSO_WM_UNIT_COMPATIBLE" val="0"/>
  <p:tag name="KSO_WM_UNIT_DIAGRAM_ISNUMVISUAL" val="0"/>
  <p:tag name="KSO_WM_UNIT_DIAGRAM_ISREFERUNIT" val="0"/>
  <p:tag name="KSO_WM_UNIT_HIGHLIGHT" val="0"/>
  <p:tag name="KSO_WM_UNIT_ID" val="diagram20218458_1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8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8458"/>
  <p:tag name="KSO_WM_UNIT_COMPATIBLE" val="0"/>
  <p:tag name="KSO_WM_UNIT_DIAGRAM_ISNUMVISUAL" val="0"/>
  <p:tag name="KSO_WM_UNIT_DIAGRAM_ISREFERUNIT" val="0"/>
  <p:tag name="KSO_WM_UNIT_HIGHLIGHT" val="0"/>
  <p:tag name="KSO_WM_UNIT_ID" val="diagram20218458_1*l_h_f*1_1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USESOURCEFORMAT_APPLY" val="1"/>
</p:tagLst>
</file>

<file path=ppt/tags/tag9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8458"/>
  <p:tag name="KSO_WM_UNIT_COMPATIBLE" val="0"/>
  <p:tag name="KSO_WM_UNIT_DIAGRAM_ISNUMVISUAL" val="0"/>
  <p:tag name="KSO_WM_UNIT_DIAGRAM_ISREFERUNIT" val="0"/>
  <p:tag name="KSO_WM_UNIT_HIGHLIGHT" val="0"/>
  <p:tag name="KSO_WM_UNIT_ID" val="diagram20218458_1*l_h_f*1_2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USESOURCEFORMAT_APPLY" val="1"/>
</p:tagLst>
</file>

<file path=ppt/tags/tag10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8458"/>
  <p:tag name="KSO_WM_UNIT_COMPATIBLE" val="0"/>
  <p:tag name="KSO_WM_UNIT_DIAGRAM_ISNUMVISUAL" val="0"/>
  <p:tag name="KSO_WM_UNIT_DIAGRAM_ISREFERUNIT" val="0"/>
  <p:tag name="KSO_WM_UNIT_HIGHLIGHT" val="0"/>
  <p:tag name="KSO_WM_UNIT_ID" val="diagram20218458_1*l_h_f*1_2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USESOURCEFORMAT_APPLY" val="1"/>
</p:tagLst>
</file>

<file path=ppt/tags/tag11.xml><?xml version="1.0" encoding="utf-8"?>
<p:tagLst xmlns:p="http://schemas.openxmlformats.org/presentationml/2006/main">
  <p:tag name="KSO_WM_UNIT_PLACING_PICTURE_USER_VIEWPORT" val="{&quot;height&quot;:8754.28503937008,&quot;width&quot;:16560}"/>
</p:tagLst>
</file>

<file path=ppt/tags/tag12.xml><?xml version="1.0" encoding="utf-8"?>
<p:tagLst xmlns:p="http://schemas.openxmlformats.org/presentationml/2006/main">
  <p:tag name="KSO_WM_BEAUTIFY_FLAG" val=""/>
  <p:tag name="KSO_WM_CHIP_GROUPID" val="5f320d1c9c36e2348c3efb01"/>
  <p:tag name="KSO_WM_CHIP_XID" val="5f320d1c9c36e2348c3efb02"/>
  <p:tag name="KSO_WM_TAG_VERSION" val="1.0"/>
  <p:tag name="KSO_WM_TEMPLATE_ASSEMBLE_GROUPID" val="60656fa94054ed1e2fb80e9a"/>
  <p:tag name="KSO_WM_TEMPLATE_ASSEMBLE_XID" val="60656fa94054ed1e2fb80e9a"/>
  <p:tag name="KSO_WM_TEMPLATE_CATEGORY" val="diagram"/>
  <p:tag name="KSO_WM_TEMPLATE_INDEX" val="20217183"/>
  <p:tag name="KSO_WM_UNIT_BLOCK" val="0"/>
  <p:tag name="KSO_WM_UNIT_COMPATIBLE" val="0"/>
  <p:tag name="KSO_WM_UNIT_DEC_AREA_ID" val="fc88e76d59804ff7b1d4a6329109a5c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183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65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UNIT_PLACING_PICTURE_USER_VIEWPORT" val="{&quot;height&quot;:8754.28503937008,&quot;width&quot;:16560}"/>
</p:tagLst>
</file>

<file path=ppt/tags/tag15.xml><?xml version="1.0" encoding="utf-8"?>
<p:tagLst xmlns:p="http://schemas.openxmlformats.org/presentationml/2006/main">
  <p:tag name="KSO_WM_BEAUTIFY_FLAG" val=""/>
  <p:tag name="KSO_WM_CHIP_GROUPID" val="5f320d1c9c36e2348c3efb01"/>
  <p:tag name="KSO_WM_CHIP_XID" val="5f320d1c9c36e2348c3efb02"/>
  <p:tag name="KSO_WM_TAG_VERSION" val="1.0"/>
  <p:tag name="KSO_WM_TEMPLATE_ASSEMBLE_GROUPID" val="60656fa94054ed1e2fb80e9a"/>
  <p:tag name="KSO_WM_TEMPLATE_ASSEMBLE_XID" val="60656fa94054ed1e2fb80e9a"/>
  <p:tag name="KSO_WM_TEMPLATE_CATEGORY" val="diagram"/>
  <p:tag name="KSO_WM_TEMPLATE_INDEX" val="20217183"/>
  <p:tag name="KSO_WM_UNIT_BLOCK" val="0"/>
  <p:tag name="KSO_WM_UNIT_COMPATIBLE" val="0"/>
  <p:tag name="KSO_WM_UNIT_DEC_AREA_ID" val="fc88e76d59804ff7b1d4a6329109a5c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183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65"/>
</p:tagLst>
</file>

<file path=ppt/tags/tag16.xml><?xml version="1.0" encoding="utf-8"?>
<p:tagLst xmlns:p="http://schemas.openxmlformats.org/presentationml/2006/main">
  <p:tag name="KSO_WM_BEAUTIFY_FLAG" val=""/>
  <p:tag name="KSO_WM_CHIP_GROUPID" val="5f320d1c9c36e2348c3efb01"/>
  <p:tag name="KSO_WM_CHIP_XID" val="5f320d1c9c36e2348c3efb02"/>
  <p:tag name="KSO_WM_TAG_VERSION" val="1.0"/>
  <p:tag name="KSO_WM_TEMPLATE_ASSEMBLE_GROUPID" val="60656fa94054ed1e2fb80e9a"/>
  <p:tag name="KSO_WM_TEMPLATE_ASSEMBLE_XID" val="60656fa94054ed1e2fb80e9a"/>
  <p:tag name="KSO_WM_TEMPLATE_CATEGORY" val="diagram"/>
  <p:tag name="KSO_WM_TEMPLATE_INDEX" val="20217183"/>
  <p:tag name="KSO_WM_UNIT_BLOCK" val="0"/>
  <p:tag name="KSO_WM_UNIT_COMPATIBLE" val="0"/>
  <p:tag name="KSO_WM_UNIT_DEC_AREA_ID" val="fc88e76d59804ff7b1d4a6329109a5c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183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65"/>
</p:tagLst>
</file>

<file path=ppt/tags/tag17.xml><?xml version="1.0" encoding="utf-8"?>
<p:tagLst xmlns:p="http://schemas.openxmlformats.org/presentationml/2006/main">
  <p:tag name="KSO_WM_BEAUTIFY_FLAG" val=""/>
  <p:tag name="KSO_WM_CHIP_GROUPID" val="5f320d1c9c36e2348c3efb01"/>
  <p:tag name="KSO_WM_CHIP_XID" val="5f320d1c9c36e2348c3efb02"/>
  <p:tag name="KSO_WM_TAG_VERSION" val="1.0"/>
  <p:tag name="KSO_WM_TEMPLATE_ASSEMBLE_GROUPID" val="60656fa94054ed1e2fb80e9a"/>
  <p:tag name="KSO_WM_TEMPLATE_ASSEMBLE_XID" val="60656fa94054ed1e2fb80e9a"/>
  <p:tag name="KSO_WM_TEMPLATE_CATEGORY" val="diagram"/>
  <p:tag name="KSO_WM_TEMPLATE_INDEX" val="20217183"/>
  <p:tag name="KSO_WM_UNIT_BLOCK" val="0"/>
  <p:tag name="KSO_WM_UNIT_COMPATIBLE" val="0"/>
  <p:tag name="KSO_WM_UNIT_DEC_AREA_ID" val="fc88e76d59804ff7b1d4a6329109a5c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183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65"/>
</p:tagLst>
</file>

<file path=ppt/tags/tag18.xml><?xml version="1.0" encoding="utf-8"?>
<p:tagLst xmlns:p="http://schemas.openxmlformats.org/presentationml/2006/main">
  <p:tag name="KSO_WM_BEAUTIFY_FLAG" val=""/>
  <p:tag name="KSO_WM_CHIP_GROUPID" val="5f320d1c9c36e2348c3efb01"/>
  <p:tag name="KSO_WM_CHIP_XID" val="5f320d1c9c36e2348c3efb02"/>
  <p:tag name="KSO_WM_TAG_VERSION" val="1.0"/>
  <p:tag name="KSO_WM_TEMPLATE_ASSEMBLE_GROUPID" val="60656fa94054ed1e2fb80e9a"/>
  <p:tag name="KSO_WM_TEMPLATE_ASSEMBLE_XID" val="60656fa94054ed1e2fb80e9a"/>
  <p:tag name="KSO_WM_TEMPLATE_CATEGORY" val="diagram"/>
  <p:tag name="KSO_WM_TEMPLATE_INDEX" val="20217183"/>
  <p:tag name="KSO_WM_UNIT_BLOCK" val="0"/>
  <p:tag name="KSO_WM_UNIT_COMPATIBLE" val="0"/>
  <p:tag name="KSO_WM_UNIT_DEC_AREA_ID" val="fc88e76d59804ff7b1d4a6329109a5c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183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65"/>
</p:tagLst>
</file>

<file path=ppt/tags/tag19.xml><?xml version="1.0" encoding="utf-8"?>
<p:tagLst xmlns:p="http://schemas.openxmlformats.org/presentationml/2006/main">
  <p:tag name="KSO_WM_BEAUTIFY_FLAG" val=""/>
  <p:tag name="KSO_WM_CHIP_GROUPID" val="5f320d1c9c36e2348c3efb01"/>
  <p:tag name="KSO_WM_CHIP_XID" val="5f320d1c9c36e2348c3efb02"/>
  <p:tag name="KSO_WM_TAG_VERSION" val="1.0"/>
  <p:tag name="KSO_WM_TEMPLATE_ASSEMBLE_GROUPID" val="60656fa94054ed1e2fb80e9a"/>
  <p:tag name="KSO_WM_TEMPLATE_ASSEMBLE_XID" val="60656fa94054ed1e2fb80e9a"/>
  <p:tag name="KSO_WM_TEMPLATE_CATEGORY" val="diagram"/>
  <p:tag name="KSO_WM_TEMPLATE_INDEX" val="20217183"/>
  <p:tag name="KSO_WM_UNIT_BLOCK" val="0"/>
  <p:tag name="KSO_WM_UNIT_COMPATIBLE" val="0"/>
  <p:tag name="KSO_WM_UNIT_DEC_AREA_ID" val="fc88e76d59804ff7b1d4a6329109a5c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183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65"/>
</p:tagLst>
</file>

<file path=ppt/tags/tag20.xml><?xml version="1.0" encoding="utf-8"?>
<p:tagLst xmlns:p="http://schemas.openxmlformats.org/presentationml/2006/main">
  <p:tag name="KSO_WM_BEAUTIFY_FLAG" val=""/>
  <p:tag name="KSO_WM_CHIP_GROUPID" val="5f320d1c9c36e2348c3efb01"/>
  <p:tag name="KSO_WM_CHIP_XID" val="5f320d1c9c36e2348c3efb02"/>
  <p:tag name="KSO_WM_TAG_VERSION" val="1.0"/>
  <p:tag name="KSO_WM_TEMPLATE_ASSEMBLE_GROUPID" val="60656fa94054ed1e2fb80e9a"/>
  <p:tag name="KSO_WM_TEMPLATE_ASSEMBLE_XID" val="60656fa94054ed1e2fb80e9a"/>
  <p:tag name="KSO_WM_TEMPLATE_CATEGORY" val="diagram"/>
  <p:tag name="KSO_WM_TEMPLATE_INDEX" val="20217183"/>
  <p:tag name="KSO_WM_UNIT_BLOCK" val="0"/>
  <p:tag name="KSO_WM_UNIT_COMPATIBLE" val="0"/>
  <p:tag name="KSO_WM_UNIT_DEC_AREA_ID" val="fc88e76d59804ff7b1d4a6329109a5c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183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65"/>
</p:tagLst>
</file>

<file path=ppt/tags/tag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pex">
      <a:majorFont>
        <a:latin typeface="Lucida Sans"/>
        <a:ea typeface="黑体" panose="02010609060101010101" charset="-122"/>
        <a:cs typeface="Arial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宋体"/>
        <a:cs typeface="Arial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宋体"/>
        <a:cs typeface="Arial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宋体"/>
        <a:cs typeface="Arial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Lucida Sans</vt:lpstr>
      <vt:lpstr>黑体</vt:lpstr>
      <vt:lpstr>Book Antiqua</vt:lpstr>
      <vt:lpstr>宋体</vt:lpstr>
      <vt:lpstr>微软雅黑</vt:lpstr>
      <vt:lpstr>Office Theme</vt:lpstr>
      <vt:lpstr>PowerPoint Presentation</vt:lpstr>
      <vt:lpstr>立夏节气活动介绍总序（二）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2024-09-26T05:53:01.239</cp:lastPrinted>
  <dcterms:created xsi:type="dcterms:W3CDTF">2024-09-25T21:53:01Z</dcterms:created>
  <dcterms:modified xsi:type="dcterms:W3CDTF">2024-09-25T21:53:03Z</dcterms:modified>
</cp:coreProperties>
</file>