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7B07FD5-D4C2-4C66-8512-098BF6F2D5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00787D3-9B7D-4AE1-903F-926151FE65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324C387-CFDA-4D8C-AB43-A9CDB60227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C098F0C-BB95-427F-942B-2684FF9084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5415658-72AE-4B48-8A64-A5794F3F12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8297A8F-C9DB-4225-B47B-F00C8D4045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0E440F6-E3AD-450C-A6BD-A4CA60D19F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E81CC99-DA98-414C-9DF4-9E835AFA4D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B01706D-E68A-454B-80DA-A82FFC7745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93C7701-5C74-4490-A14F-B8E1BB4FC1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37141D9-67DE-4067-8A5B-824293B100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38106053111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9687" y="2615175"/>
            <a:ext cx="98869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精编现代主义设计的思想基础资料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9687" y="5731877"/>
            <a:ext cx="244792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31743" y="5731877"/>
            <a:ext cx="6934200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7" y="0"/>
            <a:ext cx="12191747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433708" y="1852562"/>
            <a:ext cx="6974588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现代主义设计概述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现代主义设计的思想基础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现代主义设计的美学特征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现代主义设计的艺术表现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现代主义设计的实践应用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现代主义设计的影响与传承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-1706803" y="1236400"/>
            <a:ext cx="7392082" cy="1138956"/>
            <a:chOff x="-1706803" y="1236400"/>
            <a:chExt cx="739208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-1706803" y="1236400"/>
              <a:ext cx="739208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现代主义设计概述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171292" y="2749588"/>
            <a:ext cx="2088928" cy="2088928"/>
            <a:chOff x="1171292" y="2749588"/>
            <a:chExt cx="2088928" cy="2088928"/>
          </a:xfrm>
        </p:grpSpPr>
        <p:sp>
          <p:nvSpPr>
            <p:cNvPr id="10" name="AutoShape 10"/>
            <p:cNvSpPr/>
            <p:nvPr/>
          </p:nvSpPr>
          <p:spPr>
            <a:xfrm>
              <a:off x="1171292" y="2749588"/>
              <a:ext cx="2088928" cy="2088928"/>
            </a:xfrm>
            <a:prstGeom prst="ellipse">
              <a:avLst/>
            </a:prstGeom>
            <a:solidFill>
              <a:schemeClr val="accent1">
                <a:lumMod val="40000"/>
                <a:lumOff val="6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2" name="Freeform 12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  <p:sp>
        <p:nvSpPr>
          <p:cNvPr id="38" name="AutoShape 38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现代主义设计是20世纪初兴起的一种设计思潮，强调功能主义、理性主义和简约主义，追求“形式追随功能”的设计理念。</a:t>
            </a:r>
          </a:p>
        </p:txBody>
      </p:sp>
      <p:sp>
        <p:nvSpPr>
          <p:cNvPr id="42" name="AutoShape 42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功能主义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强调产品的实用性和功能性，追求设计的合理性、经济性和效率性。</a:t>
            </a:r>
          </a:p>
        </p:txBody>
      </p:sp>
      <p:sp>
        <p:nvSpPr>
          <p:cNvPr id="46" name="AutoShape 46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理性主义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以科学的、客观的分析为基础，追求设计的逻辑性和条理性。</a:t>
            </a:r>
          </a:p>
        </p:txBody>
      </p:sp>
      <p:sp>
        <p:nvSpPr>
          <p:cNvPr id="50" name="AutoShape 50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TextBox 52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简约主义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追求简洁、纯粹的设计风格，去除多余的装饰和细节。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96324" y="1798767"/>
            <a:ext cx="2754316" cy="64698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642414" y="1934125"/>
            <a:ext cx="2708226" cy="377919"/>
          </a:xfrm>
          <a:prstGeom prst="rect">
            <a:avLst/>
          </a:prstGeom>
          <a:noFill/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历史背景</a:t>
            </a:r>
            <a:endParaRPr lang="en-US" sz="1100"/>
          </a:p>
        </p:txBody>
      </p:sp>
      <p:sp>
        <p:nvSpPr>
          <p:cNvPr id="4" name="Freeform 4"/>
          <p:cNvSpPr/>
          <p:nvPr/>
        </p:nvSpPr>
        <p:spPr>
          <a:xfrm>
            <a:off x="1810403" y="1798767"/>
            <a:ext cx="559947" cy="562395"/>
          </a:xfrm>
          <a:custGeom>
            <a:rect l="l" t="t" r="r" b="b"/>
            <a:pathLst>
              <a:path w="85" h="85">
                <a:moveTo>
                  <a:pt x="80" y="53"/>
                </a:moveTo>
                <a:cubicBezTo>
                  <a:pt x="80" y="80"/>
                  <a:pt x="80" y="80"/>
                  <a:pt x="80" y="80"/>
                </a:cubicBezTo>
                <a:cubicBezTo>
                  <a:pt x="80" y="83"/>
                  <a:pt x="78" y="85"/>
                  <a:pt x="74" y="85"/>
                </a:cubicBezTo>
                <a:cubicBezTo>
                  <a:pt x="10" y="85"/>
                  <a:pt x="10" y="85"/>
                  <a:pt x="10" y="85"/>
                </a:cubicBezTo>
                <a:cubicBezTo>
                  <a:pt x="7" y="85"/>
                  <a:pt x="5" y="83"/>
                  <a:pt x="5" y="80"/>
                </a:cubicBezTo>
                <a:cubicBezTo>
                  <a:pt x="5" y="53"/>
                  <a:pt x="5" y="53"/>
                  <a:pt x="5" y="53"/>
                </a:cubicBezTo>
                <a:cubicBezTo>
                  <a:pt x="9" y="54"/>
                  <a:pt x="13" y="55"/>
                  <a:pt x="17" y="56"/>
                </a:cubicBezTo>
                <a:cubicBezTo>
                  <a:pt x="17" y="60"/>
                  <a:pt x="17" y="60"/>
                  <a:pt x="17" y="60"/>
                </a:cubicBezTo>
                <a:cubicBezTo>
                  <a:pt x="20" y="60"/>
                  <a:pt x="20" y="60"/>
                  <a:pt x="20" y="60"/>
                </a:cubicBezTo>
                <a:cubicBezTo>
                  <a:pt x="20" y="68"/>
                  <a:pt x="20" y="68"/>
                  <a:pt x="20" y="68"/>
                </a:cubicBezTo>
                <a:cubicBezTo>
                  <a:pt x="27" y="68"/>
                  <a:pt x="27" y="68"/>
                  <a:pt x="27" y="68"/>
                </a:cubicBezTo>
                <a:cubicBezTo>
                  <a:pt x="27" y="60"/>
                  <a:pt x="27" y="60"/>
                  <a:pt x="27" y="60"/>
                </a:cubicBezTo>
                <a:cubicBezTo>
                  <a:pt x="30" y="60"/>
                  <a:pt x="30" y="60"/>
                  <a:pt x="30" y="60"/>
                </a:cubicBezTo>
                <a:cubicBezTo>
                  <a:pt x="30" y="57"/>
                  <a:pt x="30" y="57"/>
                  <a:pt x="30" y="57"/>
                </a:cubicBezTo>
                <a:cubicBezTo>
                  <a:pt x="38" y="58"/>
                  <a:pt x="46" y="58"/>
                  <a:pt x="54" y="57"/>
                </a:cubicBezTo>
                <a:cubicBezTo>
                  <a:pt x="54" y="60"/>
                  <a:pt x="54" y="60"/>
                  <a:pt x="54" y="60"/>
                </a:cubicBezTo>
                <a:cubicBezTo>
                  <a:pt x="57" y="60"/>
                  <a:pt x="57" y="60"/>
                  <a:pt x="57" y="60"/>
                </a:cubicBezTo>
                <a:cubicBezTo>
                  <a:pt x="57" y="68"/>
                  <a:pt x="57" y="68"/>
                  <a:pt x="57" y="68"/>
                </a:cubicBezTo>
                <a:cubicBezTo>
                  <a:pt x="63" y="68"/>
                  <a:pt x="63" y="68"/>
                  <a:pt x="63" y="68"/>
                </a:cubicBezTo>
                <a:cubicBezTo>
                  <a:pt x="63" y="60"/>
                  <a:pt x="63" y="60"/>
                  <a:pt x="63" y="60"/>
                </a:cubicBezTo>
                <a:cubicBezTo>
                  <a:pt x="66" y="60"/>
                  <a:pt x="66" y="60"/>
                  <a:pt x="66" y="60"/>
                </a:cubicBezTo>
                <a:cubicBezTo>
                  <a:pt x="66" y="56"/>
                  <a:pt x="66" y="56"/>
                  <a:pt x="66" y="56"/>
                </a:cubicBezTo>
                <a:cubicBezTo>
                  <a:pt x="71" y="55"/>
                  <a:pt x="75" y="54"/>
                  <a:pt x="80" y="53"/>
                </a:cubicBezTo>
                <a:close/>
                <a:moveTo>
                  <a:pt x="31" y="0"/>
                </a:moveTo>
                <a:cubicBezTo>
                  <a:pt x="54" y="0"/>
                  <a:pt x="54" y="0"/>
                  <a:pt x="54" y="0"/>
                </a:cubicBezTo>
                <a:cubicBezTo>
                  <a:pt x="58" y="0"/>
                  <a:pt x="61" y="3"/>
                  <a:pt x="61" y="7"/>
                </a:cubicBezTo>
                <a:cubicBezTo>
                  <a:pt x="61" y="16"/>
                  <a:pt x="61" y="16"/>
                  <a:pt x="61" y="16"/>
                </a:cubicBezTo>
                <a:cubicBezTo>
                  <a:pt x="53" y="16"/>
                  <a:pt x="53" y="16"/>
                  <a:pt x="53" y="16"/>
                </a:cubicBezTo>
                <a:cubicBezTo>
                  <a:pt x="53" y="8"/>
                  <a:pt x="53" y="8"/>
                  <a:pt x="53" y="8"/>
                </a:cubicBezTo>
                <a:cubicBezTo>
                  <a:pt x="32" y="8"/>
                  <a:pt x="32" y="8"/>
                  <a:pt x="32" y="8"/>
                </a:cubicBezTo>
                <a:cubicBezTo>
                  <a:pt x="32" y="16"/>
                  <a:pt x="32" y="16"/>
                  <a:pt x="32" y="16"/>
                </a:cubicBezTo>
                <a:cubicBezTo>
                  <a:pt x="24" y="16"/>
                  <a:pt x="24" y="16"/>
                  <a:pt x="24" y="16"/>
                </a:cubicBezTo>
                <a:cubicBezTo>
                  <a:pt x="24" y="7"/>
                  <a:pt x="24" y="7"/>
                  <a:pt x="24" y="7"/>
                </a:cubicBezTo>
                <a:cubicBezTo>
                  <a:pt x="24" y="3"/>
                  <a:pt x="27" y="0"/>
                  <a:pt x="31" y="0"/>
                </a:cubicBezTo>
                <a:close/>
                <a:moveTo>
                  <a:pt x="0" y="20"/>
                </a:moveTo>
                <a:cubicBezTo>
                  <a:pt x="0" y="48"/>
                  <a:pt x="0" y="48"/>
                  <a:pt x="0" y="48"/>
                </a:cubicBezTo>
                <a:cubicBezTo>
                  <a:pt x="27" y="55"/>
                  <a:pt x="56" y="55"/>
                  <a:pt x="85" y="48"/>
                </a:cubicBezTo>
                <a:cubicBezTo>
                  <a:pt x="85" y="20"/>
                  <a:pt x="85" y="20"/>
                  <a:pt x="85" y="20"/>
                </a:cubicBezTo>
                <a:lnTo>
                  <a:pt x="0" y="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642414" y="2932252"/>
            <a:ext cx="2753936" cy="645148"/>
          </a:xfrm>
          <a:prstGeom prst="roundRect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2654004" y="4055207"/>
            <a:ext cx="2752792" cy="644697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781996" y="4110075"/>
            <a:ext cx="644511" cy="521244"/>
          </a:xfrm>
          <a:custGeom>
            <a:rect l="l" t="t" r="r" b="b"/>
            <a:pathLst>
              <a:path w="109" h="88">
                <a:moveTo>
                  <a:pt x="80" y="88"/>
                </a:moveTo>
                <a:cubicBezTo>
                  <a:pt x="86" y="88"/>
                  <a:pt x="86" y="88"/>
                  <a:pt x="86" y="88"/>
                </a:cubicBezTo>
                <a:cubicBezTo>
                  <a:pt x="86" y="44"/>
                  <a:pt x="86" y="44"/>
                  <a:pt x="86" y="44"/>
                </a:cubicBezTo>
                <a:cubicBezTo>
                  <a:pt x="84" y="44"/>
                  <a:pt x="84" y="44"/>
                  <a:pt x="84" y="44"/>
                </a:cubicBezTo>
                <a:cubicBezTo>
                  <a:pt x="82" y="70"/>
                  <a:pt x="82" y="70"/>
                  <a:pt x="82" y="70"/>
                </a:cubicBezTo>
                <a:cubicBezTo>
                  <a:pt x="80" y="71"/>
                  <a:pt x="80" y="71"/>
                  <a:pt x="80" y="71"/>
                </a:cubicBezTo>
                <a:cubicBezTo>
                  <a:pt x="80" y="88"/>
                  <a:pt x="80" y="88"/>
                  <a:pt x="80" y="88"/>
                </a:cubicBezTo>
                <a:close/>
                <a:moveTo>
                  <a:pt x="109" y="0"/>
                </a:moveTo>
                <a:cubicBezTo>
                  <a:pt x="100" y="17"/>
                  <a:pt x="100" y="17"/>
                  <a:pt x="100" y="17"/>
                </a:cubicBezTo>
                <a:cubicBezTo>
                  <a:pt x="92" y="33"/>
                  <a:pt x="92" y="33"/>
                  <a:pt x="92" y="33"/>
                </a:cubicBezTo>
                <a:cubicBezTo>
                  <a:pt x="84" y="22"/>
                  <a:pt x="84" y="22"/>
                  <a:pt x="84" y="22"/>
                </a:cubicBezTo>
                <a:cubicBezTo>
                  <a:pt x="80" y="25"/>
                  <a:pt x="80" y="25"/>
                  <a:pt x="80" y="25"/>
                </a:cubicBezTo>
                <a:cubicBezTo>
                  <a:pt x="77" y="64"/>
                  <a:pt x="77" y="64"/>
                  <a:pt x="77" y="64"/>
                </a:cubicBezTo>
                <a:cubicBezTo>
                  <a:pt x="67" y="68"/>
                  <a:pt x="67" y="68"/>
                  <a:pt x="67" y="68"/>
                </a:cubicBezTo>
                <a:cubicBezTo>
                  <a:pt x="48" y="50"/>
                  <a:pt x="48" y="50"/>
                  <a:pt x="48" y="50"/>
                </a:cubicBezTo>
                <a:cubicBezTo>
                  <a:pt x="37" y="73"/>
                  <a:pt x="37" y="73"/>
                  <a:pt x="37" y="73"/>
                </a:cubicBezTo>
                <a:cubicBezTo>
                  <a:pt x="26" y="73"/>
                  <a:pt x="26" y="73"/>
                  <a:pt x="26" y="73"/>
                </a:cubicBezTo>
                <a:cubicBezTo>
                  <a:pt x="19" y="63"/>
                  <a:pt x="19" y="63"/>
                  <a:pt x="19" y="63"/>
                </a:cubicBezTo>
                <a:cubicBezTo>
                  <a:pt x="4" y="67"/>
                  <a:pt x="4" y="67"/>
                  <a:pt x="4" y="67"/>
                </a:cubicBezTo>
                <a:cubicBezTo>
                  <a:pt x="0" y="56"/>
                  <a:pt x="0" y="56"/>
                  <a:pt x="0" y="56"/>
                </a:cubicBezTo>
                <a:cubicBezTo>
                  <a:pt x="20" y="50"/>
                  <a:pt x="20" y="50"/>
                  <a:pt x="20" y="50"/>
                </a:cubicBezTo>
                <a:cubicBezTo>
                  <a:pt x="25" y="48"/>
                  <a:pt x="25" y="48"/>
                  <a:pt x="25" y="48"/>
                </a:cubicBezTo>
                <a:cubicBezTo>
                  <a:pt x="27" y="52"/>
                  <a:pt x="27" y="52"/>
                  <a:pt x="27" y="52"/>
                </a:cubicBezTo>
                <a:cubicBezTo>
                  <a:pt x="30" y="57"/>
                  <a:pt x="30" y="57"/>
                  <a:pt x="30" y="57"/>
                </a:cubicBezTo>
                <a:cubicBezTo>
                  <a:pt x="40" y="37"/>
                  <a:pt x="40" y="37"/>
                  <a:pt x="40" y="37"/>
                </a:cubicBezTo>
                <a:cubicBezTo>
                  <a:pt x="44" y="29"/>
                  <a:pt x="44" y="29"/>
                  <a:pt x="44" y="29"/>
                </a:cubicBezTo>
                <a:cubicBezTo>
                  <a:pt x="50" y="35"/>
                  <a:pt x="50" y="35"/>
                  <a:pt x="50" y="35"/>
                </a:cubicBezTo>
                <a:cubicBezTo>
                  <a:pt x="66" y="50"/>
                  <a:pt x="66" y="50"/>
                  <a:pt x="66" y="50"/>
                </a:cubicBezTo>
                <a:cubicBezTo>
                  <a:pt x="68" y="21"/>
                  <a:pt x="68" y="21"/>
                  <a:pt x="68" y="21"/>
                </a:cubicBezTo>
                <a:cubicBezTo>
                  <a:pt x="68" y="18"/>
                  <a:pt x="68" y="18"/>
                  <a:pt x="68" y="18"/>
                </a:cubicBezTo>
                <a:cubicBezTo>
                  <a:pt x="71" y="16"/>
                  <a:pt x="71" y="16"/>
                  <a:pt x="71" y="16"/>
                </a:cubicBezTo>
                <a:cubicBezTo>
                  <a:pt x="78" y="12"/>
                  <a:pt x="78" y="12"/>
                  <a:pt x="78" y="12"/>
                </a:cubicBezTo>
                <a:cubicBezTo>
                  <a:pt x="72" y="2"/>
                  <a:pt x="72" y="2"/>
                  <a:pt x="72" y="2"/>
                </a:cubicBezTo>
                <a:cubicBezTo>
                  <a:pt x="90" y="1"/>
                  <a:pt x="90" y="1"/>
                  <a:pt x="90" y="1"/>
                </a:cubicBezTo>
                <a:cubicBezTo>
                  <a:pt x="109" y="0"/>
                  <a:pt x="109" y="0"/>
                  <a:pt x="109" y="0"/>
                </a:cubicBezTo>
                <a:close/>
                <a:moveTo>
                  <a:pt x="22" y="88"/>
                </a:moveTo>
                <a:cubicBezTo>
                  <a:pt x="24" y="88"/>
                  <a:pt x="27" y="88"/>
                  <a:pt x="29" y="88"/>
                </a:cubicBezTo>
                <a:cubicBezTo>
                  <a:pt x="29" y="80"/>
                  <a:pt x="29" y="80"/>
                  <a:pt x="29" y="80"/>
                </a:cubicBezTo>
                <a:cubicBezTo>
                  <a:pt x="23" y="81"/>
                  <a:pt x="23" y="81"/>
                  <a:pt x="23" y="81"/>
                </a:cubicBezTo>
                <a:cubicBezTo>
                  <a:pt x="22" y="79"/>
                  <a:pt x="22" y="79"/>
                  <a:pt x="22" y="79"/>
                </a:cubicBezTo>
                <a:cubicBezTo>
                  <a:pt x="22" y="88"/>
                  <a:pt x="22" y="88"/>
                  <a:pt x="22" y="88"/>
                </a:cubicBezTo>
                <a:close/>
                <a:moveTo>
                  <a:pt x="11" y="88"/>
                </a:moveTo>
                <a:cubicBezTo>
                  <a:pt x="17" y="88"/>
                  <a:pt x="17" y="88"/>
                  <a:pt x="17" y="88"/>
                </a:cubicBezTo>
                <a:cubicBezTo>
                  <a:pt x="17" y="71"/>
                  <a:pt x="17" y="71"/>
                  <a:pt x="17" y="71"/>
                </a:cubicBezTo>
                <a:cubicBezTo>
                  <a:pt x="17" y="71"/>
                  <a:pt x="17" y="71"/>
                  <a:pt x="17" y="71"/>
                </a:cubicBezTo>
                <a:cubicBezTo>
                  <a:pt x="11" y="73"/>
                  <a:pt x="11" y="73"/>
                  <a:pt x="11" y="73"/>
                </a:cubicBezTo>
                <a:cubicBezTo>
                  <a:pt x="11" y="88"/>
                  <a:pt x="11" y="88"/>
                  <a:pt x="11" y="88"/>
                </a:cubicBezTo>
                <a:close/>
                <a:moveTo>
                  <a:pt x="34" y="88"/>
                </a:moveTo>
                <a:cubicBezTo>
                  <a:pt x="36" y="88"/>
                  <a:pt x="38" y="88"/>
                  <a:pt x="40" y="88"/>
                </a:cubicBezTo>
                <a:cubicBezTo>
                  <a:pt x="40" y="79"/>
                  <a:pt x="40" y="79"/>
                  <a:pt x="40" y="79"/>
                </a:cubicBezTo>
                <a:cubicBezTo>
                  <a:pt x="40" y="80"/>
                  <a:pt x="40" y="80"/>
                  <a:pt x="40" y="80"/>
                </a:cubicBezTo>
                <a:cubicBezTo>
                  <a:pt x="34" y="80"/>
                  <a:pt x="34" y="80"/>
                  <a:pt x="34" y="80"/>
                </a:cubicBezTo>
                <a:cubicBezTo>
                  <a:pt x="34" y="88"/>
                  <a:pt x="34" y="88"/>
                  <a:pt x="34" y="88"/>
                </a:cubicBezTo>
                <a:close/>
                <a:moveTo>
                  <a:pt x="45" y="88"/>
                </a:moveTo>
                <a:cubicBezTo>
                  <a:pt x="47" y="88"/>
                  <a:pt x="50" y="88"/>
                  <a:pt x="52" y="88"/>
                </a:cubicBezTo>
                <a:cubicBezTo>
                  <a:pt x="52" y="63"/>
                  <a:pt x="52" y="63"/>
                  <a:pt x="52" y="63"/>
                </a:cubicBezTo>
                <a:cubicBezTo>
                  <a:pt x="49" y="60"/>
                  <a:pt x="49" y="60"/>
                  <a:pt x="49" y="60"/>
                </a:cubicBezTo>
                <a:cubicBezTo>
                  <a:pt x="45" y="69"/>
                  <a:pt x="45" y="69"/>
                  <a:pt x="45" y="69"/>
                </a:cubicBezTo>
                <a:cubicBezTo>
                  <a:pt x="45" y="88"/>
                  <a:pt x="45" y="88"/>
                  <a:pt x="45" y="88"/>
                </a:cubicBezTo>
                <a:close/>
                <a:moveTo>
                  <a:pt x="57" y="88"/>
                </a:moveTo>
                <a:cubicBezTo>
                  <a:pt x="59" y="88"/>
                  <a:pt x="61" y="88"/>
                  <a:pt x="63" y="88"/>
                </a:cubicBezTo>
                <a:cubicBezTo>
                  <a:pt x="63" y="73"/>
                  <a:pt x="63" y="73"/>
                  <a:pt x="63" y="73"/>
                </a:cubicBezTo>
                <a:cubicBezTo>
                  <a:pt x="57" y="67"/>
                  <a:pt x="57" y="67"/>
                  <a:pt x="57" y="67"/>
                </a:cubicBezTo>
                <a:cubicBezTo>
                  <a:pt x="57" y="88"/>
                  <a:pt x="57" y="88"/>
                  <a:pt x="57" y="88"/>
                </a:cubicBezTo>
                <a:close/>
                <a:moveTo>
                  <a:pt x="68" y="88"/>
                </a:moveTo>
                <a:cubicBezTo>
                  <a:pt x="70" y="88"/>
                  <a:pt x="73" y="88"/>
                  <a:pt x="75" y="88"/>
                </a:cubicBezTo>
                <a:cubicBezTo>
                  <a:pt x="75" y="72"/>
                  <a:pt x="75" y="72"/>
                  <a:pt x="75" y="72"/>
                </a:cubicBezTo>
                <a:cubicBezTo>
                  <a:pt x="68" y="75"/>
                  <a:pt x="68" y="75"/>
                  <a:pt x="68" y="75"/>
                </a:cubicBezTo>
                <a:lnTo>
                  <a:pt x="68" y="8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2619378" y="5177711"/>
            <a:ext cx="2754121" cy="647099"/>
          </a:xfrm>
          <a:prstGeom prst="roundRect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1776120" y="5179997"/>
            <a:ext cx="628513" cy="649269"/>
          </a:xfrm>
          <a:custGeom>
            <a:rect l="l" t="t" r="r" b="b"/>
            <a:pathLst>
              <a:path w="89" h="92">
                <a:moveTo>
                  <a:pt x="45" y="0"/>
                </a:moveTo>
                <a:cubicBezTo>
                  <a:pt x="40" y="0"/>
                  <a:pt x="35" y="5"/>
                  <a:pt x="35" y="11"/>
                </a:cubicBezTo>
                <a:cubicBezTo>
                  <a:pt x="35" y="16"/>
                  <a:pt x="40" y="21"/>
                  <a:pt x="45" y="21"/>
                </a:cubicBezTo>
                <a:cubicBezTo>
                  <a:pt x="51" y="21"/>
                  <a:pt x="56" y="16"/>
                  <a:pt x="56" y="11"/>
                </a:cubicBezTo>
                <a:cubicBezTo>
                  <a:pt x="56" y="5"/>
                  <a:pt x="51" y="0"/>
                  <a:pt x="45" y="0"/>
                </a:cubicBezTo>
                <a:close/>
                <a:moveTo>
                  <a:pt x="70" y="10"/>
                </a:moveTo>
                <a:cubicBezTo>
                  <a:pt x="65" y="10"/>
                  <a:pt x="61" y="14"/>
                  <a:pt x="61" y="18"/>
                </a:cubicBezTo>
                <a:cubicBezTo>
                  <a:pt x="61" y="23"/>
                  <a:pt x="65" y="27"/>
                  <a:pt x="70" y="27"/>
                </a:cubicBezTo>
                <a:cubicBezTo>
                  <a:pt x="74" y="27"/>
                  <a:pt x="78" y="23"/>
                  <a:pt x="78" y="18"/>
                </a:cubicBezTo>
                <a:cubicBezTo>
                  <a:pt x="78" y="14"/>
                  <a:pt x="74" y="10"/>
                  <a:pt x="70" y="10"/>
                </a:cubicBezTo>
                <a:close/>
                <a:moveTo>
                  <a:pt x="30" y="52"/>
                </a:moveTo>
                <a:cubicBezTo>
                  <a:pt x="30" y="55"/>
                  <a:pt x="30" y="55"/>
                  <a:pt x="30" y="55"/>
                </a:cubicBezTo>
                <a:cubicBezTo>
                  <a:pt x="30" y="55"/>
                  <a:pt x="30" y="55"/>
                  <a:pt x="30" y="55"/>
                </a:cubicBezTo>
                <a:cubicBezTo>
                  <a:pt x="32" y="85"/>
                  <a:pt x="32" y="85"/>
                  <a:pt x="32" y="85"/>
                </a:cubicBezTo>
                <a:cubicBezTo>
                  <a:pt x="24" y="85"/>
                  <a:pt x="24" y="85"/>
                  <a:pt x="24" y="85"/>
                </a:cubicBezTo>
                <a:cubicBezTo>
                  <a:pt x="22" y="59"/>
                  <a:pt x="22" y="59"/>
                  <a:pt x="22" y="59"/>
                </a:cubicBezTo>
                <a:cubicBezTo>
                  <a:pt x="19" y="59"/>
                  <a:pt x="19" y="59"/>
                  <a:pt x="19" y="59"/>
                </a:cubicBezTo>
                <a:cubicBezTo>
                  <a:pt x="17" y="85"/>
                  <a:pt x="17" y="85"/>
                  <a:pt x="17" y="85"/>
                </a:cubicBezTo>
                <a:cubicBezTo>
                  <a:pt x="10" y="85"/>
                  <a:pt x="10" y="85"/>
                  <a:pt x="10" y="85"/>
                </a:cubicBezTo>
                <a:cubicBezTo>
                  <a:pt x="11" y="55"/>
                  <a:pt x="11" y="55"/>
                  <a:pt x="11" y="55"/>
                </a:cubicBezTo>
                <a:cubicBezTo>
                  <a:pt x="10" y="43"/>
                  <a:pt x="10" y="43"/>
                  <a:pt x="10" y="43"/>
                </a:cubicBezTo>
                <a:cubicBezTo>
                  <a:pt x="4" y="53"/>
                  <a:pt x="4" y="53"/>
                  <a:pt x="4" y="53"/>
                </a:cubicBezTo>
                <a:cubicBezTo>
                  <a:pt x="0" y="50"/>
                  <a:pt x="0" y="50"/>
                  <a:pt x="0" y="50"/>
                </a:cubicBezTo>
                <a:cubicBezTo>
                  <a:pt x="10" y="28"/>
                  <a:pt x="10" y="28"/>
                  <a:pt x="10" y="28"/>
                </a:cubicBezTo>
                <a:cubicBezTo>
                  <a:pt x="16" y="28"/>
                  <a:pt x="16" y="28"/>
                  <a:pt x="16" y="28"/>
                </a:cubicBezTo>
                <a:cubicBezTo>
                  <a:pt x="21" y="35"/>
                  <a:pt x="21" y="35"/>
                  <a:pt x="21" y="35"/>
                </a:cubicBezTo>
                <a:cubicBezTo>
                  <a:pt x="26" y="28"/>
                  <a:pt x="26" y="28"/>
                  <a:pt x="26" y="28"/>
                </a:cubicBezTo>
                <a:cubicBezTo>
                  <a:pt x="31" y="28"/>
                  <a:pt x="31" y="28"/>
                  <a:pt x="31" y="28"/>
                </a:cubicBezTo>
                <a:cubicBezTo>
                  <a:pt x="33" y="24"/>
                  <a:pt x="33" y="24"/>
                  <a:pt x="33" y="24"/>
                </a:cubicBezTo>
                <a:cubicBezTo>
                  <a:pt x="44" y="24"/>
                  <a:pt x="44" y="24"/>
                  <a:pt x="44" y="24"/>
                </a:cubicBezTo>
                <a:cubicBezTo>
                  <a:pt x="43" y="25"/>
                  <a:pt x="43" y="25"/>
                  <a:pt x="43" y="25"/>
                </a:cubicBezTo>
                <a:cubicBezTo>
                  <a:pt x="44" y="27"/>
                  <a:pt x="44" y="27"/>
                  <a:pt x="44" y="27"/>
                </a:cubicBezTo>
                <a:cubicBezTo>
                  <a:pt x="41" y="44"/>
                  <a:pt x="41" y="44"/>
                  <a:pt x="41" y="44"/>
                </a:cubicBezTo>
                <a:cubicBezTo>
                  <a:pt x="45" y="48"/>
                  <a:pt x="45" y="48"/>
                  <a:pt x="45" y="48"/>
                </a:cubicBezTo>
                <a:cubicBezTo>
                  <a:pt x="45" y="48"/>
                  <a:pt x="45" y="48"/>
                  <a:pt x="45" y="48"/>
                </a:cubicBezTo>
                <a:cubicBezTo>
                  <a:pt x="45" y="48"/>
                  <a:pt x="45" y="48"/>
                  <a:pt x="45" y="48"/>
                </a:cubicBezTo>
                <a:cubicBezTo>
                  <a:pt x="45" y="48"/>
                  <a:pt x="45" y="48"/>
                  <a:pt x="45" y="48"/>
                </a:cubicBezTo>
                <a:cubicBezTo>
                  <a:pt x="45" y="48"/>
                  <a:pt x="45" y="48"/>
                  <a:pt x="45" y="48"/>
                </a:cubicBezTo>
                <a:cubicBezTo>
                  <a:pt x="49" y="44"/>
                  <a:pt x="49" y="44"/>
                  <a:pt x="49" y="44"/>
                </a:cubicBezTo>
                <a:cubicBezTo>
                  <a:pt x="47" y="27"/>
                  <a:pt x="47" y="27"/>
                  <a:pt x="47" y="27"/>
                </a:cubicBezTo>
                <a:cubicBezTo>
                  <a:pt x="48" y="25"/>
                  <a:pt x="48" y="25"/>
                  <a:pt x="48" y="25"/>
                </a:cubicBezTo>
                <a:cubicBezTo>
                  <a:pt x="47" y="24"/>
                  <a:pt x="47" y="24"/>
                  <a:pt x="47" y="24"/>
                </a:cubicBezTo>
                <a:cubicBezTo>
                  <a:pt x="58" y="24"/>
                  <a:pt x="58" y="24"/>
                  <a:pt x="58" y="24"/>
                </a:cubicBezTo>
                <a:cubicBezTo>
                  <a:pt x="59" y="28"/>
                  <a:pt x="59" y="28"/>
                  <a:pt x="59" y="28"/>
                </a:cubicBezTo>
                <a:cubicBezTo>
                  <a:pt x="64" y="28"/>
                  <a:pt x="64" y="28"/>
                  <a:pt x="64" y="28"/>
                </a:cubicBezTo>
                <a:cubicBezTo>
                  <a:pt x="70" y="35"/>
                  <a:pt x="70" y="35"/>
                  <a:pt x="70" y="35"/>
                </a:cubicBezTo>
                <a:cubicBezTo>
                  <a:pt x="75" y="28"/>
                  <a:pt x="75" y="28"/>
                  <a:pt x="75" y="28"/>
                </a:cubicBezTo>
                <a:cubicBezTo>
                  <a:pt x="80" y="28"/>
                  <a:pt x="80" y="28"/>
                  <a:pt x="80" y="28"/>
                </a:cubicBezTo>
                <a:cubicBezTo>
                  <a:pt x="89" y="48"/>
                  <a:pt x="89" y="48"/>
                  <a:pt x="89" y="48"/>
                </a:cubicBezTo>
                <a:cubicBezTo>
                  <a:pt x="85" y="51"/>
                  <a:pt x="85" y="51"/>
                  <a:pt x="85" y="51"/>
                </a:cubicBezTo>
                <a:cubicBezTo>
                  <a:pt x="79" y="41"/>
                  <a:pt x="79" y="41"/>
                  <a:pt x="79" y="41"/>
                </a:cubicBezTo>
                <a:cubicBezTo>
                  <a:pt x="79" y="55"/>
                  <a:pt x="79" y="55"/>
                  <a:pt x="79" y="55"/>
                </a:cubicBezTo>
                <a:cubicBezTo>
                  <a:pt x="79" y="55"/>
                  <a:pt x="79" y="55"/>
                  <a:pt x="79" y="55"/>
                </a:cubicBezTo>
                <a:cubicBezTo>
                  <a:pt x="80" y="85"/>
                  <a:pt x="80" y="85"/>
                  <a:pt x="80" y="85"/>
                </a:cubicBezTo>
                <a:cubicBezTo>
                  <a:pt x="72" y="85"/>
                  <a:pt x="72" y="85"/>
                  <a:pt x="72" y="85"/>
                </a:cubicBezTo>
                <a:cubicBezTo>
                  <a:pt x="71" y="59"/>
                  <a:pt x="71" y="59"/>
                  <a:pt x="71" y="59"/>
                </a:cubicBezTo>
                <a:cubicBezTo>
                  <a:pt x="68" y="59"/>
                  <a:pt x="68" y="59"/>
                  <a:pt x="68" y="59"/>
                </a:cubicBezTo>
                <a:cubicBezTo>
                  <a:pt x="66" y="85"/>
                  <a:pt x="66" y="85"/>
                  <a:pt x="66" y="85"/>
                </a:cubicBezTo>
                <a:cubicBezTo>
                  <a:pt x="59" y="85"/>
                  <a:pt x="59" y="85"/>
                  <a:pt x="59" y="85"/>
                </a:cubicBezTo>
                <a:cubicBezTo>
                  <a:pt x="60" y="55"/>
                  <a:pt x="60" y="55"/>
                  <a:pt x="60" y="55"/>
                </a:cubicBezTo>
                <a:cubicBezTo>
                  <a:pt x="60" y="53"/>
                  <a:pt x="60" y="53"/>
                  <a:pt x="60" y="53"/>
                </a:cubicBezTo>
                <a:cubicBezTo>
                  <a:pt x="57" y="55"/>
                  <a:pt x="57" y="55"/>
                  <a:pt x="57" y="55"/>
                </a:cubicBezTo>
                <a:cubicBezTo>
                  <a:pt x="58" y="92"/>
                  <a:pt x="58" y="92"/>
                  <a:pt x="58" y="92"/>
                </a:cubicBezTo>
                <a:cubicBezTo>
                  <a:pt x="49" y="92"/>
                  <a:pt x="49" y="92"/>
                  <a:pt x="49" y="92"/>
                </a:cubicBezTo>
                <a:cubicBezTo>
                  <a:pt x="47" y="61"/>
                  <a:pt x="47" y="61"/>
                  <a:pt x="47" y="61"/>
                </a:cubicBezTo>
                <a:cubicBezTo>
                  <a:pt x="43" y="61"/>
                  <a:pt x="43" y="61"/>
                  <a:pt x="43" y="61"/>
                </a:cubicBezTo>
                <a:cubicBezTo>
                  <a:pt x="42" y="92"/>
                  <a:pt x="42" y="92"/>
                  <a:pt x="42" y="92"/>
                </a:cubicBezTo>
                <a:cubicBezTo>
                  <a:pt x="32" y="92"/>
                  <a:pt x="32" y="92"/>
                  <a:pt x="32" y="92"/>
                </a:cubicBezTo>
                <a:cubicBezTo>
                  <a:pt x="34" y="55"/>
                  <a:pt x="34" y="55"/>
                  <a:pt x="34" y="55"/>
                </a:cubicBezTo>
                <a:cubicBezTo>
                  <a:pt x="30" y="52"/>
                  <a:pt x="30" y="52"/>
                  <a:pt x="30" y="52"/>
                </a:cubicBezTo>
                <a:close/>
                <a:moveTo>
                  <a:pt x="21" y="10"/>
                </a:moveTo>
                <a:cubicBezTo>
                  <a:pt x="16" y="10"/>
                  <a:pt x="13" y="14"/>
                  <a:pt x="13" y="18"/>
                </a:cubicBezTo>
                <a:cubicBezTo>
                  <a:pt x="13" y="23"/>
                  <a:pt x="16" y="27"/>
                  <a:pt x="21" y="27"/>
                </a:cubicBezTo>
                <a:cubicBezTo>
                  <a:pt x="25" y="27"/>
                  <a:pt x="29" y="23"/>
                  <a:pt x="29" y="18"/>
                </a:cubicBezTo>
                <a:cubicBezTo>
                  <a:pt x="29" y="14"/>
                  <a:pt x="25" y="10"/>
                  <a:pt x="21" y="1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642414" y="3056650"/>
            <a:ext cx="2708226" cy="367030"/>
          </a:xfrm>
          <a:prstGeom prst="rect">
            <a:avLst/>
          </a:prstGeom>
          <a:noFill/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初期阶段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2654004" y="4162996"/>
            <a:ext cx="2696636" cy="413850"/>
          </a:xfrm>
          <a:prstGeom prst="rect">
            <a:avLst/>
          </a:prstGeom>
          <a:noFill/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中期阶段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2596324" y="5312610"/>
            <a:ext cx="2754316" cy="367030"/>
          </a:xfrm>
          <a:prstGeom prst="rect">
            <a:avLst/>
          </a:prstGeom>
          <a:noFill/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后期阶段</a:t>
            </a:r>
            <a:endParaRPr lang="en-US" sz="1100"/>
          </a:p>
        </p:txBody>
      </p:sp>
      <p:sp>
        <p:nvSpPr>
          <p:cNvPr id="13" name="Freeform 13"/>
          <p:cNvSpPr/>
          <p:nvPr/>
        </p:nvSpPr>
        <p:spPr>
          <a:xfrm>
            <a:off x="1810403" y="2932252"/>
            <a:ext cx="568288" cy="568288"/>
          </a:xfrm>
          <a:custGeom>
            <a:rect l="l" t="t" r="r" b="b"/>
            <a:pathLst>
              <a:path w="304800" h="304800">
                <a:moveTo>
                  <a:pt x="247650" y="38100"/>
                </a:moveTo>
                <a:lnTo>
                  <a:pt x="247650" y="57598"/>
                </a:lnTo>
                <a:cubicBezTo>
                  <a:pt x="247650" y="78657"/>
                  <a:pt x="230610" y="95698"/>
                  <a:pt x="209550" y="95698"/>
                </a:cubicBezTo>
                <a:cubicBezTo>
                  <a:pt x="188490" y="95698"/>
                  <a:pt x="171450" y="78657"/>
                  <a:pt x="171450" y="57598"/>
                </a:cubicBezTo>
                <a:lnTo>
                  <a:pt x="171450" y="38100"/>
                </a:lnTo>
                <a:lnTo>
                  <a:pt x="133350" y="38100"/>
                </a:lnTo>
                <a:lnTo>
                  <a:pt x="133350" y="57598"/>
                </a:lnTo>
                <a:cubicBezTo>
                  <a:pt x="133350" y="78657"/>
                  <a:pt x="116310" y="95698"/>
                  <a:pt x="95250" y="95698"/>
                </a:cubicBezTo>
                <a:cubicBezTo>
                  <a:pt x="74190" y="95698"/>
                  <a:pt x="57150" y="78657"/>
                  <a:pt x="57150" y="57598"/>
                </a:cubicBezTo>
                <a:lnTo>
                  <a:pt x="57150" y="38100"/>
                </a:lnTo>
                <a:lnTo>
                  <a:pt x="0" y="38100"/>
                </a:lnTo>
                <a:lnTo>
                  <a:pt x="0" y="304800"/>
                </a:lnTo>
                <a:lnTo>
                  <a:pt x="304800" y="304800"/>
                </a:lnTo>
                <a:lnTo>
                  <a:pt x="304800" y="38100"/>
                </a:lnTo>
                <a:lnTo>
                  <a:pt x="247650" y="38100"/>
                </a:lnTo>
                <a:close/>
                <a:moveTo>
                  <a:pt x="95250" y="266700"/>
                </a:moveTo>
                <a:lnTo>
                  <a:pt x="57150" y="266700"/>
                </a:lnTo>
                <a:lnTo>
                  <a:pt x="57150" y="228600"/>
                </a:lnTo>
                <a:lnTo>
                  <a:pt x="95250" y="228600"/>
                </a:lnTo>
                <a:lnTo>
                  <a:pt x="95250" y="266700"/>
                </a:lnTo>
                <a:close/>
                <a:moveTo>
                  <a:pt x="95250" y="190500"/>
                </a:moveTo>
                <a:lnTo>
                  <a:pt x="57150" y="190500"/>
                </a:lnTo>
                <a:lnTo>
                  <a:pt x="57150" y="152400"/>
                </a:lnTo>
                <a:lnTo>
                  <a:pt x="95250" y="152400"/>
                </a:lnTo>
                <a:lnTo>
                  <a:pt x="95250" y="190500"/>
                </a:lnTo>
                <a:close/>
                <a:moveTo>
                  <a:pt x="171450" y="266700"/>
                </a:moveTo>
                <a:lnTo>
                  <a:pt x="133350" y="26670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66700"/>
                </a:lnTo>
                <a:close/>
                <a:moveTo>
                  <a:pt x="171450" y="190500"/>
                </a:moveTo>
                <a:lnTo>
                  <a:pt x="133350" y="190500"/>
                </a:lnTo>
                <a:lnTo>
                  <a:pt x="133350" y="152400"/>
                </a:lnTo>
                <a:lnTo>
                  <a:pt x="171450" y="152400"/>
                </a:lnTo>
                <a:lnTo>
                  <a:pt x="171450" y="190500"/>
                </a:lnTo>
                <a:close/>
                <a:moveTo>
                  <a:pt x="209550" y="266700"/>
                </a:moveTo>
                <a:lnTo>
                  <a:pt x="209550" y="228600"/>
                </a:lnTo>
                <a:lnTo>
                  <a:pt x="247650" y="228600"/>
                </a:lnTo>
                <a:lnTo>
                  <a:pt x="209550" y="266700"/>
                </a:lnTo>
                <a:close/>
                <a:moveTo>
                  <a:pt x="247650" y="190500"/>
                </a:moveTo>
                <a:lnTo>
                  <a:pt x="209550" y="190500"/>
                </a:lnTo>
                <a:lnTo>
                  <a:pt x="209550" y="152400"/>
                </a:lnTo>
                <a:lnTo>
                  <a:pt x="247650" y="152400"/>
                </a:lnTo>
                <a:lnTo>
                  <a:pt x="247650" y="190500"/>
                </a:lnTo>
                <a:close/>
                <a:moveTo>
                  <a:pt x="76200" y="57150"/>
                </a:moveTo>
                <a:lnTo>
                  <a:pt x="76200" y="19050"/>
                </a:lnTo>
                <a:cubicBezTo>
                  <a:pt x="76200" y="8525"/>
                  <a:pt x="84725" y="0"/>
                  <a:pt x="95250" y="0"/>
                </a:cubicBezTo>
                <a:cubicBezTo>
                  <a:pt x="105775" y="0"/>
                  <a:pt x="114300" y="8525"/>
                  <a:pt x="114300" y="19050"/>
                </a:cubicBezTo>
                <a:lnTo>
                  <a:pt x="114300" y="57150"/>
                </a:lnTo>
                <a:cubicBezTo>
                  <a:pt x="114300" y="67675"/>
                  <a:pt x="105775" y="76200"/>
                  <a:pt x="95250" y="76200"/>
                </a:cubicBezTo>
                <a:cubicBezTo>
                  <a:pt x="84725" y="76200"/>
                  <a:pt x="76200" y="67675"/>
                  <a:pt x="76200" y="57150"/>
                </a:cubicBezTo>
                <a:close/>
                <a:moveTo>
                  <a:pt x="190500" y="57150"/>
                </a:moveTo>
                <a:lnTo>
                  <a:pt x="190500" y="19050"/>
                </a:lnTo>
                <a:cubicBezTo>
                  <a:pt x="190500" y="8525"/>
                  <a:pt x="199025" y="0"/>
                  <a:pt x="209550" y="0"/>
                </a:cubicBezTo>
                <a:cubicBezTo>
                  <a:pt x="220075" y="0"/>
                  <a:pt x="228600" y="8525"/>
                  <a:pt x="228600" y="19050"/>
                </a:cubicBezTo>
                <a:lnTo>
                  <a:pt x="228600" y="57150"/>
                </a:lnTo>
                <a:cubicBezTo>
                  <a:pt x="228600" y="67675"/>
                  <a:pt x="220075" y="76200"/>
                  <a:pt x="209550" y="76200"/>
                </a:cubicBezTo>
                <a:cubicBezTo>
                  <a:pt x="199025" y="76200"/>
                  <a:pt x="190500" y="67675"/>
                  <a:pt x="190500" y="5715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历史背景与发展</a:t>
              </a:r>
            </a:p>
          </p:txBody>
        </p:sp>
      </p:grpSp>
      <p:sp>
        <p:nvSpPr>
          <p:cNvPr id="36" name="AutoShape 36"/>
          <p:cNvSpPr/>
          <p:nvPr/>
        </p:nvSpPr>
        <p:spPr>
          <a:xfrm>
            <a:off x="5590556" y="2936787"/>
            <a:ext cx="4962525" cy="582295"/>
          </a:xfrm>
          <a:prstGeom prst="rect">
            <a:avLst/>
          </a:prstGeom>
          <a:noFill/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以德国工业同盟和包豪斯学派为代表，提出“艺术与工艺相结合”的设计理念，探索现代设计的方向。</a:t>
            </a:r>
            <a:endParaRPr lang="en-US" sz="1100"/>
          </a:p>
        </p:txBody>
      </p:sp>
      <p:sp>
        <p:nvSpPr>
          <p:cNvPr id="37" name="AutoShape 37"/>
          <p:cNvSpPr/>
          <p:nvPr/>
        </p:nvSpPr>
        <p:spPr>
          <a:xfrm>
            <a:off x="5590556" y="4059741"/>
            <a:ext cx="4962525" cy="582295"/>
          </a:xfrm>
          <a:prstGeom prst="rect">
            <a:avLst/>
          </a:prstGeom>
          <a:noFill/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现代主义设计在欧洲各国得到广泛传播和发展，形成不同的风格和流派，如荷兰风格派、俄国构成主义等。</a:t>
            </a:r>
            <a:endParaRPr lang="en-US" sz="1100"/>
          </a:p>
        </p:txBody>
      </p:sp>
      <p:sp>
        <p:nvSpPr>
          <p:cNvPr id="38" name="AutoShape 38"/>
          <p:cNvSpPr/>
          <p:nvPr/>
        </p:nvSpPr>
        <p:spPr>
          <a:xfrm>
            <a:off x="5590556" y="5182247"/>
            <a:ext cx="4962525" cy="582295"/>
          </a:xfrm>
          <a:prstGeom prst="rect">
            <a:avLst/>
          </a:prstGeom>
          <a:noFill/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现代主义设计逐渐走向国际化和多元化，与其他设计思潮相互融合和影响。</a:t>
            </a:r>
            <a:endParaRPr lang="en-US" sz="1100"/>
          </a:p>
        </p:txBody>
      </p:sp>
      <p:sp>
        <p:nvSpPr>
          <p:cNvPr id="39" name="AutoShape 39"/>
          <p:cNvSpPr/>
          <p:nvPr/>
        </p:nvSpPr>
        <p:spPr>
          <a:xfrm>
            <a:off x="5590556" y="1803301"/>
            <a:ext cx="4962525" cy="582295"/>
          </a:xfrm>
          <a:prstGeom prst="rect">
            <a:avLst/>
          </a:prstGeom>
          <a:noFill/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现代主义设计起源于工业革命后的欧洲，受到社会变革、技术进步和审美观念转变等多种因素的影响。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34865" y="4607506"/>
            <a:ext cx="2733675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弗兰克·劳埃德·赖特的《流水别墅》、《约翰逊制蜡公司总部》等，以其有机建筑理念和与自然和谐相处的设计思想而著称。</a:t>
            </a:r>
          </a:p>
        </p:txBody>
      </p:sp>
      <p:sp>
        <p:nvSpPr>
          <p:cNvPr id="3" name="Freeform 3"/>
          <p:cNvSpPr/>
          <p:nvPr/>
        </p:nvSpPr>
        <p:spPr>
          <a:xfrm>
            <a:off x="826123" y="3317675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299856" y="3317675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757650" y="3317675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2937158" y="3317675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410890" y="3317675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868684" y="3317675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048192" y="3317675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521924" y="3317675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979718" y="3317675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7159226" y="3317675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632959" y="3317675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8090752" y="3317675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9270260" y="3317675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743992" y="3317675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10201787" y="3317675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739769" y="1358476"/>
            <a:ext cx="2733675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密斯·凡·德罗的《巴塞罗那椅》、《范斯沃斯住宅》等，展现了其“少即是多”的设计理念和精湛的工艺技巧。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4612797" y="4607506"/>
            <a:ext cx="2733675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勒·柯布西耶的《新精神宫》、《罗纳山教堂》等，体现了其对现代建筑设计的独特见解和创新精神。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390728" y="4569595"/>
            <a:ext cx="2733675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代表人物：勒·柯布西耶、密斯·凡·德罗、弗兰克·劳埃德·赖特等。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2501762" y="1358476"/>
            <a:ext cx="274320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代表作品</a:t>
            </a:r>
          </a:p>
        </p:txBody>
      </p:sp>
      <p:cxnSp>
        <p:nvCxnSpPr>
          <p:cNvPr id="22" name="Connector 22"/>
          <p:cNvCxnSpPr/>
          <p:nvPr/>
        </p:nvCxnSpPr>
        <p:spPr>
          <a:xfrm flipH="1" flipV="1">
            <a:off x="1737012" y="2310619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3" name="AutoShape 23"/>
          <p:cNvSpPr/>
          <p:nvPr/>
        </p:nvSpPr>
        <p:spPr>
          <a:xfrm>
            <a:off x="1632675" y="3432283"/>
            <a:ext cx="219484" cy="219484"/>
          </a:xfrm>
          <a:prstGeom prst="ellipse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1693635" y="349324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1365618" y="1589062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1556577" y="1767642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27" name="Connector 27"/>
          <p:cNvCxnSpPr/>
          <p:nvPr/>
        </p:nvCxnSpPr>
        <p:spPr>
          <a:xfrm flipH="1" flipV="1">
            <a:off x="5978060" y="2327386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5873723" y="3412474"/>
            <a:ext cx="219484" cy="219484"/>
          </a:xfrm>
          <a:prstGeom prst="ellipse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934683" y="347343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0" name="Connector 30"/>
          <p:cNvCxnSpPr/>
          <p:nvPr/>
        </p:nvCxnSpPr>
        <p:spPr>
          <a:xfrm flipH="1" flipV="1">
            <a:off x="10182152" y="2308178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1" name="AutoShape 31"/>
          <p:cNvSpPr/>
          <p:nvPr/>
        </p:nvSpPr>
        <p:spPr>
          <a:xfrm>
            <a:off x="10077815" y="3417650"/>
            <a:ext cx="219484" cy="219484"/>
          </a:xfrm>
          <a:prstGeom prst="ellipse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10138775" y="3478610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624263" y="1589062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4" name="Connector 34"/>
          <p:cNvCxnSpPr/>
          <p:nvPr/>
        </p:nvCxnSpPr>
        <p:spPr>
          <a:xfrm flipH="1" flipV="1">
            <a:off x="3860239" y="3572081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5" name="AutoShape 35"/>
          <p:cNvSpPr/>
          <p:nvPr/>
        </p:nvSpPr>
        <p:spPr>
          <a:xfrm>
            <a:off x="3750497" y="3424680"/>
            <a:ext cx="219484" cy="219484"/>
          </a:xfrm>
          <a:prstGeom prst="ellipse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3811457" y="3485640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7" name="Connector 37"/>
          <p:cNvCxnSpPr/>
          <p:nvPr/>
        </p:nvCxnSpPr>
        <p:spPr>
          <a:xfrm flipH="1" flipV="1">
            <a:off x="8108145" y="3558730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8" name="AutoShape 38"/>
          <p:cNvSpPr/>
          <p:nvPr/>
        </p:nvSpPr>
        <p:spPr>
          <a:xfrm>
            <a:off x="7998403" y="3424680"/>
            <a:ext cx="219484" cy="219484"/>
          </a:xfrm>
          <a:prstGeom prst="ellipse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8059363" y="3485640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3476652" y="4800180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7736750" y="4800180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Freeform 42"/>
          <p:cNvSpPr/>
          <p:nvPr/>
        </p:nvSpPr>
        <p:spPr>
          <a:xfrm>
            <a:off x="5773138" y="1740312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9817145" y="1589062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Freeform 44"/>
          <p:cNvSpPr/>
          <p:nvPr/>
        </p:nvSpPr>
        <p:spPr>
          <a:xfrm>
            <a:off x="9992364" y="1776887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Freeform 45"/>
          <p:cNvSpPr/>
          <p:nvPr/>
        </p:nvSpPr>
        <p:spPr>
          <a:xfrm>
            <a:off x="3701728" y="5019600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Freeform 46"/>
          <p:cNvSpPr/>
          <p:nvPr/>
        </p:nvSpPr>
        <p:spPr>
          <a:xfrm>
            <a:off x="7833655" y="4965413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7" name="Group 4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8" name="AutoShape 4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TextBox 6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代表人物及作品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-1706803" y="1236400"/>
            <a:ext cx="7392082" cy="1138956"/>
            <a:chOff x="-1706803" y="1236400"/>
            <a:chExt cx="739208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-1706803" y="1236400"/>
              <a:ext cx="739208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现代主义设计的思想基础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t="14648" b="14648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57080" y="1431615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20871" y="1321887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1612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27285" y="3051549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75049" y="4866556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51032" y="4756828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431615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强调产品的实用性和功能性，设计应首先满足使用需求。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3135142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追求“形式追随功能”的理念，即设计的形式应服从于功能的需求。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4866556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倡导去除多余的装饰，追求简洁、明快的设计风格。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功能主义思想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18874" y="1354848"/>
            <a:ext cx="4394883" cy="1340950"/>
            <a:chOff x="1218874" y="1354848"/>
            <a:chExt cx="4394883" cy="1340950"/>
          </a:xfrm>
        </p:grpSpPr>
        <p:sp>
          <p:nvSpPr>
            <p:cNvPr id="3" name="AutoShape 3"/>
            <p:cNvSpPr/>
            <p:nvPr/>
          </p:nvSpPr>
          <p:spPr>
            <a:xfrm>
              <a:off x="1218874" y="1354848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TextBox 4"/>
            <p:cNvSpPr txBox="1"/>
            <p:nvPr/>
          </p:nvSpPr>
          <p:spPr>
            <a:xfrm>
              <a:off x="1218874" y="1993615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强调设计应以理性和逻辑为基础，避免过多的感性和主观因素。</a:t>
              </a:r>
            </a:p>
          </p:txBody>
        </p:sp>
        <p:sp>
          <p:nvSpPr>
            <p:cNvPr id="5" name="Freeform 5"/>
            <p:cNvSpPr/>
            <p:nvPr/>
          </p:nvSpPr>
          <p:spPr>
            <a:xfrm>
              <a:off x="1303561" y="1482500"/>
              <a:ext cx="469392" cy="383462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218874" y="3134853"/>
            <a:ext cx="4394883" cy="1304934"/>
            <a:chOff x="1218874" y="3134853"/>
            <a:chExt cx="4394883" cy="1304934"/>
          </a:xfrm>
        </p:grpSpPr>
        <p:sp>
          <p:nvSpPr>
            <p:cNvPr id="7" name="AutoShape 7"/>
            <p:cNvSpPr/>
            <p:nvPr/>
          </p:nvSpPr>
          <p:spPr>
            <a:xfrm>
              <a:off x="1218874" y="313485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1358514" y="3274494"/>
              <a:ext cx="359485" cy="359485"/>
            </a:xfrm>
            <a:custGeom>
              <a:rect l="l" t="t" r="r" b="b"/>
              <a:pathLst>
                <a:path w="304800" h="304800">
                  <a:moveTo>
                    <a:pt x="106680" y="259080"/>
                  </a:moveTo>
                  <a:lnTo>
                    <a:pt x="30480" y="259080"/>
                  </a:lnTo>
                  <a:cubicBezTo>
                    <a:pt x="13649" y="259080"/>
                    <a:pt x="0" y="245431"/>
                    <a:pt x="0" y="228600"/>
                  </a:cubicBezTo>
                  <a:lnTo>
                    <a:pt x="0" y="228600"/>
                  </a:lnTo>
                  <a:lnTo>
                    <a:pt x="0" y="30480"/>
                  </a:lnTo>
                  <a:cubicBezTo>
                    <a:pt x="0" y="13716"/>
                    <a:pt x="13716" y="0"/>
                    <a:pt x="30480" y="0"/>
                  </a:cubicBezTo>
                  <a:lnTo>
                    <a:pt x="274320" y="0"/>
                  </a:lnTo>
                  <a:cubicBezTo>
                    <a:pt x="291151" y="0"/>
                    <a:pt x="304800" y="13649"/>
                    <a:pt x="304800" y="30480"/>
                  </a:cubicBezTo>
                  <a:lnTo>
                    <a:pt x="304800" y="30480"/>
                  </a:lnTo>
                  <a:lnTo>
                    <a:pt x="304800" y="228600"/>
                  </a:lnTo>
                  <a:cubicBezTo>
                    <a:pt x="304800" y="245431"/>
                    <a:pt x="291151" y="259080"/>
                    <a:pt x="274320" y="259080"/>
                  </a:cubicBezTo>
                  <a:lnTo>
                    <a:pt x="274320" y="259080"/>
                  </a:lnTo>
                  <a:lnTo>
                    <a:pt x="198120" y="259080"/>
                  </a:lnTo>
                  <a:lnTo>
                    <a:pt x="259080" y="289560"/>
                  </a:lnTo>
                  <a:lnTo>
                    <a:pt x="259080" y="304800"/>
                  </a:lnTo>
                  <a:lnTo>
                    <a:pt x="45720" y="304800"/>
                  </a:lnTo>
                  <a:lnTo>
                    <a:pt x="45720" y="289560"/>
                  </a:lnTo>
                  <a:lnTo>
                    <a:pt x="106680" y="259080"/>
                  </a:lnTo>
                  <a:close/>
                  <a:moveTo>
                    <a:pt x="30480" y="30480"/>
                  </a:moveTo>
                  <a:lnTo>
                    <a:pt x="30480" y="198120"/>
                  </a:lnTo>
                  <a:lnTo>
                    <a:pt x="274320" y="198120"/>
                  </a:lnTo>
                  <a:lnTo>
                    <a:pt x="274320" y="30480"/>
                  </a:lnTo>
                  <a:lnTo>
                    <a:pt x="30480" y="3048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TextBox 9"/>
            <p:cNvSpPr txBox="1"/>
            <p:nvPr/>
          </p:nvSpPr>
          <p:spPr>
            <a:xfrm>
              <a:off x="1218874" y="373760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追求设计的标准化和规范化，以提高生产效率和降低成本。</a:t>
              </a:r>
            </a:p>
          </p:txBody>
        </p:sp>
      </p:grpSp>
      <p:grpSp>
        <p:nvGrpSpPr>
          <p:cNvPr id="10" name="Group 10"/>
          <p:cNvGrpSpPr/>
          <p:nvPr/>
        </p:nvGrpSpPr>
        <p:grpSpPr>
          <a:xfrm>
            <a:off x="1218874" y="4878843"/>
            <a:ext cx="4394883" cy="1316184"/>
            <a:chOff x="1218874" y="4878843"/>
            <a:chExt cx="4394883" cy="1316184"/>
          </a:xfrm>
        </p:grpSpPr>
        <p:sp>
          <p:nvSpPr>
            <p:cNvPr id="11" name="AutoShape 11"/>
            <p:cNvSpPr/>
            <p:nvPr/>
          </p:nvSpPr>
          <p:spPr>
            <a:xfrm>
              <a:off x="1218874" y="487884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1372678" y="5037742"/>
              <a:ext cx="331158" cy="320969"/>
            </a:xfrm>
            <a:custGeom>
              <a:rect l="l" t="t" r="r" b="b"/>
              <a:pathLst>
                <a:path w="304800" h="304800">
                  <a:moveTo>
                    <a:pt x="0" y="91440"/>
                  </a:moveTo>
                  <a:lnTo>
                    <a:pt x="152400" y="0"/>
                  </a:lnTo>
                  <a:lnTo>
                    <a:pt x="304800" y="91440"/>
                  </a:lnTo>
                  <a:lnTo>
                    <a:pt x="304800" y="121920"/>
                  </a:lnTo>
                  <a:lnTo>
                    <a:pt x="0" y="121920"/>
                  </a:lnTo>
                  <a:lnTo>
                    <a:pt x="0" y="91440"/>
                  </a:lnTo>
                  <a:close/>
                  <a:moveTo>
                    <a:pt x="0" y="274320"/>
                  </a:moveTo>
                  <a:lnTo>
                    <a:pt x="304800" y="274320"/>
                  </a:lnTo>
                  <a:lnTo>
                    <a:pt x="304800" y="304800"/>
                  </a:lnTo>
                  <a:lnTo>
                    <a:pt x="0" y="304800"/>
                  </a:lnTo>
                  <a:lnTo>
                    <a:pt x="0" y="274320"/>
                  </a:lnTo>
                  <a:close/>
                  <a:moveTo>
                    <a:pt x="30480" y="243840"/>
                  </a:moveTo>
                  <a:lnTo>
                    <a:pt x="274320" y="243840"/>
                  </a:lnTo>
                  <a:lnTo>
                    <a:pt x="274320" y="274320"/>
                  </a:lnTo>
                  <a:lnTo>
                    <a:pt x="30480" y="274320"/>
                  </a:lnTo>
                  <a:lnTo>
                    <a:pt x="30480" y="243840"/>
                  </a:lnTo>
                  <a:close/>
                  <a:moveTo>
                    <a:pt x="30480" y="121920"/>
                  </a:moveTo>
                  <a:lnTo>
                    <a:pt x="91440" y="121920"/>
                  </a:lnTo>
                  <a:lnTo>
                    <a:pt x="91440" y="243840"/>
                  </a:lnTo>
                  <a:lnTo>
                    <a:pt x="30480" y="243840"/>
                  </a:lnTo>
                  <a:lnTo>
                    <a:pt x="30480" y="121920"/>
                  </a:lnTo>
                  <a:close/>
                  <a:moveTo>
                    <a:pt x="121920" y="121920"/>
                  </a:moveTo>
                  <a:lnTo>
                    <a:pt x="182880" y="121920"/>
                  </a:lnTo>
                  <a:lnTo>
                    <a:pt x="182880" y="243840"/>
                  </a:lnTo>
                  <a:lnTo>
                    <a:pt x="121920" y="243840"/>
                  </a:lnTo>
                  <a:lnTo>
                    <a:pt x="121920" y="121920"/>
                  </a:lnTo>
                  <a:close/>
                  <a:moveTo>
                    <a:pt x="213360" y="121920"/>
                  </a:moveTo>
                  <a:lnTo>
                    <a:pt x="274320" y="121920"/>
                  </a:lnTo>
                  <a:lnTo>
                    <a:pt x="274320" y="243840"/>
                  </a:lnTo>
                  <a:lnTo>
                    <a:pt x="213360" y="243840"/>
                  </a:lnTo>
                  <a:lnTo>
                    <a:pt x="213360" y="12192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TextBox 13"/>
            <p:cNvSpPr txBox="1"/>
            <p:nvPr/>
          </p:nvSpPr>
          <p:spPr>
            <a:xfrm>
              <a:off x="1218874" y="549284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倡导以客观、科学的态度对待设计，注重设计的实用性和经济性。</a:t>
              </a:r>
            </a:p>
          </p:txBody>
        </p:sp>
      </p:grpSp>
      <p:pic>
        <p:nvPicPr>
          <p:cNvPr id="14" name="Picture 14"/>
          <p:cNvPicPr>
            <a:picLocks noChangeAspect="1"/>
          </p:cNvPicPr>
          <p:nvPr/>
        </p:nvPicPr>
        <p:blipFill>
          <a:blip r:embed="rId2"/>
          <a:srcRect l="15000" r="15000"/>
          <a:stretch>
            <a:fillRect/>
          </a:stretch>
        </p:blipFill>
        <p:spPr>
          <a:xfrm>
            <a:off x="6603343" y="1773672"/>
            <a:ext cx="4619078" cy="4619078"/>
          </a:xfrm>
          <a:prstGeom prst="ellipse">
            <a:avLst/>
          </a:prstGeom>
        </p:spPr>
      </p:pic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2290" r="22290"/>
          <a:stretch>
            <a:fillRect/>
          </a:stretch>
        </p:blipFill>
        <p:spPr>
          <a:xfrm>
            <a:off x="9353197" y="779822"/>
            <a:ext cx="2231507" cy="2231507"/>
          </a:xfrm>
          <a:prstGeom prst="ellipse">
            <a:avLst/>
          </a:prstGeom>
        </p:spPr>
      </p:pic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理性主义思想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435703" y="1925288"/>
            <a:ext cx="3294412" cy="3432906"/>
            <a:chOff x="1435703" y="1925288"/>
            <a:chExt cx="3294412" cy="3432906"/>
          </a:xfrm>
        </p:grpSpPr>
        <p:sp>
          <p:nvSpPr>
            <p:cNvPr id="3" name="AutoShape 3"/>
            <p:cNvSpPr/>
            <p:nvPr/>
          </p:nvSpPr>
          <p:spPr>
            <a:xfrm>
              <a:off x="1435703" y="19252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10800000">
              <a:off x="1435703" y="20637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简约主义思想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5784437" y="1687163"/>
            <a:ext cx="4496144" cy="565817"/>
            <a:chOff x="5784437" y="1687163"/>
            <a:chExt cx="4496144" cy="565817"/>
          </a:xfrm>
        </p:grpSpPr>
        <p:sp>
          <p:nvSpPr>
            <p:cNvPr id="29" name="AutoShape 29"/>
            <p:cNvSpPr/>
            <p:nvPr/>
          </p:nvSpPr>
          <p:spPr>
            <a:xfrm>
              <a:off x="5784437" y="1687163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0" name="TextBox 30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31" name="Group 31"/>
          <p:cNvGrpSpPr/>
          <p:nvPr/>
        </p:nvGrpSpPr>
        <p:grpSpPr>
          <a:xfrm>
            <a:off x="5784437" y="2262505"/>
            <a:ext cx="4496144" cy="820535"/>
            <a:chOff x="5784437" y="2262505"/>
            <a:chExt cx="4496144" cy="820535"/>
          </a:xfrm>
        </p:grpSpPr>
        <p:sp>
          <p:nvSpPr>
            <p:cNvPr id="32" name="TextBox 32"/>
            <p:cNvSpPr txBox="1"/>
            <p:nvPr/>
          </p:nvSpPr>
          <p:spPr>
            <a:xfrm>
              <a:off x="5784437" y="2262505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强调设计的简洁、纯粹和抽象，追求以最少的元素表达最丰富的内涵。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784437" y="3120755"/>
            <a:ext cx="4496144" cy="565817"/>
            <a:chOff x="5784437" y="3120755"/>
            <a:chExt cx="4496144" cy="565817"/>
          </a:xfrm>
        </p:grpSpPr>
        <p:sp>
          <p:nvSpPr>
            <p:cNvPr id="34" name="AutoShape 34"/>
            <p:cNvSpPr/>
            <p:nvPr/>
          </p:nvSpPr>
          <p:spPr>
            <a:xfrm>
              <a:off x="5784437" y="3120755"/>
              <a:ext cx="4496144" cy="565817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5" name="TextBox 35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grpSp>
        <p:nvGrpSpPr>
          <p:cNvPr id="36" name="Group 36"/>
          <p:cNvGrpSpPr/>
          <p:nvPr/>
        </p:nvGrpSpPr>
        <p:grpSpPr>
          <a:xfrm>
            <a:off x="5784437" y="3715147"/>
            <a:ext cx="4496144" cy="820535"/>
            <a:chOff x="5784437" y="3715147"/>
            <a:chExt cx="4496144" cy="820535"/>
          </a:xfrm>
        </p:grpSpPr>
        <p:sp>
          <p:nvSpPr>
            <p:cNvPr id="37" name="TextBox 37"/>
            <p:cNvSpPr txBox="1"/>
            <p:nvPr/>
          </p:nvSpPr>
          <p:spPr>
            <a:xfrm>
              <a:off x="5784437" y="3715147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去除多余的装饰和细节，注重形式的简化和提炼。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5784437" y="4609991"/>
            <a:ext cx="4496144" cy="565817"/>
            <a:chOff x="5784437" y="4609991"/>
            <a:chExt cx="4496144" cy="565817"/>
          </a:xfrm>
        </p:grpSpPr>
        <p:sp>
          <p:nvSpPr>
            <p:cNvPr id="39" name="AutoShape 39"/>
            <p:cNvSpPr/>
            <p:nvPr/>
          </p:nvSpPr>
          <p:spPr>
            <a:xfrm>
              <a:off x="5784437" y="4609991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0" name="Group 40"/>
          <p:cNvGrpSpPr/>
          <p:nvPr/>
        </p:nvGrpSpPr>
        <p:grpSpPr>
          <a:xfrm>
            <a:off x="5784437" y="5204382"/>
            <a:ext cx="4496144" cy="820535"/>
            <a:chOff x="5784437" y="5204382"/>
            <a:chExt cx="4496144" cy="820535"/>
          </a:xfrm>
        </p:grpSpPr>
        <p:sp>
          <p:nvSpPr>
            <p:cNvPr id="41" name="TextBox 41"/>
            <p:cNvSpPr txBox="1"/>
            <p:nvPr/>
          </p:nvSpPr>
          <p:spPr>
            <a:xfrm>
              <a:off x="5784437" y="5204382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倡导以简洁的线条、几何形状和色彩表现设计的本质和美感。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-1706803" y="1236400"/>
            <a:ext cx="7392082" cy="1138956"/>
            <a:chOff x="-1706803" y="1236400"/>
            <a:chExt cx="739208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-1706803" y="1236400"/>
              <a:ext cx="739208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现代主义设计的美学特征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现代主义设计追求抽象形态的表现，通过简洁、纯粹的线条和形状，表达设计的内在本质和美感。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抽象形态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设计师运用抽象思维，将现实世界中的复杂事物进行提炼、概括和简化，形成具有普遍性和象征性的设计元素。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抽象思维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抽象艺术对现代主义设计产生了深远影响，如立体主义、构成主义等艺术流派为现代主义设计提供了丰富的灵感和创作手法。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抽象艺术的影响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2539" b="2539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抽象美学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4990" r="14990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现代主义设计大量运用几何形状，如圆形、方形、三角形等，这些形状具有明确、简洁和易于复制的特点，符合现代工业生产的需要。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几何形状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设计师运用几何构图原则，将不同形状按照一定比例和规律进行组合和排列，创造出具有平衡感、秩序感和节奏感的视觉形象。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几何构图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几何抽象是现代主义设计的重要特征之一，设计师通过几何形状的抽象表现，探索形态与空间之间的内在联系和美感。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几何抽象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几何美学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https://d.book118.com/638106053111006034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E0E07"/>
      </a:dk1>
      <a:lt1>
        <a:srgbClr val="EFEED8"/>
      </a:lt1>
      <a:dk2>
        <a:srgbClr val="0E0E07"/>
      </a:dk2>
      <a:lt2>
        <a:srgbClr val="FFE5B9"/>
      </a:lt2>
      <a:accent1>
        <a:srgbClr val="00608A"/>
      </a:accent1>
      <a:accent2>
        <a:srgbClr val="0080B8"/>
      </a:accent2>
      <a:accent3>
        <a:srgbClr val="FFA89D"/>
      </a:accent3>
      <a:accent4>
        <a:srgbClr val="EFA572"/>
      </a:accent4>
      <a:accent5>
        <a:srgbClr val="2DA9AE"/>
      </a:accent5>
      <a:accent6>
        <a:srgbClr val="5BA2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2024-09-13T05:08:21.913</cp:lastPrinted>
  <dcterms:created xsi:type="dcterms:W3CDTF">2024-09-12T21:08:21Z</dcterms:created>
  <dcterms:modified xsi:type="dcterms:W3CDTF">2024-09-12T21:08:24Z</dcterms:modified>
</cp:coreProperties>
</file>