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4.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65D430-0EB0-46E4-873D-90854884D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68BB2-92BB-42C3-A00C-00A63DE65A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B828C5-1DC6-42E8-8A2C-F14EA075E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4296AD-8FF8-4A85-AEEF-3DF83EB535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E3F627-12C7-4B64-975E-E170EB8F14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42CDA7-F66D-482C-B515-092A31821E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9D29B5-879A-4E4E-9AD7-133750C71A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1DA8EC-0119-4174-9739-46331C93EC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3A1D24-ABA1-457A-AE18-A347848D8D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DB8E43-A205-42F1-BE23-D171683B61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8A7320-612A-4A2F-B48D-2E6985954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noProof="1"/>
              <a:t>单击此处编辑母版标题样式</a:t>
            </a:r>
          </a:p>
        </p:txBody>
      </p:sp>
      <p:sp>
        <p:nvSpPr>
          <p:cNvPr id="3" name="内容占位符 2"/>
          <p:cNvSpPr>
            <a:spLocks noGrp="1"/>
          </p:cNvSpPr>
          <p:nvPr>
            <p:ph idx="1"/>
          </p:nvPr>
        </p:nvSpPr>
        <p:spPr>
          <a:xfrm>
            <a:off x="838200" y="1825625"/>
            <a:ext cx="10515600" cy="4351338"/>
          </a:xfrm>
          <a:prstGeom prst="rect">
            <a:avLst/>
          </a:prstGeom>
        </p:spPr>
        <p:txBody>
          <a:bodyPr/>
          <a:lstStyle>
            <a:lvl1pPr>
              <a:defRPr sz="2400"/>
            </a:lvl1pPr>
            <a:lvl2pPr>
              <a:defRPr sz="2000"/>
            </a:lvl2pPr>
            <a:lvl3pPr>
              <a:defRPr sz="1800"/>
            </a:lvl3pPr>
            <a:lvl4pPr>
              <a:defRPr sz="1800"/>
            </a:lvl4pPr>
            <a:lvl5pPr>
              <a:defRPr sz="1800"/>
            </a:lvl5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Arial" pitchFamily="34" charset="0"/>
                <a:ea typeface="微软雅黑" panose="020b0503020204020204" pitchFamily="34" charset="-122"/>
                <a:cs typeface="+mn-cs"/>
              </a:defRPr>
            </a:lvl9pPr>
          </a:lstStyle>
          <a:p>
            <a:pPr>
              <a:defRPr/>
            </a:pPr>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Arial" pitchFamily="34" charset="0"/>
                <a:ea typeface="微软雅黑" panose="020b0503020204020204" pitchFamily="34" charset="-122"/>
                <a:cs typeface="+mn-cs"/>
              </a:defRPr>
            </a:lvl9pPr>
          </a:lstStyle>
          <a:p>
            <a:pPr>
              <a:defRPr/>
            </a:pPr>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Arial" pitchFamily="34" charset="0"/>
                <a:ea typeface="微软雅黑" panose="020b0503020204020204" pitchFamily="34" charset="-122"/>
                <a:cs typeface="+mn-cs"/>
              </a:defRPr>
            </a:lvl9pPr>
          </a:lstStyle>
          <a:p>
            <a:pPr>
              <a:defRPr/>
            </a:pPr>
            <a:fld id="{AF49A3AD-3382-442E-BEF6-D01C3E138B02}" type="slidenum">
              <a:rPr lang="zh-CN" altLang="en-US"/>
              <a:pPr>
                <a:defRPr/>
              </a:pPr>
              <a:t>‹#›</a:t>
            </a:fld>
            <a:endParaRPr lang="zh-CN" altLang="en-US"/>
          </a:p>
        </p:txBody>
      </p:sp>
    </p:spTree>
    <p:extLst>
      <p:ext uri="{BB962C8B-B14F-4D97-AF65-F5344CB8AC3E}">
        <p14:creationId xmlns:p14="http://schemas.microsoft.com/office/powerpoint/2010/main" val="1303459640"/>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 Id="rId3" Type="http://schemas.openxmlformats.org/officeDocument/2006/relationships/image" Target="../media/image1.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3"/>
          <a:stretch>
            <a:fillRect/>
          </a:stretch>
        </a:blipFill>
        <a:effectLst/>
      </p:bgPr>
    </p:bg>
    <p:spTree>
      <p:nvGrpSpPr>
        <p:cNvPr id="1" name=""/>
        <p:cNvGrpSpPr/>
        <p:nvPr/>
      </p:nvGrpSpPr>
      <p:grpSpPr>
        <a:xfrm>
          <a:off x="0" y="0"/>
          <a:ext cx="0" cy="0"/>
        </a:xfrm>
      </p:grpSpPr>
      <p:sp>
        <p:nvSpPr>
          <p:cNvPr id="2" name="KSO_TEMPLATE" hidden="1"/>
          <p:cNvSpPr/>
          <p:nvPr>
            <p:custDataLst>
              <p:tags r:id="rId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Arial" pitchFamily="34" charset="0"/>
                <a:ea typeface="微软雅黑" panose="020b0503020204020204" pitchFamily="34" charset="-122"/>
                <a:cs typeface="+mn-cs"/>
              </a:defRPr>
            </a:lvl9pPr>
          </a:lstStyle>
          <a:p>
            <a:pPr algn="ctr" eaLnBrk="1" fontAlgn="auto" hangingPunct="1">
              <a:defRPr/>
            </a:pPr>
            <a:endParaRPr lang="zh-CN" altLang="en-US" noProof="1"/>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Arial" pitchFamily="34" charset="0"/>
          <a:ea typeface="微软雅黑" panose="020b0503020204020204" pitchFamily="34" charset="-122"/>
        </a:defRPr>
      </a:lvl2pPr>
      <a:lvl3pPr algn="l" rtl="0" eaLnBrk="0" fontAlgn="base" hangingPunct="0">
        <a:lnSpc>
          <a:spcPct val="90000"/>
        </a:lnSpc>
        <a:spcBef>
          <a:spcPct val="0"/>
        </a:spcBef>
        <a:spcAft>
          <a:spcPct val="0"/>
        </a:spcAft>
        <a:defRPr sz="4400">
          <a:solidFill>
            <a:schemeClr val="tx1"/>
          </a:solidFill>
          <a:latin typeface="Arial" pitchFamily="34" charset="0"/>
          <a:ea typeface="微软雅黑" panose="020b0503020204020204" pitchFamily="34" charset="-122"/>
        </a:defRPr>
      </a:lvl3pPr>
      <a:lvl4pPr algn="l" rtl="0" eaLnBrk="0" fontAlgn="base" hangingPunct="0">
        <a:lnSpc>
          <a:spcPct val="90000"/>
        </a:lnSpc>
        <a:spcBef>
          <a:spcPct val="0"/>
        </a:spcBef>
        <a:spcAft>
          <a:spcPct val="0"/>
        </a:spcAft>
        <a:defRPr sz="4400">
          <a:solidFill>
            <a:schemeClr val="tx1"/>
          </a:solidFill>
          <a:latin typeface="Arial" pitchFamily="34" charset="0"/>
          <a:ea typeface="微软雅黑" panose="020b0503020204020204" pitchFamily="34" charset="-122"/>
        </a:defRPr>
      </a:lvl4pPr>
      <a:lvl5pPr algn="l" rtl="0" eaLnBrk="0" fontAlgn="base" hangingPunct="0">
        <a:lnSpc>
          <a:spcPct val="90000"/>
        </a:lnSpc>
        <a:spcBef>
          <a:spcPct val="0"/>
        </a:spcBef>
        <a:spcAft>
          <a:spcPct val="0"/>
        </a:spcAft>
        <a:defRPr sz="4400">
          <a:solidFill>
            <a:schemeClr val="tx1"/>
          </a:solidFill>
          <a:latin typeface="Arial" pitchFamily="34" charset="0"/>
          <a:ea typeface="微软雅黑" panose="020b0503020204020204" pitchFamily="34" charset="-122"/>
        </a:defRPr>
      </a:lvl5pPr>
      <a:lvl6pPr marL="457200" algn="l" rtl="0" fontAlgn="base">
        <a:lnSpc>
          <a:spcPct val="90000"/>
        </a:lnSpc>
        <a:spcBef>
          <a:spcPct val="0"/>
        </a:spcBef>
        <a:spcAft>
          <a:spcPct val="0"/>
        </a:spcAft>
        <a:defRPr sz="4400">
          <a:solidFill>
            <a:schemeClr val="tx1"/>
          </a:solidFill>
          <a:latin typeface="Arial" pitchFamily="34" charset="0"/>
          <a:ea typeface="微软雅黑" panose="020b0503020204020204" pitchFamily="34" charset="-122"/>
        </a:defRPr>
      </a:lvl6pPr>
      <a:lvl7pPr marL="914400" algn="l" rtl="0" fontAlgn="base">
        <a:lnSpc>
          <a:spcPct val="90000"/>
        </a:lnSpc>
        <a:spcBef>
          <a:spcPct val="0"/>
        </a:spcBef>
        <a:spcAft>
          <a:spcPct val="0"/>
        </a:spcAft>
        <a:defRPr sz="4400">
          <a:solidFill>
            <a:schemeClr val="tx1"/>
          </a:solidFill>
          <a:latin typeface="Arial" pitchFamily="34" charset="0"/>
          <a:ea typeface="微软雅黑" panose="020b0503020204020204" pitchFamily="34" charset="-122"/>
        </a:defRPr>
      </a:lvl7pPr>
      <a:lvl8pPr marL="1371600" algn="l" rtl="0" fontAlgn="base">
        <a:lnSpc>
          <a:spcPct val="90000"/>
        </a:lnSpc>
        <a:spcBef>
          <a:spcPct val="0"/>
        </a:spcBef>
        <a:spcAft>
          <a:spcPct val="0"/>
        </a:spcAft>
        <a:defRPr sz="4400">
          <a:solidFill>
            <a:schemeClr val="tx1"/>
          </a:solidFill>
          <a:latin typeface="Arial" pitchFamily="34" charset="0"/>
          <a:ea typeface="微软雅黑" panose="020b0503020204020204" pitchFamily="34" charset="-122"/>
        </a:defRPr>
      </a:lvl8pPr>
      <a:lvl9pPr marL="1828800" algn="l" rtl="0" fontAlgn="base">
        <a:lnSpc>
          <a:spcPct val="90000"/>
        </a:lnSpc>
        <a:spcBef>
          <a:spcPct val="0"/>
        </a:spcBef>
        <a:spcAft>
          <a:spcPct val="0"/>
        </a:spcAft>
        <a:defRPr sz="4400">
          <a:solidFill>
            <a:schemeClr val="tx1"/>
          </a:solidFill>
          <a:latin typeface="Arial" pitchFamily="34" charset="0"/>
          <a:ea typeface="微软雅黑" panose="020b0503020204020204" pitchFamily="34" charset="-122"/>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4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tags" Target="../tags/tag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tags" Target="../tags/tag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tags" Target="../tags/tag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3.png" /><Relationship Id="rId4" Type="http://schemas.openxmlformats.org/officeDocument/2006/relationships/tags" Target="../tags/tag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tags" Target="../tags/tag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 Id="rId3" Type="http://schemas.openxmlformats.org/officeDocument/2006/relationships/tags" Target="../tags/tag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0606706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13314" name="图片 4"/>
          <p:cNvPicPr>
            <a:picLocks noChangeAspect="1"/>
          </p:cNvPicPr>
          <p:nvPr/>
        </p:nvPicPr>
        <p:blipFill>
          <a:blip r:embed="rId2">
            <a:extLst>
              <a:ext uri="{28A0092B-C50C-407E-A947-70E740481C1C}">
                <a14:useLocalDpi xmlns:a14="http://schemas.microsoft.com/office/drawing/2010/main" val="0"/>
              </a:ext>
            </a:extLst>
          </a:blip>
          <a:srcRect r="37854"/>
          <a:stretch>
            <a:fillRect/>
          </a:stretch>
        </p:blipFill>
        <p:spPr bwMode="auto">
          <a:xfrm>
            <a:off x="0" y="0"/>
            <a:ext cx="609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文本框 5"/>
          <p:cNvSpPr txBox="1">
            <a:spLocks noChangeArrowheads="1"/>
          </p:cNvSpPr>
          <p:nvPr/>
        </p:nvSpPr>
        <p:spPr bwMode="auto">
          <a:xfrm>
            <a:off x="6350000" y="2387600"/>
            <a:ext cx="5602288"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9pPr>
          </a:lstStyle>
          <a:p>
            <a:r>
              <a:rPr lang="en-US" altLang="zh-CN" sz="4000"/>
              <a:t>Unit 4 Natural Disasters</a:t>
            </a:r>
            <a:endParaRPr lang="zh-CN" altLang="en-US" sz="4000"/>
          </a:p>
        </p:txBody>
      </p:sp>
      <p:sp>
        <p:nvSpPr>
          <p:cNvPr id="13316" name="文本框 6"/>
          <p:cNvSpPr txBox="1">
            <a:spLocks noChangeArrowheads="1"/>
          </p:cNvSpPr>
          <p:nvPr/>
        </p:nvSpPr>
        <p:spPr bwMode="auto">
          <a:xfrm>
            <a:off x="6967538" y="3632200"/>
            <a:ext cx="436721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1pPr>
            <a:lvl2pPr marL="742950" indent="-28575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2pPr>
            <a:lvl3pPr marL="1143000" indent="-228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3pPr>
            <a:lvl4pPr marL="1600200" indent="-228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4pPr>
            <a:lvl5pPr marL="2057400" indent="-228600" algn="l" rtl="0" eaLnBrk="0" fontAlgn="base"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微软雅黑" panose="020b0503020204020204" pitchFamily="34" charset="-122"/>
                <a:cs typeface="+mn-cs"/>
              </a:defRPr>
            </a:lvl9pPr>
          </a:lstStyle>
          <a:p>
            <a:r>
              <a:rPr lang="en-US" altLang="zh-CN" sz="2800">
                <a:solidFill>
                  <a:srgbClr val="0000FF"/>
                </a:solidFill>
              </a:rPr>
              <a:t>Writing—Write a summary</a:t>
            </a:r>
            <a:endParaRPr lang="zh-CN" altLang="en-US" sz="2800">
              <a:solidFill>
                <a:srgbClr val="0000FF"/>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标题 1"/>
          <p:cNvSpPr>
            <a:spLocks noGrp="1" noChangeArrowheads="1"/>
          </p:cNvSpPr>
          <p:nvPr>
            <p:ph type="title"/>
          </p:nvPr>
        </p:nvSpPr>
        <p:spPr bwMode="auto">
          <a:xfrm>
            <a:off x="749300" y="498475"/>
            <a:ext cx="10515600" cy="727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eaLnBrk="1" hangingPunct="1">
              <a:lnSpc>
                <a:spcPct val="130000"/>
              </a:lnSpc>
            </a:pPr>
            <a:r>
              <a:rPr lang="en-US" altLang="zh-CN" sz="2600">
                <a:solidFill>
                  <a:srgbClr val="0000FF"/>
                </a:solidFill>
                <a:ea typeface="华文细黑" panose="02010600040101010101" pitchFamily="2" charset="-122"/>
              </a:rPr>
              <a:t>Definition</a:t>
            </a:r>
            <a:endParaRPr lang="zh-CN" altLang="en-US" sz="2600">
              <a:solidFill>
                <a:srgbClr val="0000FF"/>
              </a:solidFill>
              <a:ea typeface="华文细黑" panose="02010600040101010101" pitchFamily="2" charset="-122"/>
            </a:endParaRPr>
          </a:p>
        </p:txBody>
      </p:sp>
      <p:sp>
        <p:nvSpPr>
          <p:cNvPr id="14339" name="内容占位符 2"/>
          <p:cNvSpPr>
            <a:spLocks noGrp="1"/>
          </p:cNvSpPr>
          <p:nvPr>
            <p:ph idx="1"/>
          </p:nvPr>
        </p:nvSpPr>
        <p:spPr bwMode="auto">
          <a:xfrm>
            <a:off x="749300" y="1247775"/>
            <a:ext cx="10721975" cy="43529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30000"/>
              </a:lnSpc>
              <a:buFont typeface="Arial" pitchFamily="34" charset="0"/>
              <a:buNone/>
            </a:pPr>
            <a:r>
              <a:rPr lang="zh-CN" altLang="en-US" noProof="1">
                <a:ea typeface="华文细黑" panose="02010600040101010101" pitchFamily="2" charset="-122"/>
              </a:rPr>
              <a:t>概要写作是对阅读理解和写作的综合考察，需要学生在正确理解文章的基础上，在不改变原文中心题材和结构的前提下，用精炼的语句高度概括文章的主要内容和观点。</a:t>
            </a:r>
          </a:p>
          <a:p>
            <a:pPr marL="0" indent="0" algn="just" eaLnBrk="1" hangingPunct="1">
              <a:lnSpc>
                <a:spcPct val="130000"/>
              </a:lnSpc>
              <a:buFont typeface="Arial" pitchFamily="34" charset="0"/>
              <a:buNone/>
            </a:pPr>
            <a:r>
              <a:rPr lang="zh-CN" altLang="en-US" noProof="1">
                <a:ea typeface="华文细黑" panose="02010600040101010101" pitchFamily="2" charset="-122"/>
              </a:rPr>
              <a:t>一般来说，每年的《考试说明》对本题型的要求是“提供一篇350词以内的短文，要求考生基于该短文写出一篇60词左右的内容概要。”阅卷时将主要考虑以下内容：</a:t>
            </a:r>
          </a:p>
          <a:p>
            <a:pPr marL="0" indent="0" algn="just" eaLnBrk="1" hangingPunct="1">
              <a:lnSpc>
                <a:spcPct val="130000"/>
              </a:lnSpc>
              <a:buFont typeface="Arial" pitchFamily="34" charset="0"/>
              <a:buNone/>
            </a:pPr>
            <a:r>
              <a:rPr lang="zh-CN" altLang="zh-CN" noProof="1">
                <a:ea typeface="华文细黑" panose="02010600040101010101" pitchFamily="2" charset="-122"/>
              </a:rPr>
              <a:t>1.</a:t>
            </a:r>
            <a:r>
              <a:rPr lang="zh-CN" altLang="en-US" noProof="1">
                <a:ea typeface="华文细黑" panose="02010600040101010101" pitchFamily="2" charset="-122"/>
              </a:rPr>
              <a:t>对原文要点的理解和呈现情况；</a:t>
            </a:r>
            <a:r>
              <a:rPr lang="zh-CN" altLang="zh-CN" noProof="1">
                <a:ea typeface="华文细黑" panose="02010600040101010101" pitchFamily="2" charset="-122"/>
              </a:rPr>
              <a:t>2.</a:t>
            </a:r>
            <a:r>
              <a:rPr lang="zh-CN" altLang="en-US" noProof="1">
                <a:ea typeface="华文细黑" panose="02010600040101010101" pitchFamily="2" charset="-122"/>
              </a:rPr>
              <a:t>应用语法结构和词汇的准确性；</a:t>
            </a:r>
          </a:p>
          <a:p>
            <a:pPr marL="0" indent="0" algn="just" eaLnBrk="1" hangingPunct="1">
              <a:lnSpc>
                <a:spcPct val="130000"/>
              </a:lnSpc>
              <a:buFont typeface="Arial" pitchFamily="34" charset="0"/>
              <a:buNone/>
            </a:pPr>
            <a:r>
              <a:rPr lang="zh-CN" altLang="zh-CN" noProof="1">
                <a:ea typeface="华文细黑" panose="02010600040101010101" pitchFamily="2" charset="-122"/>
              </a:rPr>
              <a:t>3.</a:t>
            </a:r>
            <a:r>
              <a:rPr lang="zh-CN" altLang="en-US" noProof="1">
                <a:ea typeface="华文细黑" panose="02010600040101010101" pitchFamily="2" charset="-122"/>
              </a:rPr>
              <a:t>上下文的连贯性；</a:t>
            </a:r>
            <a:r>
              <a:rPr lang="zh-CN" altLang="zh-CN" noProof="1">
                <a:ea typeface="华文细黑" panose="02010600040101010101" pitchFamily="2" charset="-122"/>
              </a:rPr>
              <a:t>4.</a:t>
            </a:r>
            <a:r>
              <a:rPr lang="zh-CN" altLang="en-US" noProof="1">
                <a:ea typeface="华文细黑" panose="02010600040101010101" pitchFamily="2" charset="-122"/>
              </a:rPr>
              <a:t>各要点的独立性。</a:t>
            </a:r>
          </a:p>
        </p:txBody>
      </p:sp>
      <p:pic>
        <p:nvPicPr>
          <p:cNvPr id="4" name="图片 3"/>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flipV="1">
            <a:off x="7043658" y="5757204"/>
            <a:ext cx="1070130" cy="45719"/>
          </a:xfrm>
          <a:prstGeom prst="rect">
            <a:avLst/>
          </a:prstGeom>
        </p:spPr>
      </p:pic>
      <p:pic>
        <p:nvPicPr>
          <p:cNvPr id="5" name="图片 4"/>
          <p:cNvPicPr>
            <a:picLocks noChangeAspect="1"/>
          </p:cNvPicPr>
          <p:nvPr/>
        </p:nvPicPr>
        <p:blipFill>
          <a:blip r:embed="rId3">
            <a:lum bright="70000" contrast="-70000"/>
            <a:extLst>
              <a:ext uri="{28A0092B-C50C-407E-A947-70E740481C1C}">
                <a14:useLocalDpi xmlns:a14="http://schemas.microsoft.com/office/drawing/2010/main" val="0"/>
              </a:ext>
            </a:extLst>
          </a:blip>
          <a:stretch>
            <a:fillRect/>
          </a:stretch>
        </p:blipFill>
        <p:spPr>
          <a:xfrm>
            <a:off x="7709199" y="4802201"/>
            <a:ext cx="809178" cy="259676"/>
          </a:xfrm>
          <a:prstGeom prst="rect">
            <a:avLst/>
          </a:prstGeom>
        </p:spPr>
      </p:pic>
      <p:pic>
        <p:nvPicPr>
          <p:cNvPr id="6" name="图片 5"/>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flipV="1">
            <a:off x="8245924" y="4061155"/>
            <a:ext cx="1070130" cy="45719"/>
          </a:xfrm>
          <a:prstGeom prst="rect">
            <a:avLst/>
          </a:prstGeom>
        </p:spPr>
      </p:pic>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标题 1"/>
          <p:cNvSpPr>
            <a:spLocks noGrp="1" noChangeArrowheads="1"/>
          </p:cNvSpPr>
          <p:nvPr>
            <p:ph type="title"/>
          </p:nvPr>
        </p:nvSpPr>
        <p:spPr bwMode="auto">
          <a:xfrm>
            <a:off x="1847850" y="1536700"/>
            <a:ext cx="8477250" cy="711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eaLnBrk="1" hangingPunct="1">
              <a:lnSpc>
                <a:spcPct val="150000"/>
              </a:lnSpc>
            </a:pPr>
            <a:r>
              <a:rPr lang="en-US" altLang="zh-CN" sz="2600">
                <a:solidFill>
                  <a:srgbClr val="0000FF"/>
                </a:solidFill>
                <a:ea typeface="华文细黑" panose="02010600040101010101" pitchFamily="2" charset="-122"/>
              </a:rPr>
              <a:t>Procedures</a:t>
            </a:r>
            <a:endParaRPr lang="zh-CN" altLang="en-US" sz="2600">
              <a:solidFill>
                <a:srgbClr val="0000FF"/>
              </a:solidFill>
              <a:ea typeface="华文细黑" panose="02010600040101010101" pitchFamily="2" charset="-122"/>
            </a:endParaRPr>
          </a:p>
        </p:txBody>
      </p:sp>
      <p:sp>
        <p:nvSpPr>
          <p:cNvPr id="15363" name="内容占位符 2"/>
          <p:cNvSpPr>
            <a:spLocks noGrp="1" noChangeArrowheads="1"/>
          </p:cNvSpPr>
          <p:nvPr>
            <p:ph idx="1"/>
          </p:nvPr>
        </p:nvSpPr>
        <p:spPr bwMode="auto">
          <a:xfrm>
            <a:off x="1847850" y="2254250"/>
            <a:ext cx="8477250" cy="22891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50000"/>
              </a:lnSpc>
              <a:buFont typeface="Arial" pitchFamily="34" charset="0"/>
              <a:buNone/>
            </a:pPr>
            <a:r>
              <a:rPr lang="zh-CN" altLang="zh-CN" sz="2600" noProof="1">
                <a:ea typeface="华文细黑" panose="02010600040101010101" pitchFamily="2" charset="-122"/>
              </a:rPr>
              <a:t>1.</a:t>
            </a:r>
            <a:r>
              <a:rPr lang="zh-CN" altLang="en-US" sz="2600" noProof="1">
                <a:ea typeface="华文细黑" panose="02010600040101010101" pitchFamily="2" charset="-122"/>
              </a:rPr>
              <a:t>仔细阅读并理解文章大意；</a:t>
            </a:r>
          </a:p>
          <a:p>
            <a:pPr marL="0" indent="0" algn="just" eaLnBrk="1" hangingPunct="1">
              <a:lnSpc>
                <a:spcPct val="150000"/>
              </a:lnSpc>
              <a:buFont typeface="Arial" pitchFamily="34" charset="0"/>
              <a:buNone/>
            </a:pPr>
            <a:r>
              <a:rPr lang="zh-CN" altLang="zh-CN" sz="2600" noProof="1">
                <a:ea typeface="华文细黑" panose="02010600040101010101" pitchFamily="2" charset="-122"/>
              </a:rPr>
              <a:t>2.</a:t>
            </a:r>
            <a:r>
              <a:rPr lang="zh-CN" altLang="en-US" sz="2600" noProof="1">
                <a:ea typeface="华文细黑" panose="02010600040101010101" pitchFamily="2" charset="-122"/>
              </a:rPr>
              <a:t>从宏观角度抓住主题句，忽略掉次要信息。</a:t>
            </a:r>
          </a:p>
          <a:p>
            <a:pPr marL="0" indent="0" algn="just" eaLnBrk="1" hangingPunct="1">
              <a:lnSpc>
                <a:spcPct val="150000"/>
              </a:lnSpc>
              <a:buFont typeface="Arial" pitchFamily="34" charset="0"/>
              <a:buNone/>
            </a:pPr>
            <a:r>
              <a:rPr lang="zh-CN" altLang="zh-CN" sz="2600" noProof="1">
                <a:ea typeface="华文细黑" panose="02010600040101010101" pitchFamily="2" charset="-122"/>
              </a:rPr>
              <a:t>3.运用自己的语言高度概括文章，形成全文的概要。</a:t>
            </a:r>
          </a:p>
        </p:txBody>
      </p:sp>
    </p:spTree>
    <p:custDataLst>
      <p:tags r:id="rId2"/>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标题 1"/>
          <p:cNvSpPr>
            <a:spLocks noGrp="1" noChangeArrowheads="1"/>
          </p:cNvSpPr>
          <p:nvPr>
            <p:ph type="title"/>
          </p:nvPr>
        </p:nvSpPr>
        <p:spPr bwMode="auto">
          <a:xfrm>
            <a:off x="295275" y="1241425"/>
            <a:ext cx="10515600" cy="13255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eaLnBrk="1" hangingPunct="1">
              <a:lnSpc>
                <a:spcPct val="150000"/>
              </a:lnSpc>
            </a:pPr>
            <a:r>
              <a:rPr lang="en-US" altLang="zh-CN" sz="2600">
                <a:solidFill>
                  <a:srgbClr val="0000FF"/>
                </a:solidFill>
                <a:ea typeface="华文细黑" panose="02010600040101010101" pitchFamily="2" charset="-122"/>
              </a:rPr>
              <a:t>Points</a:t>
            </a:r>
            <a:r>
              <a:rPr lang="en-US" altLang="zh-CN" sz="2600">
                <a:solidFill>
                  <a:srgbClr val="0070C0"/>
                </a:solidFill>
                <a:ea typeface="华文细黑" panose="02010600040101010101" pitchFamily="2" charset="-122"/>
              </a:rPr>
              <a:t> </a:t>
            </a:r>
            <a:r>
              <a:rPr lang="en-US" altLang="zh-CN" sz="2600">
                <a:solidFill>
                  <a:srgbClr val="0000FF"/>
                </a:solidFill>
                <a:ea typeface="华文细黑" panose="02010600040101010101" pitchFamily="2" charset="-122"/>
              </a:rPr>
              <a:t>for</a:t>
            </a:r>
            <a:r>
              <a:rPr lang="en-US" altLang="zh-CN" sz="2600">
                <a:solidFill>
                  <a:srgbClr val="0070C0"/>
                </a:solidFill>
                <a:ea typeface="华文细黑" panose="02010600040101010101" pitchFamily="2" charset="-122"/>
              </a:rPr>
              <a:t> </a:t>
            </a:r>
            <a:r>
              <a:rPr lang="en-US" altLang="zh-CN" sz="2600">
                <a:solidFill>
                  <a:srgbClr val="0000FF"/>
                </a:solidFill>
                <a:ea typeface="华文细黑" panose="02010600040101010101" pitchFamily="2" charset="-122"/>
              </a:rPr>
              <a:t>attention</a:t>
            </a:r>
            <a:endParaRPr lang="zh-CN" altLang="zh-CN" sz="2600">
              <a:solidFill>
                <a:srgbClr val="0000FF"/>
              </a:solidFill>
              <a:ea typeface="华文细黑" panose="02010600040101010101" pitchFamily="2" charset="-122"/>
            </a:endParaRPr>
          </a:p>
        </p:txBody>
      </p:sp>
      <p:sp>
        <p:nvSpPr>
          <p:cNvPr id="16387" name="内容占位符 2"/>
          <p:cNvSpPr>
            <a:spLocks noGrp="1" noChangeArrowheads="1"/>
          </p:cNvSpPr>
          <p:nvPr>
            <p:ph idx="1"/>
          </p:nvPr>
        </p:nvSpPr>
        <p:spPr bwMode="auto">
          <a:xfrm>
            <a:off x="295275" y="1909763"/>
            <a:ext cx="11353800" cy="33670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50000"/>
              </a:lnSpc>
              <a:buFont typeface="Arial" pitchFamily="34" charset="0"/>
              <a:buNone/>
            </a:pPr>
            <a:r>
              <a:rPr lang="en-US" altLang="zh-CN" sz="2600">
                <a:ea typeface="华文细黑" panose="02010600040101010101" pitchFamily="2" charset="-122"/>
              </a:rPr>
              <a:t>1.</a:t>
            </a:r>
            <a:r>
              <a:rPr lang="zh-CN" altLang="en-US" sz="2600">
                <a:ea typeface="华文细黑" panose="02010600040101010101" pitchFamily="2" charset="-122"/>
              </a:rPr>
              <a:t>要准确运用词汇和语法结构：巧妙运用英语中常用的高分表达，如定语从句、强调句、非谓语动词等；</a:t>
            </a:r>
          </a:p>
          <a:p>
            <a:pPr marL="0" indent="0" algn="just" eaLnBrk="1" hangingPunct="1">
              <a:lnSpc>
                <a:spcPct val="150000"/>
              </a:lnSpc>
              <a:buFont typeface="Arial" pitchFamily="34" charset="0"/>
              <a:buNone/>
            </a:pPr>
            <a:r>
              <a:rPr lang="en-US" altLang="zh-CN" sz="2600">
                <a:ea typeface="华文细黑" panose="02010600040101010101" pitchFamily="2" charset="-122"/>
              </a:rPr>
              <a:t>2.</a:t>
            </a:r>
            <a:r>
              <a:rPr lang="zh-CN" altLang="en-US" sz="2600">
                <a:ea typeface="华文细黑" panose="02010600040101010101" pitchFamily="2" charset="-122"/>
              </a:rPr>
              <a:t>有效使用逻辑关系词，保证上下文的连贯性，常见的逻辑词有：</a:t>
            </a:r>
          </a:p>
          <a:p>
            <a:pPr marL="0" indent="0" algn="just" eaLnBrk="1" hangingPunct="1">
              <a:lnSpc>
                <a:spcPct val="150000"/>
              </a:lnSpc>
              <a:buFont typeface="Arial" pitchFamily="34" charset="0"/>
              <a:buNone/>
            </a:pPr>
            <a:r>
              <a:rPr lang="zh-CN" altLang="en-US" sz="2600">
                <a:ea typeface="华文细黑" panose="02010600040101010101" pitchFamily="2" charset="-122"/>
              </a:rPr>
              <a:t>（</a:t>
            </a:r>
            <a:r>
              <a:rPr lang="en-US" altLang="zh-CN" sz="2600">
                <a:ea typeface="华文细黑" panose="02010600040101010101" pitchFamily="2" charset="-122"/>
              </a:rPr>
              <a:t>1</a:t>
            </a:r>
            <a:r>
              <a:rPr lang="zh-CN" altLang="en-US" sz="2600">
                <a:ea typeface="华文细黑" panose="02010600040101010101" pitchFamily="2" charset="-122"/>
              </a:rPr>
              <a:t>）并列关系:  and, and also, or, neither…nor, either…or, likewise, similarly, equally, in the same way, that is to say, as well as, same…as</a:t>
            </a:r>
          </a:p>
        </p:txBody>
      </p:sp>
      <p:pic>
        <p:nvPicPr>
          <p:cNvPr id="6" name="图片 5"/>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flipV="1">
            <a:off x="8245924" y="4061155"/>
            <a:ext cx="1070130" cy="45719"/>
          </a:xfrm>
          <a:prstGeom prst="rect">
            <a:avLst/>
          </a:prstGeom>
        </p:spPr>
      </p:pic>
    </p:spTree>
    <p:custDataLst>
      <p:tags r:id="rId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内容占位符 2"/>
          <p:cNvSpPr>
            <a:spLocks noGrp="1" noChangeArrowheads="1"/>
          </p:cNvSpPr>
          <p:nvPr>
            <p:ph idx="1"/>
          </p:nvPr>
        </p:nvSpPr>
        <p:spPr bwMode="auto">
          <a:xfrm>
            <a:off x="885825" y="928688"/>
            <a:ext cx="10420350" cy="4557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50000"/>
              </a:lnSpc>
              <a:buFont typeface="Arial" pitchFamily="34" charset="0"/>
              <a:buNone/>
            </a:pPr>
            <a:r>
              <a:rPr lang="zh-CN" altLang="en-US" sz="2600">
                <a:ea typeface="华文细黑" panose="02010600040101010101" pitchFamily="2" charset="-122"/>
              </a:rPr>
              <a:t>（</a:t>
            </a:r>
            <a:r>
              <a:rPr lang="en-US" altLang="zh-CN" sz="2600">
                <a:ea typeface="华文细黑" panose="02010600040101010101" pitchFamily="2" charset="-122"/>
              </a:rPr>
              <a:t>2</a:t>
            </a:r>
            <a:r>
              <a:rPr lang="zh-CN" altLang="en-US" sz="2600">
                <a:ea typeface="华文细黑" panose="02010600040101010101" pitchFamily="2" charset="-122"/>
              </a:rPr>
              <a:t>）递进关系: </a:t>
            </a:r>
          </a:p>
          <a:p>
            <a:pPr marL="0" indent="0" algn="just" eaLnBrk="1" hangingPunct="1">
              <a:lnSpc>
                <a:spcPct val="150000"/>
              </a:lnSpc>
              <a:buFont typeface="Arial" pitchFamily="34" charset="0"/>
              <a:buNone/>
            </a:pPr>
            <a:r>
              <a:rPr lang="zh-CN" altLang="en-US" sz="2600">
                <a:ea typeface="华文细黑" panose="02010600040101010101" pitchFamily="2" charset="-122"/>
              </a:rPr>
              <a:t>then, also, besides, additionally, furthermore, moreover, in addition, what is more, indeed</a:t>
            </a:r>
          </a:p>
          <a:p>
            <a:pPr marL="0" indent="0" algn="just" eaLnBrk="1" hangingPunct="1">
              <a:lnSpc>
                <a:spcPct val="150000"/>
              </a:lnSpc>
              <a:buFont typeface="Arial" pitchFamily="34" charset="0"/>
              <a:buNone/>
            </a:pPr>
            <a:r>
              <a:rPr lang="zh-CN" altLang="en-US" sz="2600">
                <a:ea typeface="华文细黑" panose="02010600040101010101" pitchFamily="2" charset="-122"/>
              </a:rPr>
              <a:t>（</a:t>
            </a:r>
            <a:r>
              <a:rPr lang="en-US" altLang="zh-CN" sz="2600">
                <a:ea typeface="华文细黑" panose="02010600040101010101" pitchFamily="2" charset="-122"/>
              </a:rPr>
              <a:t>3</a:t>
            </a:r>
            <a:r>
              <a:rPr lang="zh-CN" altLang="en-US" sz="2600">
                <a:ea typeface="华文细黑" panose="02010600040101010101" pitchFamily="2" charset="-122"/>
              </a:rPr>
              <a:t>）因果关系: </a:t>
            </a:r>
          </a:p>
          <a:p>
            <a:pPr marL="0" indent="0" algn="just" eaLnBrk="1" hangingPunct="1">
              <a:lnSpc>
                <a:spcPct val="150000"/>
              </a:lnSpc>
              <a:buFont typeface="Arial" pitchFamily="34" charset="0"/>
              <a:buNone/>
            </a:pPr>
            <a:r>
              <a:rPr lang="zh-CN" altLang="en-US" sz="2600">
                <a:ea typeface="华文细黑" panose="02010600040101010101" pitchFamily="2" charset="-122"/>
              </a:rPr>
              <a:t>because, for, since, as, thus, hence, therefore, so, so (such) … that, consequently, due to, thanks to, as a result, because of,  in that, in response to, for this reason,  lead to</a:t>
            </a:r>
          </a:p>
        </p:txBody>
      </p:sp>
    </p:spTree>
    <p:custDataLst>
      <p:tags r:id="rId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内容占位符 2"/>
          <p:cNvSpPr>
            <a:spLocks noGrp="1" noChangeArrowheads="1"/>
          </p:cNvSpPr>
          <p:nvPr>
            <p:ph idx="1"/>
          </p:nvPr>
        </p:nvSpPr>
        <p:spPr bwMode="auto">
          <a:xfrm>
            <a:off x="700088" y="227013"/>
            <a:ext cx="10948987" cy="60309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50000"/>
              </a:lnSpc>
              <a:buFont typeface="Arial" pitchFamily="34" charset="0"/>
              <a:buNone/>
            </a:pPr>
            <a:r>
              <a:rPr lang="zh-CN" altLang="en-US" sz="2600">
                <a:ea typeface="华文细黑" panose="02010600040101010101" pitchFamily="2" charset="-122"/>
              </a:rPr>
              <a:t>（</a:t>
            </a:r>
            <a:r>
              <a:rPr lang="en-US" altLang="zh-CN" sz="2600">
                <a:ea typeface="华文细黑" panose="02010600040101010101" pitchFamily="2" charset="-122"/>
              </a:rPr>
              <a:t>4</a:t>
            </a:r>
            <a:r>
              <a:rPr lang="zh-CN" altLang="en-US" sz="2600">
                <a:ea typeface="华文细黑" panose="02010600040101010101" pitchFamily="2" charset="-122"/>
              </a:rPr>
              <a:t>）转折关系: </a:t>
            </a:r>
          </a:p>
          <a:p>
            <a:pPr marL="0" indent="0" algn="just" eaLnBrk="1" hangingPunct="1">
              <a:lnSpc>
                <a:spcPct val="150000"/>
              </a:lnSpc>
              <a:buFont typeface="Arial" pitchFamily="34" charset="0"/>
              <a:buNone/>
            </a:pPr>
            <a:r>
              <a:rPr lang="zh-CN" altLang="en-US" sz="2600">
                <a:ea typeface="华文细黑" panose="02010600040101010101" pitchFamily="2" charset="-122"/>
              </a:rPr>
              <a:t>but, however, yet, on the contrary, in fact, by contrast, on the other hand, unfortunately, while, whereas, unlike, rather than, instead of</a:t>
            </a:r>
          </a:p>
          <a:p>
            <a:pPr marL="0" indent="0" algn="just" eaLnBrk="1" hangingPunct="1">
              <a:lnSpc>
                <a:spcPct val="150000"/>
              </a:lnSpc>
              <a:buFont typeface="Arial" pitchFamily="34" charset="0"/>
              <a:buNone/>
            </a:pPr>
            <a:r>
              <a:rPr lang="zh-CN" altLang="en-US" sz="2600">
                <a:ea typeface="华文细黑" panose="02010600040101010101" pitchFamily="2" charset="-122"/>
              </a:rPr>
              <a:t>（</a:t>
            </a:r>
            <a:r>
              <a:rPr lang="en-US" altLang="zh-CN" sz="2600">
                <a:ea typeface="华文细黑" panose="02010600040101010101" pitchFamily="2" charset="-122"/>
              </a:rPr>
              <a:t>5</a:t>
            </a:r>
            <a:r>
              <a:rPr lang="zh-CN" altLang="en-US" sz="2600">
                <a:ea typeface="华文细黑" panose="02010600040101010101" pitchFamily="2" charset="-122"/>
              </a:rPr>
              <a:t>）让步关系: </a:t>
            </a:r>
          </a:p>
          <a:p>
            <a:pPr marL="0" indent="0" algn="just" eaLnBrk="1" hangingPunct="1">
              <a:lnSpc>
                <a:spcPct val="150000"/>
              </a:lnSpc>
              <a:buFont typeface="Arial" pitchFamily="34" charset="0"/>
              <a:buNone/>
            </a:pPr>
            <a:r>
              <a:rPr lang="zh-CN" altLang="en-US" sz="2600">
                <a:ea typeface="华文细黑" panose="02010600040101010101" pitchFamily="2" charset="-122"/>
              </a:rPr>
              <a:t>although, though, even though, even if, nevertheless, despite, in spite of</a:t>
            </a:r>
          </a:p>
          <a:p>
            <a:pPr marL="0" indent="0" algn="just" eaLnBrk="1" hangingPunct="1">
              <a:lnSpc>
                <a:spcPct val="150000"/>
              </a:lnSpc>
              <a:buFont typeface="Arial" pitchFamily="34" charset="0"/>
              <a:buNone/>
            </a:pPr>
            <a:r>
              <a:rPr lang="zh-CN" altLang="en-US" sz="2600">
                <a:ea typeface="华文细黑" panose="02010600040101010101" pitchFamily="2" charset="-122"/>
              </a:rPr>
              <a:t>（</a:t>
            </a:r>
            <a:r>
              <a:rPr lang="en-US" altLang="zh-CN" sz="2600">
                <a:ea typeface="华文细黑" panose="02010600040101010101" pitchFamily="2" charset="-122"/>
              </a:rPr>
              <a:t>6</a:t>
            </a:r>
            <a:r>
              <a:rPr lang="zh-CN" altLang="en-US" sz="2600">
                <a:ea typeface="华文细黑" panose="02010600040101010101" pitchFamily="2" charset="-122"/>
              </a:rPr>
              <a:t>）列举关系: </a:t>
            </a:r>
          </a:p>
          <a:p>
            <a:pPr marL="0" indent="0" algn="just" eaLnBrk="1" hangingPunct="1">
              <a:lnSpc>
                <a:spcPct val="150000"/>
              </a:lnSpc>
              <a:buFont typeface="Arial" pitchFamily="34" charset="0"/>
              <a:buNone/>
            </a:pPr>
            <a:r>
              <a:rPr lang="zh-CN" altLang="en-US" sz="2600">
                <a:ea typeface="华文细黑" panose="02010600040101010101" pitchFamily="2" charset="-122"/>
              </a:rPr>
              <a:t>first-second-last of all</a:t>
            </a:r>
            <a:r>
              <a:rPr lang="en-US" altLang="zh-CN" sz="2600">
                <a:ea typeface="华文细黑" panose="02010600040101010101" pitchFamily="2" charset="-122"/>
              </a:rPr>
              <a:t>;</a:t>
            </a:r>
            <a:r>
              <a:rPr lang="zh-CN" altLang="en-US" sz="2600">
                <a:ea typeface="华文细黑" panose="02010600040101010101" pitchFamily="2" charset="-122"/>
              </a:rPr>
              <a:t> first-then</a:t>
            </a:r>
            <a:r>
              <a:rPr lang="en-US" altLang="zh-CN" sz="2600">
                <a:ea typeface="华文细黑" panose="02010600040101010101" pitchFamily="2" charset="-122"/>
              </a:rPr>
              <a:t>; </a:t>
            </a:r>
            <a:r>
              <a:rPr lang="zh-CN" altLang="en-US" sz="2600">
                <a:ea typeface="华文细黑" panose="02010600040101010101" pitchFamily="2" charset="-122"/>
              </a:rPr>
              <a:t>to begin with-to continue/next</a:t>
            </a:r>
            <a:r>
              <a:rPr lang="en-US" altLang="zh-CN" sz="2600">
                <a:ea typeface="华文细黑" panose="02010600040101010101" pitchFamily="2" charset="-122"/>
              </a:rPr>
              <a:t>; </a:t>
            </a:r>
            <a:r>
              <a:rPr lang="zh-CN" altLang="en-US" sz="2600">
                <a:ea typeface="华文细黑" panose="02010600040101010101" pitchFamily="2" charset="-122"/>
              </a:rPr>
              <a:t>on one hand-on the other hand</a:t>
            </a:r>
            <a:r>
              <a:rPr lang="en-US" altLang="zh-CN" sz="2600">
                <a:ea typeface="华文细黑" panose="02010600040101010101" pitchFamily="2" charset="-122"/>
              </a:rPr>
              <a:t>; </a:t>
            </a:r>
            <a:r>
              <a:rPr lang="zh-CN" altLang="en-US" sz="2600">
                <a:ea typeface="华文细黑" panose="02010600040101010101" pitchFamily="2" charset="-122"/>
              </a:rPr>
              <a:t>for one thing-for another thing</a:t>
            </a:r>
            <a:r>
              <a:rPr lang="en-US" altLang="zh-CN" sz="2600">
                <a:ea typeface="华文细黑" panose="02010600040101010101" pitchFamily="2" charset="-122"/>
              </a:rPr>
              <a:t>; </a:t>
            </a:r>
            <a:r>
              <a:rPr lang="zh-CN" altLang="en-US" sz="2600">
                <a:ea typeface="华文细黑" panose="02010600040101010101" pitchFamily="2" charset="-122"/>
              </a:rPr>
              <a:t>one-another</a:t>
            </a:r>
            <a:r>
              <a:rPr lang="en-US" altLang="zh-CN" sz="2600">
                <a:ea typeface="华文细黑" panose="02010600040101010101" pitchFamily="2" charset="-122"/>
              </a:rPr>
              <a:t>; </a:t>
            </a:r>
            <a:r>
              <a:rPr lang="zh-CN" altLang="en-US" sz="2600">
                <a:ea typeface="华文细黑" panose="02010600040101010101" pitchFamily="2" charset="-122"/>
              </a:rPr>
              <a:t>some-others-still others</a:t>
            </a:r>
          </a:p>
        </p:txBody>
      </p:sp>
      <p:pic>
        <p:nvPicPr>
          <p:cNvPr id="3" name="图片 2"/>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769257" y="1658230"/>
            <a:ext cx="809178" cy="259676"/>
          </a:xfrm>
          <a:prstGeom prst="rect">
            <a:avLst/>
          </a:prstGeom>
        </p:spPr>
      </p:pic>
      <p:pic>
        <p:nvPicPr>
          <p:cNvPr id="4" name="图片 3"/>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175990" y="267580"/>
            <a:ext cx="809178" cy="259676"/>
          </a:xfrm>
          <a:prstGeom prst="rect">
            <a:avLst/>
          </a:prstGeom>
        </p:spPr>
      </p:pic>
    </p:spTree>
    <p:custDataLst>
      <p:tags r:id="rId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内容占位符 2"/>
          <p:cNvSpPr>
            <a:spLocks noGrp="1" noChangeArrowheads="1"/>
          </p:cNvSpPr>
          <p:nvPr>
            <p:ph idx="1"/>
          </p:nvPr>
        </p:nvSpPr>
        <p:spPr bwMode="auto">
          <a:xfrm>
            <a:off x="976313" y="1160463"/>
            <a:ext cx="10253662" cy="40878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50000"/>
              </a:lnSpc>
              <a:buFont typeface="Arial" pitchFamily="34" charset="0"/>
              <a:buNone/>
            </a:pPr>
            <a:r>
              <a:rPr lang="zh-CN" altLang="en-US" sz="2600">
                <a:ea typeface="华文细黑" panose="02010600040101010101" pitchFamily="2" charset="-122"/>
              </a:rPr>
              <a:t>（</a:t>
            </a:r>
            <a:r>
              <a:rPr lang="en-US" altLang="zh-CN" sz="2600">
                <a:ea typeface="华文细黑" panose="02010600040101010101" pitchFamily="2" charset="-122"/>
              </a:rPr>
              <a:t>7</a:t>
            </a:r>
            <a:r>
              <a:rPr lang="zh-CN" altLang="en-US" sz="2600">
                <a:ea typeface="华文细黑" panose="02010600040101010101" pitchFamily="2" charset="-122"/>
              </a:rPr>
              <a:t>）举例关系: </a:t>
            </a:r>
          </a:p>
          <a:p>
            <a:pPr marL="0" indent="0" algn="just" eaLnBrk="1" hangingPunct="1">
              <a:lnSpc>
                <a:spcPct val="150000"/>
              </a:lnSpc>
              <a:buFont typeface="Arial" pitchFamily="34" charset="0"/>
              <a:buNone/>
            </a:pPr>
            <a:r>
              <a:rPr lang="zh-CN" altLang="en-US" sz="2600">
                <a:ea typeface="华文细黑" panose="02010600040101010101" pitchFamily="2" charset="-122"/>
              </a:rPr>
              <a:t>such as, for example, for instance, of</a:t>
            </a:r>
            <a:r>
              <a:rPr lang="en-US" altLang="zh-CN" sz="2600">
                <a:ea typeface="华文细黑" panose="02010600040101010101" pitchFamily="2" charset="-122"/>
              </a:rPr>
              <a:t>/among</a:t>
            </a:r>
            <a:r>
              <a:rPr lang="zh-CN" altLang="en-US" sz="2600">
                <a:ea typeface="华文细黑" panose="02010600040101010101" pitchFamily="2" charset="-122"/>
              </a:rPr>
              <a:t> these/those/them, to take an example, more specifically speaking, namely</a:t>
            </a:r>
          </a:p>
          <a:p>
            <a:pPr marL="0" indent="0" algn="just" eaLnBrk="1" hangingPunct="1">
              <a:lnSpc>
                <a:spcPct val="150000"/>
              </a:lnSpc>
              <a:buFont typeface="Arial" pitchFamily="34" charset="0"/>
              <a:buNone/>
            </a:pPr>
            <a:r>
              <a:rPr lang="zh-CN" altLang="en-US" sz="2600">
                <a:ea typeface="华文细黑" panose="02010600040101010101" pitchFamily="2" charset="-122"/>
              </a:rPr>
              <a:t>（</a:t>
            </a:r>
            <a:r>
              <a:rPr lang="en-US" altLang="zh-CN" sz="2600">
                <a:ea typeface="华文细黑" panose="02010600040101010101" pitchFamily="2" charset="-122"/>
              </a:rPr>
              <a:t>8</a:t>
            </a:r>
            <a:r>
              <a:rPr lang="zh-CN" altLang="en-US" sz="2600">
                <a:ea typeface="华文细黑" panose="02010600040101010101" pitchFamily="2" charset="-122"/>
              </a:rPr>
              <a:t>）总结关系: </a:t>
            </a:r>
          </a:p>
          <a:p>
            <a:pPr marL="0" indent="0" algn="just" eaLnBrk="1" hangingPunct="1">
              <a:lnSpc>
                <a:spcPct val="150000"/>
              </a:lnSpc>
              <a:buFont typeface="Arial" pitchFamily="34" charset="0"/>
              <a:buNone/>
            </a:pPr>
            <a:r>
              <a:rPr lang="en-US" altLang="zh-CN" sz="2600">
                <a:ea typeface="华文细黑" panose="02010600040101010101" pitchFamily="2" charset="-122"/>
              </a:rPr>
              <a:t>all </a:t>
            </a:r>
            <a:r>
              <a:rPr lang="zh-CN" altLang="en-US" sz="2600">
                <a:ea typeface="华文细黑" panose="02010600040101010101" pitchFamily="2" charset="-122"/>
              </a:rPr>
              <a:t>in all, in brief, in short, in a word, in conclusion, altogether, to sum up,  to conclude, to put it in one word</a:t>
            </a:r>
            <a:r>
              <a:rPr lang="en-US" altLang="zh-CN" sz="2600">
                <a:ea typeface="华文细黑" panose="02010600040101010101" pitchFamily="2" charset="-122"/>
              </a:rPr>
              <a:t>, on the whole</a:t>
            </a:r>
          </a:p>
        </p:txBody>
      </p:sp>
    </p:spTree>
    <p:custDataLst>
      <p:tags r:id="rId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内容占位符 2"/>
          <p:cNvSpPr>
            <a:spLocks noGrp="1" noChangeArrowheads="1"/>
          </p:cNvSpPr>
          <p:nvPr>
            <p:ph idx="1"/>
          </p:nvPr>
        </p:nvSpPr>
        <p:spPr bwMode="auto">
          <a:xfrm>
            <a:off x="598488" y="266700"/>
            <a:ext cx="10996612" cy="6299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20000"/>
              </a:lnSpc>
              <a:buFont typeface="Arial" pitchFamily="34" charset="0"/>
              <a:buNone/>
            </a:pPr>
            <a:r>
              <a:rPr lang="zh-CN" altLang="zh-CN" noProof="1">
                <a:ea typeface="华文细黑" panose="02010600040101010101" pitchFamily="2" charset="-122"/>
              </a:rPr>
              <a:t>3.</a:t>
            </a:r>
            <a:r>
              <a:rPr lang="zh-CN" altLang="en-US" noProof="1">
                <a:ea typeface="华文细黑" panose="02010600040101010101" pitchFamily="2" charset="-122"/>
              </a:rPr>
              <a:t>保证语言表达的独立性，学会通过同意转换句子重构等方法，用自己的语言概括原文的主题句。</a:t>
            </a:r>
          </a:p>
          <a:p>
            <a:pPr marL="0" indent="0" algn="just" eaLnBrk="1" hangingPunct="1">
              <a:lnSpc>
                <a:spcPct val="120000"/>
              </a:lnSpc>
              <a:buFont typeface="Arial" pitchFamily="34" charset="0"/>
              <a:buNone/>
            </a:pPr>
            <a:r>
              <a:rPr lang="en-US" altLang="en-US" noProof="1">
                <a:ea typeface="华文细黑" panose="02010600040101010101" pitchFamily="2" charset="-122"/>
              </a:rPr>
              <a:t>A tsunami that </a:t>
            </a:r>
            <a:r>
              <a:rPr lang="en-US" altLang="en-US" noProof="1">
                <a:solidFill>
                  <a:srgbClr val="0070C0"/>
                </a:solidFill>
                <a:ea typeface="华文细黑" panose="02010600040101010101" pitchFamily="2" charset="-122"/>
              </a:rPr>
              <a:t>crashed into </a:t>
            </a:r>
            <a:r>
              <a:rPr lang="en-US" altLang="en-US" noProof="1">
                <a:ea typeface="华文细黑" panose="02010600040101010101" pitchFamily="2" charset="-122"/>
              </a:rPr>
              <a:t>coastlines across </a:t>
            </a:r>
            <a:r>
              <a:rPr lang="en-US" altLang="zh-CN" noProof="1">
                <a:ea typeface="华文细黑" panose="02010600040101010101" pitchFamily="2" charset="-122"/>
              </a:rPr>
              <a:t>A</a:t>
            </a:r>
            <a:r>
              <a:rPr lang="en-US" altLang="en-US" noProof="1">
                <a:ea typeface="华文细黑" panose="02010600040101010101" pitchFamily="2" charset="-122"/>
              </a:rPr>
              <a:t>sia</a:t>
            </a:r>
            <a:r>
              <a:rPr lang="zh-CN" altLang="en-US" noProof="1">
                <a:ea typeface="华文细黑" panose="02010600040101010101" pitchFamily="2" charset="-122"/>
              </a:rPr>
              <a:t>中的</a:t>
            </a:r>
            <a:r>
              <a:rPr lang="en-US" altLang="zh-CN" noProof="1">
                <a:ea typeface="华文细黑" panose="02010600040101010101" pitchFamily="2" charset="-122"/>
              </a:rPr>
              <a:t>crashed into </a:t>
            </a:r>
            <a:r>
              <a:rPr lang="zh-CN" altLang="en-US" noProof="1">
                <a:ea typeface="华文细黑" panose="02010600040101010101" pitchFamily="2" charset="-122"/>
              </a:rPr>
              <a:t>可以换为</a:t>
            </a:r>
            <a:r>
              <a:rPr lang="en-US" altLang="zh-CN" noProof="1">
                <a:ea typeface="华文细黑" panose="02010600040101010101" pitchFamily="2" charset="-122"/>
              </a:rPr>
              <a:t>hit </a:t>
            </a:r>
            <a:r>
              <a:rPr lang="zh-CN" altLang="en-US" noProof="1">
                <a:ea typeface="华文细黑" panose="02010600040101010101" pitchFamily="2" charset="-122"/>
              </a:rPr>
              <a:t>或者</a:t>
            </a:r>
            <a:r>
              <a:rPr lang="en-US" altLang="zh-CN" noProof="1">
                <a:ea typeface="华文细黑" panose="02010600040101010101" pitchFamily="2" charset="-122"/>
              </a:rPr>
              <a:t>struck</a:t>
            </a:r>
          </a:p>
          <a:p>
            <a:pPr marL="0" indent="0" algn="just" eaLnBrk="1" hangingPunct="1">
              <a:lnSpc>
                <a:spcPct val="120000"/>
              </a:lnSpc>
              <a:buFont typeface="Arial" pitchFamily="34" charset="0"/>
              <a:buNone/>
            </a:pPr>
            <a:r>
              <a:rPr lang="en-US" altLang="zh-CN" noProof="1">
                <a:ea typeface="华文细黑" panose="02010600040101010101" pitchFamily="2" charset="-122"/>
              </a:rPr>
              <a:t>Government officials </a:t>
            </a:r>
            <a:r>
              <a:rPr lang="en-US" altLang="zh-CN" noProof="1">
                <a:solidFill>
                  <a:srgbClr val="0070C0"/>
                </a:solidFill>
                <a:ea typeface="华文细黑" panose="02010600040101010101" pitchFamily="2" charset="-122"/>
              </a:rPr>
              <a:t>said</a:t>
            </a:r>
            <a:r>
              <a:rPr lang="zh-CN" altLang="en-US" noProof="1">
                <a:ea typeface="华文细黑" panose="02010600040101010101" pitchFamily="2" charset="-122"/>
              </a:rPr>
              <a:t>中的</a:t>
            </a:r>
            <a:r>
              <a:rPr lang="en-US" altLang="zh-CN" noProof="1">
                <a:ea typeface="华文细黑" panose="02010600040101010101" pitchFamily="2" charset="-122"/>
              </a:rPr>
              <a:t>said </a:t>
            </a:r>
            <a:r>
              <a:rPr lang="zh-CN" altLang="zh-CN" noProof="1">
                <a:ea typeface="华文细黑" panose="02010600040101010101" pitchFamily="2" charset="-122"/>
              </a:rPr>
              <a:t>可以换为</a:t>
            </a:r>
            <a:r>
              <a:rPr lang="en-US" altLang="zh-CN" noProof="1">
                <a:ea typeface="华文细黑" panose="02010600040101010101" pitchFamily="2" charset="-122"/>
              </a:rPr>
              <a:t>described</a:t>
            </a:r>
            <a:r>
              <a:rPr lang="zh-CN" altLang="en-US" noProof="1">
                <a:ea typeface="华文细黑" panose="02010600040101010101" pitchFamily="2" charset="-122"/>
              </a:rPr>
              <a:t>或</a:t>
            </a:r>
            <a:r>
              <a:rPr lang="en-US" altLang="zh-CN" noProof="1">
                <a:ea typeface="华文细黑" panose="02010600040101010101" pitchFamily="2" charset="-122"/>
              </a:rPr>
              <a:t>stated</a:t>
            </a:r>
          </a:p>
          <a:p>
            <a:pPr marL="0" indent="0" algn="just" eaLnBrk="1" hangingPunct="1">
              <a:lnSpc>
                <a:spcPct val="120000"/>
              </a:lnSpc>
              <a:buFont typeface="Arial" pitchFamily="34" charset="0"/>
              <a:buNone/>
            </a:pPr>
            <a:r>
              <a:rPr lang="en-US" altLang="zh-CN" noProof="1">
                <a:ea typeface="华文细黑" panose="02010600040101010101" pitchFamily="2" charset="-122"/>
              </a:rPr>
              <a:t>Thousands of people are still </a:t>
            </a:r>
            <a:r>
              <a:rPr lang="en-US" altLang="zh-CN" noProof="1">
                <a:solidFill>
                  <a:srgbClr val="0070C0"/>
                </a:solidFill>
                <a:ea typeface="华文细黑" panose="02010600040101010101" pitchFamily="2" charset="-122"/>
              </a:rPr>
              <a:t>missing</a:t>
            </a:r>
            <a:r>
              <a:rPr lang="zh-CN" altLang="en-US" noProof="1">
                <a:ea typeface="华文细黑" panose="02010600040101010101" pitchFamily="2" charset="-122"/>
              </a:rPr>
              <a:t>中</a:t>
            </a:r>
            <a:r>
              <a:rPr lang="en-US" altLang="zh-CN" noProof="1">
                <a:ea typeface="华文细黑" panose="02010600040101010101" pitchFamily="2" charset="-122"/>
              </a:rPr>
              <a:t>missing </a:t>
            </a:r>
            <a:r>
              <a:rPr lang="zh-CN" altLang="en-US" noProof="1">
                <a:ea typeface="华文细黑" panose="02010600040101010101" pitchFamily="2" charset="-122"/>
              </a:rPr>
              <a:t>可以换为</a:t>
            </a:r>
            <a:r>
              <a:rPr lang="en-US" altLang="zh-CN" noProof="1">
                <a:ea typeface="华文细黑" panose="02010600040101010101" pitchFamily="2" charset="-122"/>
              </a:rPr>
              <a:t>lost</a:t>
            </a:r>
          </a:p>
          <a:p>
            <a:pPr marL="0" indent="0" algn="just" eaLnBrk="1" hangingPunct="1">
              <a:lnSpc>
                <a:spcPct val="120000"/>
              </a:lnSpc>
              <a:buFont typeface="Arial" pitchFamily="34" charset="0"/>
              <a:buNone/>
            </a:pPr>
            <a:r>
              <a:rPr lang="en-US" altLang="zh-CN" noProof="1">
                <a:ea typeface="华文细黑" panose="02010600040101010101" pitchFamily="2" charset="-122"/>
              </a:rPr>
              <a:t>The number of deaths</a:t>
            </a:r>
            <a:r>
              <a:rPr lang="en-US" altLang="zh-CN" noProof="1">
                <a:solidFill>
                  <a:srgbClr val="0070C0"/>
                </a:solidFill>
                <a:ea typeface="华文细黑" panose="02010600040101010101" pitchFamily="2" charset="-122"/>
              </a:rPr>
              <a:t> is expected </a:t>
            </a:r>
            <a:r>
              <a:rPr lang="en-US" altLang="zh-CN" noProof="1">
                <a:ea typeface="华文细黑" panose="02010600040101010101" pitchFamily="2" charset="-122"/>
              </a:rPr>
              <a:t>to grow even higher</a:t>
            </a:r>
            <a:r>
              <a:rPr lang="zh-CN" altLang="en-US" noProof="1">
                <a:ea typeface="华文细黑" panose="02010600040101010101" pitchFamily="2" charset="-122"/>
              </a:rPr>
              <a:t>中的</a:t>
            </a:r>
            <a:r>
              <a:rPr lang="en-US" altLang="zh-CN" noProof="1">
                <a:ea typeface="华文细黑" panose="02010600040101010101" pitchFamily="2" charset="-122"/>
              </a:rPr>
              <a:t>is expected</a:t>
            </a:r>
            <a:r>
              <a:rPr lang="zh-CN" altLang="en-US" noProof="1">
                <a:ea typeface="华文细黑" panose="02010600040101010101" pitchFamily="2" charset="-122"/>
              </a:rPr>
              <a:t>可以换为</a:t>
            </a:r>
            <a:r>
              <a:rPr lang="en-US" altLang="zh-CN" noProof="1">
                <a:ea typeface="华文细黑" panose="02010600040101010101" pitchFamily="2" charset="-122"/>
              </a:rPr>
              <a:t>is predicted </a:t>
            </a:r>
            <a:r>
              <a:rPr lang="zh-CN" altLang="en-US" noProof="1">
                <a:ea typeface="华文细黑" panose="02010600040101010101" pitchFamily="2" charset="-122"/>
              </a:rPr>
              <a:t>或</a:t>
            </a:r>
            <a:r>
              <a:rPr lang="en-US" altLang="zh-CN" noProof="1">
                <a:ea typeface="华文细黑" panose="02010600040101010101" pitchFamily="2" charset="-122"/>
              </a:rPr>
              <a:t>is estimated</a:t>
            </a:r>
          </a:p>
          <a:p>
            <a:pPr marL="0" indent="0" algn="just" eaLnBrk="1" hangingPunct="1">
              <a:lnSpc>
                <a:spcPct val="120000"/>
              </a:lnSpc>
              <a:buFont typeface="Arial" pitchFamily="34" charset="0"/>
              <a:buNone/>
            </a:pPr>
            <a:r>
              <a:rPr lang="en-US" altLang="zh-CN" noProof="1">
                <a:ea typeface="华文细黑" panose="02010600040101010101" pitchFamily="2" charset="-122"/>
              </a:rPr>
              <a:t>Killing more than 6,500 people</a:t>
            </a:r>
            <a:r>
              <a:rPr lang="zh-CN" altLang="zh-CN" noProof="1">
                <a:ea typeface="华文细黑" panose="02010600040101010101" pitchFamily="2" charset="-122"/>
              </a:rPr>
              <a:t>可以换为</a:t>
            </a:r>
            <a:r>
              <a:rPr lang="en-US" altLang="zh-CN" noProof="1">
                <a:ea typeface="华文细黑" panose="02010600040101010101" pitchFamily="2" charset="-122"/>
              </a:rPr>
              <a:t>with more than 6,500 people killed.</a:t>
            </a:r>
          </a:p>
          <a:p>
            <a:pPr marL="0" indent="0" algn="just" eaLnBrk="1" hangingPunct="1">
              <a:lnSpc>
                <a:spcPct val="120000"/>
              </a:lnSpc>
              <a:buFont typeface="Arial" pitchFamily="34" charset="0"/>
              <a:buNone/>
            </a:pPr>
            <a:r>
              <a:rPr lang="en-US" altLang="zh-CN" noProof="1">
                <a:ea typeface="华文细黑" panose="02010600040101010101" pitchFamily="2" charset="-122"/>
              </a:rPr>
              <a:t>However, dangerous conditions and damage rules will make it difficult to deliver food and supplies.</a:t>
            </a:r>
            <a:r>
              <a:rPr lang="zh-CN" altLang="zh-CN" noProof="1">
                <a:ea typeface="华文细黑" panose="02010600040101010101" pitchFamily="2" charset="-122"/>
              </a:rPr>
              <a:t>可以换为：</a:t>
            </a:r>
            <a:r>
              <a:rPr lang="en-US" altLang="zh-CN" noProof="1">
                <a:ea typeface="华文细黑" panose="02010600040101010101" pitchFamily="2" charset="-122"/>
              </a:rPr>
              <a:t>However, </a:t>
            </a:r>
            <a:r>
              <a:rPr lang="en-US" altLang="zh-CN" noProof="1">
                <a:solidFill>
                  <a:srgbClr val="0070C0"/>
                </a:solidFill>
                <a:ea typeface="华文细黑" panose="02010600040101010101" pitchFamily="2" charset="-122"/>
              </a:rPr>
              <a:t>it is difficult to </a:t>
            </a:r>
            <a:r>
              <a:rPr lang="en-US" altLang="zh-CN" noProof="1">
                <a:ea typeface="华文细黑" panose="02010600040101010101" pitchFamily="2" charset="-122"/>
              </a:rPr>
              <a:t>deliver food and supplied because of  dangerous conditions and damaged roads.</a:t>
            </a:r>
          </a:p>
        </p:txBody>
      </p:sp>
      <p:pic>
        <p:nvPicPr>
          <p:cNvPr id="3" name="图片 2"/>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8822565" y="987968"/>
            <a:ext cx="809178" cy="259676"/>
          </a:xfrm>
          <a:prstGeom prst="rect">
            <a:avLst/>
          </a:prstGeom>
        </p:spPr>
      </p:pic>
      <p:pic>
        <p:nvPicPr>
          <p:cNvPr id="4" name="图片 3"/>
          <p:cNvPicPr>
            <a:picLocks noChangeAspect="1"/>
          </p:cNvPicPr>
          <p:nvPr/>
        </p:nvPicPr>
        <p:blipFill>
          <a:blip r:embed="rId3">
            <a:lum bright="70000" contrast="-70000"/>
            <a:extLst>
              <a:ext uri="{28A0092B-C50C-407E-A947-70E740481C1C}">
                <a14:useLocalDpi xmlns:a14="http://schemas.microsoft.com/office/drawing/2010/main" val="0"/>
              </a:ext>
            </a:extLst>
          </a:blip>
          <a:stretch>
            <a:fillRect/>
          </a:stretch>
        </p:blipFill>
        <p:spPr>
          <a:xfrm flipV="1">
            <a:off x="8157024" y="3261055"/>
            <a:ext cx="1070130" cy="45719"/>
          </a:xfrm>
          <a:prstGeom prst="rect">
            <a:avLst/>
          </a:prstGeom>
        </p:spPr>
      </p:pic>
      <p:pic>
        <p:nvPicPr>
          <p:cNvPr id="5" name="图片 4"/>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6954758" y="1257842"/>
            <a:ext cx="809178" cy="259676"/>
          </a:xfrm>
          <a:prstGeom prst="rect">
            <a:avLst/>
          </a:prstGeom>
        </p:spPr>
      </p:pic>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内容占位符 2"/>
          <p:cNvSpPr>
            <a:spLocks noGrp="1" noChangeArrowheads="1"/>
          </p:cNvSpPr>
          <p:nvPr>
            <p:ph idx="1"/>
          </p:nvPr>
        </p:nvSpPr>
        <p:spPr>
          <a:xfrm>
            <a:off x="658813" y="1066800"/>
            <a:ext cx="10818812" cy="4238625"/>
          </a:xfrm>
        </p:spPr>
        <p:txBody>
          <a:bodyPr>
            <a:noAutofit/>
          </a:bodyPr>
          <a:lstStyle/>
          <a:p>
            <a:pPr marL="0" indent="0" algn="just" eaLnBrk="1" hangingPunct="1">
              <a:lnSpc>
                <a:spcPct val="150000"/>
              </a:lnSpc>
              <a:buFont typeface="Arial" pitchFamily="34" charset="0"/>
              <a:buNone/>
              <a:defRPr/>
            </a:pPr>
            <a:r>
              <a:rPr lang="zh-CN" altLang="en-US" sz="2600">
                <a:solidFill>
                  <a:srgbClr val="0000FF"/>
                </a:solidFill>
                <a:ea typeface="华文细黑" panose="02010600040101010101" pitchFamily="2" charset="-122"/>
                <a:cs typeface="+mj-cs"/>
              </a:rPr>
              <a:t>例题详解</a:t>
            </a:r>
          </a:p>
          <a:p>
            <a:pPr marL="0" indent="0" algn="just" eaLnBrk="1" hangingPunct="1">
              <a:lnSpc>
                <a:spcPct val="150000"/>
              </a:lnSpc>
              <a:buFont typeface="Arial" pitchFamily="34" charset="0"/>
              <a:buNone/>
              <a:defRPr/>
            </a:pPr>
            <a:r>
              <a:rPr lang="zh-CN" altLang="en-US">
                <a:ea typeface="华文细黑" panose="02010600040101010101" pitchFamily="2" charset="-122"/>
              </a:rPr>
              <a:t>阅读下面短文，根据其内容写一篇</a:t>
            </a:r>
            <a:r>
              <a:rPr lang="zh-CN" altLang="zh-CN">
                <a:ea typeface="华文细黑" panose="02010600040101010101" pitchFamily="2" charset="-122"/>
              </a:rPr>
              <a:t>60</a:t>
            </a:r>
            <a:r>
              <a:rPr lang="zh-CN" altLang="en-US">
                <a:ea typeface="华文细黑" panose="02010600040101010101" pitchFamily="2" charset="-122"/>
              </a:rPr>
              <a:t>词左右的内容概要：</a:t>
            </a:r>
          </a:p>
          <a:p>
            <a:pPr marL="0" indent="0" algn="just" eaLnBrk="1" hangingPunct="1">
              <a:lnSpc>
                <a:spcPct val="150000"/>
              </a:lnSpc>
              <a:buFont typeface="Arial" pitchFamily="34" charset="0"/>
              <a:buNone/>
              <a:defRPr/>
            </a:pPr>
            <a:r>
              <a:rPr lang="zh-CN" altLang="zh-CN">
                <a:ea typeface="华文细黑" panose="02010600040101010101" pitchFamily="2" charset="-122"/>
              </a:rPr>
              <a:t>Like many new graduates,I left university full of hope for the future but with no real idea of what I wanted to do. My degree,with honors,in English literature had not really prepared me for anything practical. I knew I wanted to make a difference in the world somehow,but I had no idea how to do that. That</a:t>
            </a:r>
            <a:r>
              <a:rPr lang="en-US" altLang="zh-CN">
                <a:ea typeface="华文细黑" panose="02010600040101010101" pitchFamily="2" charset="-122"/>
              </a:rPr>
              <a:t>’</a:t>
            </a:r>
            <a:r>
              <a:rPr lang="zh-CN" altLang="zh-CN">
                <a:ea typeface="华文细黑" panose="02010600040101010101" pitchFamily="2" charset="-122"/>
              </a:rPr>
              <a:t>s when I learned about the </a:t>
            </a:r>
            <a:r>
              <a:rPr lang="en-US" altLang="zh-CN">
                <a:ea typeface="华文细黑" panose="02010600040101010101" pitchFamily="2" charset="-122"/>
              </a:rPr>
              <a:t>L</a:t>
            </a:r>
            <a:r>
              <a:rPr lang="zh-CN" altLang="zh-CN">
                <a:ea typeface="华文细黑" panose="02010600040101010101" pitchFamily="2" charset="-122"/>
              </a:rPr>
              <a:t>lighthouse Project.</a:t>
            </a:r>
          </a:p>
        </p:txBody>
      </p:sp>
    </p:spTree>
    <p:custDataLst>
      <p:tags r:id="rId2"/>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内容占位符 2"/>
          <p:cNvSpPr>
            <a:spLocks noGrp="1" noChangeArrowheads="1"/>
          </p:cNvSpPr>
          <p:nvPr>
            <p:ph idx="1"/>
          </p:nvPr>
        </p:nvSpPr>
        <p:spPr bwMode="auto">
          <a:xfrm>
            <a:off x="428625" y="266700"/>
            <a:ext cx="11315700" cy="6248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50000"/>
              </a:lnSpc>
              <a:buFont typeface="Arial" pitchFamily="34" charset="0"/>
              <a:buNone/>
            </a:pPr>
            <a:r>
              <a:rPr lang="zh-CN" altLang="zh-CN">
                <a:ea typeface="华文细黑" panose="02010600040101010101" pitchFamily="2" charset="-122"/>
              </a:rPr>
              <a:t>I started my journey as a Lighthouse Project volunteer by reading as much as I could about the experiences of previous volunteers. I knew it would be a lot of hard work,</a:t>
            </a:r>
            <a:r>
              <a:rPr lang="en-US" altLang="zh-CN">
                <a:ea typeface="华文细黑" panose="02010600040101010101" pitchFamily="2" charset="-122"/>
              </a:rPr>
              <a:t> </a:t>
            </a:r>
            <a:r>
              <a:rPr lang="zh-CN" altLang="zh-CN">
                <a:ea typeface="华文细黑" panose="02010600040101010101" pitchFamily="2" charset="-122"/>
              </a:rPr>
              <a:t>and that I would be away from my family and friends for a very long time. In short,I did not take my decision to apply for the Lighthouse Project lightly. Neither did my family.</a:t>
            </a:r>
          </a:p>
          <a:p>
            <a:pPr marL="0" indent="0" algn="just" eaLnBrk="1" hangingPunct="1">
              <a:lnSpc>
                <a:spcPct val="150000"/>
              </a:lnSpc>
              <a:buFont typeface="Arial" pitchFamily="34" charset="0"/>
              <a:buNone/>
            </a:pPr>
            <a:r>
              <a:rPr lang="zh-CN" altLang="zh-CN">
                <a:ea typeface="华文细黑" panose="02010600040101010101" pitchFamily="2" charset="-122"/>
              </a:rPr>
              <a:t>Eventually,however,I won the support of my family,and I sent in all the paperwork needed for application. After countless interviews and presentations,I managed to stand out among the candidates and survive the test alone. Several months later,I finally received a call asking me to report for duty. I would be going to a small village near Abuja,Nigeria. Where? What? Nigeria? I had no idea. But I was about to find out .</a:t>
            </a:r>
          </a:p>
        </p:txBody>
      </p:sp>
      <p:pic>
        <p:nvPicPr>
          <p:cNvPr id="3" name="图片 2"/>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5350003" y="4568179"/>
            <a:ext cx="809178" cy="259676"/>
          </a:xfrm>
          <a:prstGeom prst="rect">
            <a:avLst/>
          </a:prstGeom>
        </p:spPr>
      </p:pic>
      <p:pic>
        <p:nvPicPr>
          <p:cNvPr id="4" name="图片 3"/>
          <p:cNvPicPr>
            <a:picLocks noChangeAspect="1"/>
          </p:cNvPicPr>
          <p:nvPr/>
        </p:nvPicPr>
        <p:blipFill>
          <a:blip r:embed="rId3">
            <a:lum bright="70000" contrast="-70000"/>
            <a:extLst>
              <a:ext uri="{28A0092B-C50C-407E-A947-70E740481C1C}">
                <a14:useLocalDpi xmlns:a14="http://schemas.microsoft.com/office/drawing/2010/main" val="0"/>
              </a:ext>
            </a:extLst>
          </a:blip>
          <a:stretch>
            <a:fillRect/>
          </a:stretch>
        </p:blipFill>
        <p:spPr>
          <a:xfrm rot="6726293" flipV="1">
            <a:off x="3387987" y="4683156"/>
            <a:ext cx="1343184" cy="431048"/>
          </a:xfrm>
          <a:prstGeom prst="rect">
            <a:avLst/>
          </a:prstGeom>
        </p:spPr>
      </p:pic>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内容占位符 2"/>
          <p:cNvSpPr>
            <a:spLocks noGrp="1" noChangeArrowheads="1"/>
          </p:cNvSpPr>
          <p:nvPr>
            <p:ph idx="1"/>
          </p:nvPr>
        </p:nvSpPr>
        <p:spPr bwMode="auto">
          <a:xfrm>
            <a:off x="639763" y="714375"/>
            <a:ext cx="10885487" cy="5200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30000"/>
              </a:lnSpc>
              <a:buFont typeface="Arial" pitchFamily="34" charset="0"/>
              <a:buNone/>
            </a:pPr>
            <a:r>
              <a:rPr lang="zh-CN" altLang="zh-CN">
                <a:ea typeface="华文细黑" panose="02010600040101010101" pitchFamily="2" charset="-122"/>
              </a:rPr>
              <a:t>After completing my training,I was sent to the village that was small and desperately in need of proper accommodation. Though the local villagers were poor,they offered their homes,hearts,and food as if I were their own family. I was asked to lead a small team of local people in building a new schoolhouse. For the next year or so,I taught in that same schoolhouse. But I sometimes think I learned more from my students than they did from me .</a:t>
            </a:r>
          </a:p>
          <a:p>
            <a:pPr marL="0" indent="0" algn="just" eaLnBrk="1" hangingPunct="1">
              <a:lnSpc>
                <a:spcPct val="150000"/>
              </a:lnSpc>
              <a:buFont typeface="Arial" pitchFamily="34" charset="0"/>
              <a:buNone/>
            </a:pPr>
            <a:r>
              <a:rPr lang="zh-CN" altLang="zh-CN">
                <a:ea typeface="华文细黑" panose="02010600040101010101" pitchFamily="2" charset="-122"/>
              </a:rPr>
              <a:t>Sometime during that period,I realized that all those things that had seemed so strange or unusual to me no longer did though I did not get anywhere with the local language,and I returned to the United States a different man. The lighthouse project had changed my life forever.</a:t>
            </a:r>
          </a:p>
        </p:txBody>
      </p:sp>
    </p:spTree>
    <p:custDataLst>
      <p:tags r:id="rId2"/>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标题 1"/>
          <p:cNvSpPr>
            <a:spLocks noGrp="1" noChangeArrowheads="1"/>
          </p:cNvSpPr>
          <p:nvPr>
            <p:ph type="title"/>
          </p:nvPr>
        </p:nvSpPr>
        <p:spPr bwMode="auto">
          <a:xfrm>
            <a:off x="838200" y="1089025"/>
            <a:ext cx="10515600" cy="6921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eaLnBrk="1" hangingPunct="1">
              <a:lnSpc>
                <a:spcPct val="150000"/>
              </a:lnSpc>
            </a:pPr>
            <a:r>
              <a:rPr lang="en-US" altLang="zh-CN" sz="2600">
                <a:ea typeface="华文细黑" panose="02010600040101010101" pitchFamily="2" charset="-122"/>
              </a:rPr>
              <a:t>1. 文本理解</a:t>
            </a:r>
            <a:endParaRPr lang="zh-CN" altLang="en-US" sz="2600">
              <a:ea typeface="华文细黑" panose="02010600040101010101" pitchFamily="2" charset="-122"/>
            </a:endParaRPr>
          </a:p>
        </p:txBody>
      </p:sp>
      <p:sp>
        <p:nvSpPr>
          <p:cNvPr id="24579" name="内容占位符 2"/>
          <p:cNvSpPr>
            <a:spLocks noGrp="1" noChangeArrowheads="1"/>
          </p:cNvSpPr>
          <p:nvPr>
            <p:ph idx="1"/>
          </p:nvPr>
        </p:nvSpPr>
        <p:spPr bwMode="auto">
          <a:xfrm>
            <a:off x="838200" y="1781175"/>
            <a:ext cx="10515600" cy="36798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50000"/>
              </a:lnSpc>
              <a:buFont typeface="Arial" pitchFamily="34" charset="0"/>
              <a:buNone/>
            </a:pPr>
            <a:r>
              <a:rPr lang="en-US" altLang="zh-CN" sz="2600">
                <a:ea typeface="华文细黑" panose="02010600040101010101" pitchFamily="2" charset="-122"/>
              </a:rPr>
              <a:t>本文是一篇记叙文，全文共五段。第一段讲述作者大学毕业后，对未来充满希望但又不知该如何实现自己的抱负，直到他接触了“灯塔计划”。第二段接着叙述作者为申请做“灯塔计划”志愿者所做的准备。第三段中，作者赢得家人的支持，在激烈的竞争中，脱颖而出成为“灯塔计划”的一员。第四段描述作者成为志愿者后，被派往尼日利亚阿布贾的一个小村庄的生活与工作情况。第五段是作者感悟“灯塔计划”对其人生的影响。</a:t>
            </a:r>
          </a:p>
        </p:txBody>
      </p:sp>
      <p:pic>
        <p:nvPicPr>
          <p:cNvPr id="4" name="图片 3"/>
          <p:cNvPicPr>
            <a:picLocks noChangeAspect="1"/>
          </p:cNvPicPr>
          <p:nvPr/>
        </p:nvPicPr>
        <p:blipFill>
          <a:blip r:embed="rId2">
            <a:lum bright="70000" contrast="-70000"/>
            <a:extLst>
              <a:ext uri="{28A0092B-C50C-407E-A947-70E740481C1C}">
                <a14:useLocalDpi xmlns:a14="http://schemas.microsoft.com/office/drawing/2010/main" val="0"/>
              </a:ext>
            </a:extLst>
          </a:blip>
          <a:stretch>
            <a:fillRect/>
          </a:stretch>
        </p:blipFill>
        <p:spPr>
          <a:xfrm>
            <a:off x="5350003" y="4568179"/>
            <a:ext cx="809178" cy="259676"/>
          </a:xfrm>
          <a:prstGeom prst="rect">
            <a:avLst/>
          </a:prstGeom>
        </p:spPr>
      </p:pic>
    </p:spTree>
    <p:custDataLst>
      <p:tags r:id="rId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标题 1"/>
          <p:cNvSpPr>
            <a:spLocks noGrp="1" noChangeArrowheads="1"/>
          </p:cNvSpPr>
          <p:nvPr>
            <p:ph type="title"/>
          </p:nvPr>
        </p:nvSpPr>
        <p:spPr bwMode="auto">
          <a:xfrm>
            <a:off x="838200" y="546100"/>
            <a:ext cx="10515600" cy="596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just" eaLnBrk="1" hangingPunct="1">
              <a:lnSpc>
                <a:spcPct val="150000"/>
              </a:lnSpc>
            </a:pPr>
            <a:r>
              <a:rPr lang="en-US" altLang="zh-CN" sz="2400">
                <a:ea typeface="华文细黑" panose="02010600040101010101" pitchFamily="2" charset="-122"/>
                <a:sym typeface="微软雅黑" panose="020b0503020204020204" pitchFamily="34" charset="-122"/>
              </a:rPr>
              <a:t>2. </a:t>
            </a:r>
            <a:r>
              <a:rPr lang="en-US" altLang="zh-CN" sz="2400">
                <a:ea typeface="华文细黑" panose="02010600040101010101" pitchFamily="2" charset="-122"/>
              </a:rPr>
              <a:t>写作思路</a:t>
            </a:r>
            <a:endParaRPr lang="zh-CN" altLang="en-US" sz="2400">
              <a:ea typeface="华文细黑" panose="02010600040101010101" pitchFamily="2" charset="-122"/>
            </a:endParaRPr>
          </a:p>
        </p:txBody>
      </p:sp>
      <p:sp>
        <p:nvSpPr>
          <p:cNvPr id="25603" name="内容占位符 2"/>
          <p:cNvSpPr>
            <a:spLocks noGrp="1"/>
          </p:cNvSpPr>
          <p:nvPr>
            <p:ph idx="1"/>
          </p:nvPr>
        </p:nvSpPr>
        <p:spPr bwMode="auto">
          <a:xfrm>
            <a:off x="838200" y="1216025"/>
            <a:ext cx="10515600" cy="43513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just" eaLnBrk="1" hangingPunct="1">
              <a:lnSpc>
                <a:spcPct val="130000"/>
              </a:lnSpc>
              <a:buFont typeface="Arial" pitchFamily="34" charset="0"/>
              <a:buNone/>
            </a:pPr>
            <a:r>
              <a:rPr lang="zh-CN" altLang="zh-CN" noProof="1">
                <a:ea typeface="华文细黑" panose="02010600040101010101" pitchFamily="2" charset="-122"/>
              </a:rPr>
              <a:t>概要写作基本按照两步走，一是解读文本，二是遣词成文。</a:t>
            </a:r>
          </a:p>
          <a:p>
            <a:pPr marL="0" indent="0" algn="just" eaLnBrk="1" hangingPunct="1">
              <a:lnSpc>
                <a:spcPct val="130000"/>
              </a:lnSpc>
              <a:buFont typeface="Arial" pitchFamily="34" charset="0"/>
              <a:buNone/>
            </a:pPr>
            <a:r>
              <a:rPr lang="zh-CN" altLang="en-US">
                <a:ea typeface="华文细黑" panose="02010600040101010101" pitchFamily="2" charset="-122"/>
              </a:rPr>
              <a:t>（</a:t>
            </a:r>
            <a:r>
              <a:rPr lang="en-US" altLang="zh-CN">
                <a:ea typeface="华文细黑" panose="02010600040101010101" pitchFamily="2" charset="-122"/>
              </a:rPr>
              <a:t>1</a:t>
            </a:r>
            <a:r>
              <a:rPr lang="zh-CN" altLang="en-US">
                <a:ea typeface="华文细黑" panose="02010600040101010101" pitchFamily="2" charset="-122"/>
              </a:rPr>
              <a:t>）</a:t>
            </a:r>
            <a:r>
              <a:rPr lang="zh-CN" altLang="zh-CN" noProof="1">
                <a:ea typeface="华文细黑" panose="02010600040101010101" pitchFamily="2" charset="-122"/>
              </a:rPr>
              <a:t>解读文本，梳理主旨本文的体裁是记叙文，叙述作者申请当“灯塔计划”的志愿者，经过重重考核被选中以及被派去尼日利亚阿布贾的一个小村庄工作的经历。这段经历让作者学到了许多，改变了他的人生。结合记叙文文体特点，将主题句直观归纳法和关键词整合归纳法相结合，对文本的主旨大意进行梳理解读。文章第一段介绍事件的背景，描述事情发生的人物、时间，以及事情的起因。通过整合关键词“</a:t>
            </a:r>
            <a:r>
              <a:rPr lang="en-US" altLang="zh-CN" noProof="1">
                <a:ea typeface="华文细黑" panose="02010600040101010101" pitchFamily="2" charset="-122"/>
              </a:rPr>
              <a:t> graduates；hope；no real idea；make a difference；the Lighthouse project”</a:t>
            </a:r>
            <a:r>
              <a:rPr lang="zh-CN" altLang="zh-CN" noProof="1">
                <a:ea typeface="华文细黑" panose="02010600040101010101" pitchFamily="2" charset="-122"/>
              </a:rPr>
              <a:t>可归纳出段落大意“</a:t>
            </a:r>
            <a:r>
              <a:rPr lang="en-US" altLang="zh-CN" noProof="1">
                <a:ea typeface="华文细黑" panose="02010600040101010101" pitchFamily="2" charset="-122"/>
              </a:rPr>
              <a:t>A university graduate， hoping to make a difference， had no real idea of what to do until he learned about the Lighthouse Project.”。</a:t>
            </a:r>
          </a:p>
        </p:txBody>
      </p:sp>
    </p:spTree>
    <p:custDataLst>
      <p:tags r:id="rId2"/>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https://d.book118.com/638106067064006023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TEMPLATE_CATEGORY" val="custom"/>
  <p:tag name="KSO_WM_TEMPLATE_INDEX" val="20184553"/>
  <p:tag name="KSO_WM_TEMPLATE_JOB_ID" val="2"/>
  <p:tag name="KSO_WM_TEMPLATE_OUTLINE_ID" val="15"/>
  <p:tag name="KSO_WM_TEMPLATE_SCENE_ID" val="1"/>
  <p:tag name="KSO_WM_TEMPLATE_THUMBS_INDEX" val="1"/>
  <p:tag name="KSO_WM_TEMPLATE_TOPIC_DEFAULT" val="1"/>
  <p:tag name="KSO_WM_TEMPLATE_TOPIC_ID" val="2869567"/>
</p:tagLst>
</file>

<file path=ppt/tags/tag2.xml><?xml version="1.0" encoding="utf-8"?>
<p:tagLst xmlns:p="http://schemas.openxmlformats.org/presentationml/2006/main">
  <p:tag name="KSO_WM_BEAUTIFY_FLAG" val="#wm#"/>
  <p:tag name="KSO_WM_TEMPLATE_CATEGORY" val="custom"/>
  <p:tag name="KSO_WM_TEMPLATE_INDEX" val="20184553"/>
</p:tagLst>
</file>

<file path=ppt/tags/tag3.xml><?xml version="1.0" encoding="utf-8"?>
<p:tagLst xmlns:p="http://schemas.openxmlformats.org/presentationml/2006/main">
  <p:tag name="KSO_WM_BEAUTIFY_FLAG" val="#wm#"/>
  <p:tag name="KSO_WM_TEMPLATE_CATEGORY" val="custom"/>
  <p:tag name="KSO_WM_TEMPLATE_INDEX" val="20184553"/>
</p:tagLst>
</file>

<file path=ppt/tags/tag4.xml><?xml version="1.0" encoding="utf-8"?>
<p:tagLst xmlns:p="http://schemas.openxmlformats.org/presentationml/2006/main">
  <p:tag name="KSO_WM_BEAUTIFY_FLAG" val="#wm#"/>
  <p:tag name="KSO_WM_TEMPLATE_CATEGORY" val="custom"/>
  <p:tag name="KSO_WM_TEMPLATE_INDEX" val="20184553"/>
</p:tagLst>
</file>

<file path=ppt/tags/tag5.xml><?xml version="1.0" encoding="utf-8"?>
<p:tagLst xmlns:p="http://schemas.openxmlformats.org/presentationml/2006/main">
  <p:tag name="KSO_WM_BEAUTIFY_FLAG" val="#wm#"/>
  <p:tag name="KSO_WM_TEMPLATE_CATEGORY" val="custom"/>
  <p:tag name="KSO_WM_TEMPLATE_INDEX" val="20184553"/>
</p:tagLst>
</file>

<file path=ppt/tags/tag6.xml><?xml version="1.0" encoding="utf-8"?>
<p:tagLst xmlns:p="http://schemas.openxmlformats.org/presentationml/2006/main">
  <p:tag name="KSO_WM_BEAUTIFY_FLAG" val="#wm#"/>
  <p:tag name="KSO_WM_TEMPLATE_CATEGORY" val="custom"/>
  <p:tag name="KSO_WM_TEMPLATE_INDEX" val="20184553"/>
</p:tagLst>
</file>

<file path=ppt/tags/tag7.xml><?xml version="1.0" encoding="utf-8"?>
<p:tagLst xmlns:p="http://schemas.openxmlformats.org/presentationml/2006/main">
  <p:tag name="KSO_WM_BEAUTIFY_FLAG" val="#wm#"/>
  <p:tag name="KSO_WM_TEMPLATE_CATEGORY" val="custom"/>
  <p:tag name="KSO_WM_TEMPLATE_INDEX" val="20184553"/>
</p:tagLst>
</file>

<file path=ppt/tags/tag8.xml><?xml version="1.0" encoding="utf-8"?>
<p:tagLst xmlns:p="http://schemas.openxmlformats.org/presentationml/2006/main">
  <p:tag name="KSO_WM_BEAUTIFY_FLAG" val="#wm#"/>
  <p:tag name="KSO_WM_TEMPLATE_CATEGORY" val="custom"/>
  <p:tag name="KSO_WM_TEMPLATE_INDEX" val="20184553"/>
</p:tagLst>
</file>

<file path=ppt/tags/tag9.xml><?xml version="1.0" encoding="utf-8"?>
<p:tagLst xmlns:p="http://schemas.openxmlformats.org/presentationml/2006/main">
  <p:tag name="KSO_WM_BEAUTIFY_FLAG" val="#wm#"/>
  <p:tag name="KSO_WM_TEMPLATE_CATEGORY" val="custom"/>
  <p:tag name="KSO_WM_TEMPLATE_INDEX" val="20184553"/>
</p:tagLst>
</file>

<file path=ppt/tags/tag10.xml><?xml version="1.0" encoding="utf-8"?>
<p:tagLst xmlns:p="http://schemas.openxmlformats.org/presentationml/2006/main">
  <p:tag name="KSO_WM_BEAUTIFY_FLAG" val="#wm#"/>
  <p:tag name="KSO_WM_TEMPLATE_CATEGORY" val="custom"/>
  <p:tag name="KSO_WM_TEMPLATE_INDEX" val="20184553"/>
</p:tagLst>
</file>

<file path=ppt/tags/tag11.xml><?xml version="1.0" encoding="utf-8"?>
<p:tagLst xmlns:p="http://schemas.openxmlformats.org/presentationml/2006/main">
  <p:tag name="KSO_WM_BEAUTIFY_FLAG" val="#wm#"/>
  <p:tag name="KSO_WM_TEMPLATE_CATEGORY" val="custom"/>
  <p:tag name="KSO_WM_TEMPLATE_INDEX" val="20184553"/>
</p:tagLst>
</file>

<file path=ppt/tags/tag12.xml><?xml version="1.0" encoding="utf-8"?>
<p:tagLst xmlns:p="http://schemas.openxmlformats.org/presentationml/2006/main">
  <p:tag name="KSO_WM_BEAUTIFY_FLAG" val="#wm#"/>
  <p:tag name="KSO_WM_TEMPLATE_CATEGORY" val="custom"/>
  <p:tag name="KSO_WM_TEMPLATE_INDEX" val="20184553"/>
</p:tagLst>
</file>

<file path=ppt/tags/tag13.xml><?xml version="1.0" encoding="utf-8"?>
<p:tagLst xmlns:p="http://schemas.openxmlformats.org/presentationml/2006/main">
  <p:tag name="KSO_WM_BEAUTIFY_FLAG" val="#wm#"/>
  <p:tag name="KSO_WM_TEMPLATE_CATEGORY" val="custom"/>
  <p:tag name="KSO_WM_TEMPLATE_INDEX" val="20184553"/>
</p:tagLst>
</file>

<file path=ppt/tags/tag1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rgbClr val="000000"/>
      </a:dk1>
      <a:lt1>
        <a:srgbClr val="FFFFFF"/>
      </a:lt1>
      <a:dk2>
        <a:srgbClr val="000000"/>
      </a:dk2>
      <a:lt2>
        <a:srgbClr val="FFFFFF"/>
      </a:lt2>
      <a:accent1>
        <a:srgbClr val="000000"/>
      </a:accent1>
      <a:accent2>
        <a:srgbClr val="000000"/>
      </a:accent2>
      <a:accent3>
        <a:srgbClr val="000000"/>
      </a:accent3>
      <a:accent4>
        <a:srgbClr val="000000"/>
      </a:accent4>
      <a:accent5>
        <a:srgbClr val="000000"/>
      </a:accent5>
      <a:accent6>
        <a:srgbClr val="FFFFFF"/>
      </a:accent6>
      <a:hlink>
        <a:srgbClr val="0563C1"/>
      </a:hlink>
      <a:folHlink>
        <a:srgbClr val="954F72"/>
      </a:folHlink>
    </a:clrScheme>
    <a:fontScheme name="自定义 1">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华文细黑</vt:lpstr>
      <vt:lpstr>Office Theme</vt:lpstr>
      <vt:lpstr>PowerPoint Presentation</vt:lpstr>
      <vt:lpstr>Definition</vt:lpstr>
      <vt:lpstr>Procedures</vt:lpstr>
      <vt:lpstr>Points for attention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 文本理解</vt:lpstr>
      <vt:lpstr>2. 写作思路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2024-08-30T02:02:25.538</cp:lastPrinted>
  <dcterms:created xsi:type="dcterms:W3CDTF">2024-08-29T18:02:25Z</dcterms:created>
  <dcterms:modified xsi:type="dcterms:W3CDTF">2024-08-29T18:02:26Z</dcterms:modified>
</cp:coreProperties>
</file>