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EB09F9-0A8D-4292-B41C-712167CAB1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F1640C-CF16-4528-BEED-263ABDDC4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2BD862-F61B-4854-AA99-1C0C2D2D07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4FE705-B682-49FB-AD5B-76222766AA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18EC55-6BD6-4266-9B20-1E2A6B2178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7027DA-4B17-42B3-938D-74964B12BC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D8FEFE-7B31-4040-82D7-797062AB47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EBAE7F-5A19-4F00-81FE-D185BA687A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690DD1-9F02-4B8C-AA62-37DA7A7338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5448DD-86BC-4BB9-B44A-E8CF8E3EA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AE751D-E9BE-430A-BDC1-35D7FB7B60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2400" b="0" i="0">
                <a:solidFill>
                  <a:schemeClr val="tx1"/>
                </a:solidFill>
                <a:latin typeface="黑体"/>
                <a:cs typeface="黑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18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0" i="0">
                <a:solidFill>
                  <a:schemeClr val="tx1"/>
                </a:solidFill>
                <a:latin typeface="黑体"/>
                <a:cs typeface="黑体"/>
              </a:defRPr>
            </a:lvl1pPr>
          </a:lstStyle>
          <a:p/>
        </p:txBody>
      </p:sp>
      <p:sp>
        <p:nvSpPr>
          <p:cNvPr id="3" name="Holder 3"/>
          <p:cNvSpPr>
            <a:spLocks noGrp="1"/>
          </p:cNvSpPr>
          <p:nvPr>
            <p:ph type="body" idx="1"/>
          </p:nvPr>
        </p:nvSpPr>
        <p:spPr/>
        <p:txBody>
          <a:bodyPr lIns="0" tIns="0" rIns="0" bIns="0"/>
          <a:lstStyle>
            <a:lvl1pPr>
              <a:defRPr sz="18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0" i="0">
                <a:solidFill>
                  <a:schemeClr val="tx1"/>
                </a:solidFill>
                <a:latin typeface="黑体"/>
                <a:cs typeface="黑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0" i="0">
                <a:solidFill>
                  <a:schemeClr val="tx1"/>
                </a:solidFill>
                <a:latin typeface="黑体"/>
                <a:cs typeface="黑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pic>
        <p:nvPicPr>
          <p:cNvPr id="17" name="bg object 17"/>
          <p:cNvPicPr/>
          <p:nvPr/>
        </p:nvPicPr>
        <p:blipFill>
          <a:blip r:embed="rId7"/>
          <a:stretch>
            <a:fillRect/>
          </a:stretch>
        </p:blipFill>
        <p:spPr>
          <a:xfrm>
            <a:off x="1270000" y="2540000"/>
            <a:ext cx="4524375" cy="485775"/>
          </a:xfrm>
          <a:prstGeom prst="rect">
            <a:avLst/>
          </a:prstGeom>
        </p:spPr>
      </p:pic>
      <p:sp>
        <p:nvSpPr>
          <p:cNvPr id="2" name="Holder 2"/>
          <p:cNvSpPr>
            <a:spLocks noGrp="1"/>
          </p:cNvSpPr>
          <p:nvPr>
            <p:ph type="title"/>
          </p:nvPr>
        </p:nvSpPr>
        <p:spPr>
          <a:xfrm>
            <a:off x="1720200" y="921538"/>
            <a:ext cx="5703599" cy="391159"/>
          </a:xfrm>
          <a:prstGeom prst="rect">
            <a:avLst/>
          </a:prstGeom>
        </p:spPr>
        <p:txBody>
          <a:bodyPr wrap="square" lIns="0" tIns="0" rIns="0" bIns="0">
            <a:spAutoFit/>
          </a:bodyPr>
          <a:lstStyle>
            <a:lvl1pPr>
              <a:defRPr sz="2400" b="0" i="0">
                <a:solidFill>
                  <a:schemeClr val="tx1"/>
                </a:solidFill>
                <a:latin typeface="黑体"/>
                <a:cs typeface="黑体"/>
              </a:defRPr>
            </a:lvl1pPr>
          </a:lstStyle>
          <a:p/>
        </p:txBody>
      </p:sp>
      <p:sp>
        <p:nvSpPr>
          <p:cNvPr id="3" name="Holder 3"/>
          <p:cNvSpPr>
            <a:spLocks noGrp="1"/>
          </p:cNvSpPr>
          <p:nvPr>
            <p:ph type="body" idx="1"/>
          </p:nvPr>
        </p:nvSpPr>
        <p:spPr>
          <a:xfrm>
            <a:off x="620078" y="2085359"/>
            <a:ext cx="8052434" cy="1566545"/>
          </a:xfrm>
          <a:prstGeom prst="rect">
            <a:avLst/>
          </a:prstGeom>
        </p:spPr>
        <p:txBody>
          <a:bodyPr wrap="square" lIns="0" tIns="0" rIns="0" bIns="0">
            <a:spAutoFit/>
          </a:bodyPr>
          <a:lstStyle>
            <a:lvl1pPr>
              <a:defRPr sz="1800" b="1" i="0">
                <a:solidFill>
                  <a:schemeClr val="tx1"/>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 Id="rId3" Type="http://schemas.openxmlformats.org/officeDocument/2006/relationships/image" Target="../media/image1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4.jpeg" /><Relationship Id="rId3" Type="http://schemas.openxmlformats.org/officeDocument/2006/relationships/image" Target="../media/image1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7.png" /><Relationship Id="rId3" Type="http://schemas.openxmlformats.org/officeDocument/2006/relationships/image" Target="../media/image1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11111212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692275" y="549275"/>
            <a:ext cx="5486400" cy="5665787"/>
          </a:xfrm>
          <a:prstGeom prst="rect">
            <a:avLst/>
          </a:prstGeom>
        </p:spPr>
      </p:pic>
      <p:sp>
        <p:nvSpPr>
          <p:cNvPr id="3" name="object 3"/>
          <p:cNvSpPr txBox="1">
            <a:spLocks noGrp="1"/>
          </p:cNvSpPr>
          <p:nvPr>
            <p:ph type="title"/>
          </p:nvPr>
        </p:nvSpPr>
        <p:spPr>
          <a:xfrm>
            <a:off x="2022475" y="603726"/>
            <a:ext cx="4826000" cy="1671320"/>
          </a:xfrm>
          <a:prstGeom prst="rect">
            <a:avLst/>
          </a:prstGeom>
        </p:spPr>
        <p:txBody>
          <a:bodyPr vert="horz" wrap="square" lIns="0" tIns="12700" rIns="0" bIns="0" rtlCol="0">
            <a:spAutoFit/>
          </a:bodyPr>
          <a:lstStyle/>
          <a:p>
            <a:pPr marL="2069464" marR="5080" indent="-2057400">
              <a:lnSpc>
                <a:spcPct val="100000"/>
              </a:lnSpc>
              <a:spcBef>
                <a:spcPts val="100"/>
              </a:spcBef>
            </a:pPr>
            <a:r>
              <a:rPr sz="5400" spc="-10">
                <a:latin typeface="宋体"/>
                <a:cs typeface="宋体"/>
              </a:rPr>
              <a:t>好家移动车库策</a:t>
            </a:r>
            <a:r>
              <a:rPr sz="5400" spc="-50">
                <a:latin typeface="宋体"/>
                <a:cs typeface="宋体"/>
              </a:rPr>
              <a:t>划</a:t>
            </a:r>
            <a:endParaRPr sz="5400">
              <a:latin typeface="宋体"/>
              <a:cs typeface="宋体"/>
            </a:endParaRPr>
          </a:p>
        </p:txBody>
      </p:sp>
      <p:sp>
        <p:nvSpPr>
          <p:cNvPr id="4" name="object 4"/>
          <p:cNvSpPr txBox="1"/>
          <p:nvPr/>
        </p:nvSpPr>
        <p:spPr>
          <a:xfrm>
            <a:off x="4025900" y="2585654"/>
            <a:ext cx="2540000" cy="4447540"/>
          </a:xfrm>
          <a:prstGeom prst="rect">
            <a:avLst/>
          </a:prstGeom>
        </p:spPr>
        <p:txBody>
          <a:bodyPr vert="horz" wrap="square" lIns="0" tIns="57785" rIns="0" bIns="0" rtlCol="0">
            <a:spAutoFit/>
          </a:bodyPr>
          <a:lstStyle/>
          <a:p>
            <a:pPr marL="127000" marR="120014" algn="ctr">
              <a:lnSpc>
                <a:spcPts val="4320"/>
              </a:lnSpc>
              <a:spcBef>
                <a:spcPts val="455"/>
              </a:spcBef>
            </a:pPr>
            <a:r>
              <a:rPr sz="3800" b="1" spc="-235">
                <a:latin typeface="Microsoft JhengHei"/>
                <a:cs typeface="Microsoft JhengHei"/>
              </a:rPr>
              <a:t>组长：龙</a:t>
            </a:r>
            <a:r>
              <a:rPr sz="3800" b="1" spc="-140">
                <a:latin typeface="Microsoft JhengHei"/>
                <a:cs typeface="Microsoft JhengHei"/>
              </a:rPr>
              <a:t>方</a:t>
            </a:r>
            <a:r>
              <a:rPr sz="3800" b="1" spc="-50">
                <a:latin typeface="Microsoft JhengHei"/>
                <a:cs typeface="Microsoft JhengHei"/>
              </a:rPr>
              <a:t>刚</a:t>
            </a:r>
            <a:endParaRPr sz="3800">
              <a:latin typeface="Microsoft JhengHei"/>
              <a:cs typeface="Microsoft JhengHei"/>
            </a:endParaRPr>
          </a:p>
          <a:p>
            <a:pPr marL="12700" marR="5080" algn="ctr">
              <a:lnSpc>
                <a:spcPts val="4320"/>
              </a:lnSpc>
            </a:pPr>
            <a:r>
              <a:rPr sz="3800" b="1" spc="-235">
                <a:latin typeface="Microsoft JhengHei"/>
                <a:cs typeface="Microsoft JhengHei"/>
              </a:rPr>
              <a:t>资料：廖</a:t>
            </a:r>
            <a:r>
              <a:rPr sz="3800" b="1" spc="-50">
                <a:latin typeface="Microsoft JhengHei"/>
                <a:cs typeface="Microsoft JhengHei"/>
              </a:rPr>
              <a:t>莎</a:t>
            </a:r>
            <a:r>
              <a:rPr sz="3800" b="1" spc="-235">
                <a:latin typeface="Microsoft JhengHei"/>
                <a:cs typeface="Microsoft JhengHei"/>
              </a:rPr>
              <a:t>编辑：付</a:t>
            </a:r>
            <a:r>
              <a:rPr sz="3800" b="1" spc="-50">
                <a:latin typeface="Microsoft JhengHei"/>
                <a:cs typeface="Microsoft JhengHei"/>
              </a:rPr>
              <a:t>雪慧</a:t>
            </a:r>
            <a:r>
              <a:rPr sz="3800" b="1" spc="950">
                <a:latin typeface="Microsoft JhengHei"/>
                <a:cs typeface="Microsoft JhengHei"/>
              </a:rPr>
              <a:t>    </a:t>
            </a:r>
            <a:r>
              <a:rPr sz="3800" b="1" spc="-459">
                <a:latin typeface="Microsoft JhengHei"/>
                <a:cs typeface="Microsoft JhengHei"/>
              </a:rPr>
              <a:t>PPT：</a:t>
            </a:r>
            <a:r>
              <a:rPr sz="3800" b="1" spc="-235">
                <a:latin typeface="Microsoft JhengHei"/>
                <a:cs typeface="Microsoft JhengHei"/>
              </a:rPr>
              <a:t>曹洪</a:t>
            </a:r>
            <a:r>
              <a:rPr sz="3800" b="1" spc="-150">
                <a:latin typeface="Microsoft JhengHei"/>
                <a:cs typeface="Microsoft JhengHei"/>
              </a:rPr>
              <a:t>清</a:t>
            </a:r>
            <a:r>
              <a:rPr sz="3800" b="1" spc="-235">
                <a:latin typeface="Microsoft JhengHei"/>
                <a:cs typeface="Microsoft JhengHei"/>
              </a:rPr>
              <a:t>整理：李</a:t>
            </a:r>
            <a:r>
              <a:rPr sz="3800" b="1" spc="-50">
                <a:latin typeface="Microsoft JhengHei"/>
                <a:cs typeface="Microsoft JhengHei"/>
              </a:rPr>
              <a:t>红英</a:t>
            </a:r>
            <a:endParaRPr sz="3800">
              <a:latin typeface="Microsoft JhengHei"/>
              <a:cs typeface="Microsoft Jheng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863476" y="889654"/>
            <a:ext cx="5439410" cy="452120"/>
          </a:xfrm>
          <a:prstGeom prst="rect">
            <a:avLst/>
          </a:prstGeom>
        </p:spPr>
        <p:txBody>
          <a:bodyPr vert="horz" wrap="square" lIns="0" tIns="12700" rIns="0" bIns="0" rtlCol="0">
            <a:spAutoFit/>
          </a:bodyPr>
          <a:lstStyle/>
          <a:p>
            <a:pPr marL="12700">
              <a:lnSpc>
                <a:spcPct val="100000"/>
              </a:lnSpc>
              <a:spcBef>
                <a:spcPts val="100"/>
              </a:spcBef>
            </a:pPr>
            <a:r>
              <a:rPr sz="2800"/>
              <a:t>，我国目前轿车保有量约</a:t>
            </a:r>
            <a:r>
              <a:rPr sz="2800" spc="-10">
                <a:latin typeface="Arial"/>
                <a:cs typeface="Arial"/>
              </a:rPr>
              <a:t>8000</a:t>
            </a:r>
            <a:r>
              <a:rPr sz="2800" spc="-25"/>
              <a:t>万量</a:t>
            </a:r>
            <a:endParaRPr sz="2800">
              <a:latin typeface="Arial"/>
              <a:cs typeface="Arial"/>
            </a:endParaRPr>
          </a:p>
        </p:txBody>
      </p:sp>
      <p:pic>
        <p:nvPicPr>
          <p:cNvPr id="3" name="object 3"/>
          <p:cNvPicPr/>
          <p:nvPr/>
        </p:nvPicPr>
        <p:blipFill>
          <a:blip r:embed="rId2"/>
          <a:stretch>
            <a:fillRect/>
          </a:stretch>
        </p:blipFill>
        <p:spPr>
          <a:xfrm>
            <a:off x="1714500" y="1778000"/>
            <a:ext cx="5740400" cy="4319587"/>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6145" y="137497"/>
            <a:ext cx="7888605" cy="1305560"/>
          </a:xfrm>
          <a:prstGeom prst="rect">
            <a:avLst/>
          </a:prstGeom>
        </p:spPr>
        <p:txBody>
          <a:bodyPr vert="horz" wrap="square" lIns="0" tIns="12700" rIns="0" bIns="0" rtlCol="0">
            <a:spAutoFit/>
          </a:bodyPr>
          <a:lstStyle/>
          <a:p>
            <a:pPr marL="12700" marR="5080" algn="ctr">
              <a:lnSpc>
                <a:spcPct val="100000"/>
              </a:lnSpc>
              <a:spcBef>
                <a:spcPts val="100"/>
              </a:spcBef>
            </a:pPr>
            <a:r>
              <a:rPr sz="2800"/>
              <a:t>在未来</a:t>
            </a:r>
            <a:r>
              <a:rPr sz="2800" spc="-10">
                <a:latin typeface="Arial"/>
                <a:cs typeface="Arial"/>
              </a:rPr>
              <a:t>20</a:t>
            </a:r>
            <a:r>
              <a:rPr sz="2800" spc="-5"/>
              <a:t>年的时间里中国的小轿车保有量将始终保持每年以百分之十以上的高速度增长，即每年以</a:t>
            </a:r>
            <a:r>
              <a:rPr sz="2800" spc="-50"/>
              <a:t> </a:t>
            </a:r>
            <a:r>
              <a:rPr sz="2800" spc="-10">
                <a:latin typeface="Arial"/>
                <a:cs typeface="Arial"/>
              </a:rPr>
              <a:t>300</a:t>
            </a:r>
            <a:r>
              <a:rPr sz="2800" spc="-10"/>
              <a:t>万辆的速度递增。</a:t>
            </a:r>
            <a:endParaRPr sz="2800">
              <a:latin typeface="Arial"/>
              <a:cs typeface="Arial"/>
            </a:endParaRPr>
          </a:p>
        </p:txBody>
      </p:sp>
      <p:pic>
        <p:nvPicPr>
          <p:cNvPr id="3" name="object 3"/>
          <p:cNvPicPr/>
          <p:nvPr/>
        </p:nvPicPr>
        <p:blipFill>
          <a:blip r:embed="rId2"/>
          <a:stretch>
            <a:fillRect/>
          </a:stretch>
        </p:blipFill>
        <p:spPr>
          <a:xfrm>
            <a:off x="469900" y="1625600"/>
            <a:ext cx="8072438" cy="5183187"/>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800100" y="2946400"/>
            <a:ext cx="3382962" cy="1985961"/>
          </a:xfrm>
          <a:prstGeom prst="rect">
            <a:avLst/>
          </a:prstGeom>
        </p:spPr>
      </p:pic>
      <p:sp>
        <p:nvSpPr>
          <p:cNvPr id="3" name="object 3"/>
          <p:cNvSpPr txBox="1">
            <a:spLocks noGrp="1"/>
          </p:cNvSpPr>
          <p:nvPr>
            <p:ph type="title"/>
          </p:nvPr>
        </p:nvSpPr>
        <p:spPr>
          <a:xfrm>
            <a:off x="503237" y="371792"/>
            <a:ext cx="7848600" cy="878840"/>
          </a:xfrm>
          <a:prstGeom prst="rect">
            <a:avLst/>
          </a:prstGeom>
        </p:spPr>
        <p:txBody>
          <a:bodyPr vert="horz" wrap="square" lIns="0" tIns="12700" rIns="0" bIns="0" rtlCol="0">
            <a:spAutoFit/>
          </a:bodyPr>
          <a:lstStyle/>
          <a:p>
            <a:pPr marL="12700" marR="5080">
              <a:lnSpc>
                <a:spcPct val="100000"/>
              </a:lnSpc>
              <a:spcBef>
                <a:spcPts val="100"/>
              </a:spcBef>
            </a:pPr>
            <a:r>
              <a:rPr sz="2800" spc="-5"/>
              <a:t>然而由于我国的城市建设水平与很多发达国家相比还存在很大差距，许多相关的配套设施还很不完善</a:t>
            </a:r>
            <a:endParaRPr sz="2800"/>
          </a:p>
        </p:txBody>
      </p:sp>
      <p:pic>
        <p:nvPicPr>
          <p:cNvPr id="4" name="object 4"/>
          <p:cNvPicPr/>
          <p:nvPr/>
        </p:nvPicPr>
        <p:blipFill>
          <a:blip r:embed="rId3"/>
          <a:stretch>
            <a:fillRect/>
          </a:stretch>
        </p:blipFill>
        <p:spPr>
          <a:xfrm>
            <a:off x="5003800" y="1625600"/>
            <a:ext cx="3278188" cy="485775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020887" y="608012"/>
            <a:ext cx="5105400" cy="635000"/>
          </a:xfrm>
          <a:prstGeom prst="rect">
            <a:avLst/>
          </a:prstGeom>
        </p:spPr>
        <p:txBody>
          <a:bodyPr vert="horz" wrap="square" lIns="0" tIns="12700" rIns="0" bIns="0" rtlCol="0">
            <a:spAutoFit/>
          </a:bodyPr>
          <a:lstStyle/>
          <a:p>
            <a:pPr marL="12700">
              <a:lnSpc>
                <a:spcPct val="100000"/>
              </a:lnSpc>
              <a:spcBef>
                <a:spcPts val="100"/>
              </a:spcBef>
            </a:pPr>
            <a:r>
              <a:rPr sz="4000" spc="-5"/>
              <a:t>汽车被盗的事经常发生</a:t>
            </a:r>
            <a:endParaRPr sz="4000"/>
          </a:p>
        </p:txBody>
      </p:sp>
      <p:pic>
        <p:nvPicPr>
          <p:cNvPr id="3" name="object 3"/>
          <p:cNvPicPr/>
          <p:nvPr/>
        </p:nvPicPr>
        <p:blipFill>
          <a:blip r:embed="rId2"/>
          <a:stretch>
            <a:fillRect/>
          </a:stretch>
        </p:blipFill>
        <p:spPr>
          <a:xfrm>
            <a:off x="1930400" y="2463800"/>
            <a:ext cx="5314950" cy="2941638"/>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689100" y="4368800"/>
            <a:ext cx="2894012" cy="2171700"/>
          </a:xfrm>
          <a:prstGeom prst="rect">
            <a:avLst/>
          </a:prstGeom>
        </p:spPr>
      </p:pic>
      <p:pic>
        <p:nvPicPr>
          <p:cNvPr id="3" name="object 3"/>
          <p:cNvPicPr/>
          <p:nvPr/>
        </p:nvPicPr>
        <p:blipFill>
          <a:blip r:embed="rId3"/>
          <a:stretch>
            <a:fillRect/>
          </a:stretch>
        </p:blipFill>
        <p:spPr>
          <a:xfrm>
            <a:off x="5651500" y="546100"/>
            <a:ext cx="3351212" cy="2503488"/>
          </a:xfrm>
          <a:prstGeom prst="rect">
            <a:avLst/>
          </a:prstGeom>
        </p:spPr>
      </p:pic>
      <p:sp>
        <p:nvSpPr>
          <p:cNvPr id="4" name="object 4"/>
          <p:cNvSpPr txBox="1">
            <a:spLocks noGrp="1"/>
          </p:cNvSpPr>
          <p:nvPr>
            <p:ph type="title"/>
          </p:nvPr>
        </p:nvSpPr>
        <p:spPr>
          <a:xfrm>
            <a:off x="519112" y="1139031"/>
            <a:ext cx="4292600" cy="2159000"/>
          </a:xfrm>
          <a:prstGeom prst="rect">
            <a:avLst/>
          </a:prstGeom>
        </p:spPr>
        <p:txBody>
          <a:bodyPr vert="horz" wrap="square" lIns="0" tIns="12700" rIns="0" bIns="0" rtlCol="0">
            <a:spAutoFit/>
          </a:bodyPr>
          <a:lstStyle/>
          <a:p>
            <a:pPr marL="12700" marR="5080" algn="ctr">
              <a:lnSpc>
                <a:spcPct val="100000"/>
              </a:lnSpc>
              <a:spcBef>
                <a:spcPts val="100"/>
              </a:spcBef>
            </a:pPr>
            <a:r>
              <a:rPr sz="2800" spc="-5"/>
              <a:t>人为的划伤，更使车主心</a:t>
            </a:r>
            <a:r>
              <a:rPr sz="2800" spc="-50"/>
              <a:t> </a:t>
            </a:r>
            <a:r>
              <a:rPr sz="2800" spc="-5"/>
              <a:t>疼不已，还要花上几百元</a:t>
            </a:r>
            <a:r>
              <a:rPr sz="2800" spc="-50"/>
              <a:t> </a:t>
            </a:r>
            <a:r>
              <a:rPr sz="2800" spc="-5"/>
              <a:t>修复，人们对此无可奈何。现代化城市的高密度建筑，</a:t>
            </a:r>
            <a:r>
              <a:rPr sz="2800" spc="-10"/>
              <a:t>使得车库无法插足</a:t>
            </a:r>
            <a:endParaRPr sz="2800"/>
          </a:p>
        </p:txBody>
      </p:sp>
      <p:pic>
        <p:nvPicPr>
          <p:cNvPr id="5" name="object 5"/>
          <p:cNvPicPr/>
          <p:nvPr/>
        </p:nvPicPr>
        <p:blipFill>
          <a:blip r:embed="rId4"/>
          <a:stretch>
            <a:fillRect/>
          </a:stretch>
        </p:blipFill>
        <p:spPr>
          <a:xfrm>
            <a:off x="5511800" y="3937000"/>
            <a:ext cx="3325812" cy="2503488"/>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041400" y="3136900"/>
            <a:ext cx="2901950" cy="1600200"/>
          </a:xfrm>
          <a:prstGeom prst="rect">
            <a:avLst/>
          </a:prstGeom>
        </p:spPr>
      </p:pic>
      <p:sp>
        <p:nvSpPr>
          <p:cNvPr id="3" name="object 3"/>
          <p:cNvSpPr txBox="1">
            <a:spLocks noGrp="1"/>
          </p:cNvSpPr>
          <p:nvPr>
            <p:ph type="title"/>
          </p:nvPr>
        </p:nvSpPr>
        <p:spPr>
          <a:xfrm>
            <a:off x="576262" y="588486"/>
            <a:ext cx="7848600" cy="878840"/>
          </a:xfrm>
          <a:prstGeom prst="rect">
            <a:avLst/>
          </a:prstGeom>
        </p:spPr>
        <p:txBody>
          <a:bodyPr vert="horz" wrap="square" lIns="0" tIns="12700" rIns="0" bIns="0" rtlCol="0">
            <a:spAutoFit/>
          </a:bodyPr>
          <a:lstStyle/>
          <a:p>
            <a:pPr marL="3390265" marR="5080" indent="-3378200">
              <a:lnSpc>
                <a:spcPct val="100000"/>
              </a:lnSpc>
              <a:spcBef>
                <a:spcPts val="100"/>
              </a:spcBef>
            </a:pPr>
            <a:r>
              <a:rPr sz="2800" spc="-5"/>
              <a:t>。冬天下雪了，雪冰擦不掉，车发动不了，让人烦</a:t>
            </a:r>
            <a:r>
              <a:rPr sz="2800" spc="-20"/>
              <a:t>恼不已</a:t>
            </a:r>
            <a:endParaRPr sz="2800"/>
          </a:p>
        </p:txBody>
      </p:sp>
      <p:pic>
        <p:nvPicPr>
          <p:cNvPr id="4" name="object 4"/>
          <p:cNvPicPr/>
          <p:nvPr/>
        </p:nvPicPr>
        <p:blipFill>
          <a:blip r:embed="rId3"/>
          <a:stretch>
            <a:fillRect/>
          </a:stretch>
        </p:blipFill>
        <p:spPr>
          <a:xfrm>
            <a:off x="4660900" y="2146300"/>
            <a:ext cx="4038600" cy="3584575"/>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69900" y="3810000"/>
            <a:ext cx="3867150" cy="2147888"/>
          </a:xfrm>
          <a:prstGeom prst="rect">
            <a:avLst/>
          </a:prstGeom>
        </p:spPr>
      </p:pic>
      <p:pic>
        <p:nvPicPr>
          <p:cNvPr id="3" name="object 3"/>
          <p:cNvPicPr/>
          <p:nvPr/>
        </p:nvPicPr>
        <p:blipFill>
          <a:blip r:embed="rId3"/>
          <a:stretch>
            <a:fillRect/>
          </a:stretch>
        </p:blipFill>
        <p:spPr>
          <a:xfrm>
            <a:off x="4432300" y="1346200"/>
            <a:ext cx="4608512" cy="5329237"/>
          </a:xfrm>
          <a:prstGeom prst="rect">
            <a:avLst/>
          </a:prstGeom>
        </p:spPr>
      </p:pic>
      <p:sp>
        <p:nvSpPr>
          <p:cNvPr id="4" name="object 4"/>
          <p:cNvSpPr txBox="1"/>
          <p:nvPr/>
        </p:nvSpPr>
        <p:spPr>
          <a:xfrm>
            <a:off x="234314" y="306070"/>
            <a:ext cx="3987800" cy="3012440"/>
          </a:xfrm>
          <a:prstGeom prst="rect">
            <a:avLst/>
          </a:prstGeom>
        </p:spPr>
        <p:txBody>
          <a:bodyPr vert="horz" wrap="square" lIns="0" tIns="12700" rIns="0" bIns="0" rtlCol="0">
            <a:spAutoFit/>
          </a:bodyPr>
          <a:lstStyle/>
          <a:p>
            <a:pPr marL="38100" marR="30480">
              <a:lnSpc>
                <a:spcPct val="100000"/>
              </a:lnSpc>
              <a:spcBef>
                <a:spcPts val="100"/>
              </a:spcBef>
            </a:pPr>
            <a:r>
              <a:rPr sz="2800" b="1" spc="-5">
                <a:latin typeface="Microsoft JhengHei"/>
                <a:cs typeface="Microsoft JhengHei"/>
              </a:rPr>
              <a:t>汽车产量于日俱增，而</a:t>
            </a:r>
            <a:r>
              <a:rPr sz="2800" b="1" spc="-50">
                <a:latin typeface="Microsoft JhengHei"/>
                <a:cs typeface="Microsoft JhengHei"/>
              </a:rPr>
              <a:t> </a:t>
            </a:r>
            <a:r>
              <a:rPr sz="2800" b="1" spc="-35">
                <a:latin typeface="Microsoft JhengHei"/>
                <a:cs typeface="Microsoft JhengHei"/>
              </a:rPr>
              <a:t>人多地少车多</a:t>
            </a:r>
            <a:r>
              <a:rPr sz="4200" spc="-3937" baseline="-27777">
                <a:latin typeface="黑体"/>
                <a:cs typeface="黑体"/>
              </a:rPr>
              <a:t>，</a:t>
            </a:r>
            <a:r>
              <a:rPr sz="2800" b="1" spc="-15">
                <a:latin typeface="Microsoft JhengHei"/>
                <a:cs typeface="Microsoft JhengHei"/>
              </a:rPr>
              <a:t>库少却是</a:t>
            </a:r>
            <a:r>
              <a:rPr sz="2800" b="1" spc="-50">
                <a:latin typeface="Microsoft JhengHei"/>
                <a:cs typeface="Microsoft JhengHei"/>
              </a:rPr>
              <a:t> </a:t>
            </a:r>
            <a:r>
              <a:rPr sz="2800" b="1" spc="-5">
                <a:latin typeface="Microsoft JhengHei"/>
                <a:cs typeface="Microsoft JhengHei"/>
              </a:rPr>
              <a:t>难以解决的瓶颈，尤其是是城市，高楼林立，没</a:t>
            </a:r>
            <a:r>
              <a:rPr sz="2800" b="1" spc="-50">
                <a:latin typeface="Microsoft JhengHei"/>
                <a:cs typeface="Microsoft JhengHei"/>
              </a:rPr>
              <a:t> </a:t>
            </a:r>
            <a:r>
              <a:rPr sz="2800" b="1" spc="-5">
                <a:latin typeface="Microsoft JhengHei"/>
                <a:cs typeface="Microsoft JhengHei"/>
              </a:rPr>
              <a:t>有车库是普遍现象，绝</a:t>
            </a:r>
            <a:r>
              <a:rPr sz="2800" b="1" spc="-50">
                <a:latin typeface="Microsoft JhengHei"/>
                <a:cs typeface="Microsoft JhengHei"/>
              </a:rPr>
              <a:t> </a:t>
            </a:r>
            <a:r>
              <a:rPr sz="2800" b="1" spc="-5">
                <a:latin typeface="Microsoft JhengHei"/>
                <a:cs typeface="Microsoft JhengHei"/>
              </a:rPr>
              <a:t>大部分都露天停在马路边</a:t>
            </a:r>
            <a:r>
              <a:rPr sz="2800" b="1" spc="-10">
                <a:latin typeface="Microsoft JhengHei"/>
                <a:cs typeface="Microsoft JhengHei"/>
              </a:rPr>
              <a:t>边或楼下的空地上，</a:t>
            </a:r>
            <a:endParaRPr sz="2800">
              <a:latin typeface="Microsoft JhengHei"/>
              <a:cs typeface="Microsoft JhengHei"/>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83407" y="1144111"/>
            <a:ext cx="3225800" cy="3012440"/>
          </a:xfrm>
          <a:prstGeom prst="rect">
            <a:avLst/>
          </a:prstGeom>
        </p:spPr>
        <p:txBody>
          <a:bodyPr vert="horz" wrap="square" lIns="0" tIns="12700" rIns="0" bIns="0" rtlCol="0">
            <a:spAutoFit/>
          </a:bodyPr>
          <a:lstStyle/>
          <a:p>
            <a:pPr marL="12700" marR="5080">
              <a:lnSpc>
                <a:spcPct val="100000"/>
              </a:lnSpc>
              <a:spcBef>
                <a:spcPts val="100"/>
              </a:spcBef>
            </a:pPr>
            <a:r>
              <a:rPr sz="2800" spc="-10">
                <a:latin typeface="黑体"/>
                <a:cs typeface="黑体"/>
              </a:rPr>
              <a:t>烈日的下暴晒，车</a:t>
            </a:r>
            <a:r>
              <a:rPr sz="2800" spc="-50">
                <a:latin typeface="黑体"/>
                <a:cs typeface="黑体"/>
              </a:rPr>
              <a:t> </a:t>
            </a:r>
            <a:r>
              <a:rPr sz="2800" spc="-10">
                <a:latin typeface="黑体"/>
                <a:cs typeface="黑体"/>
              </a:rPr>
              <a:t>内温度可达到五六</a:t>
            </a:r>
            <a:r>
              <a:rPr sz="2800" spc="-50">
                <a:latin typeface="黑体"/>
                <a:cs typeface="黑体"/>
              </a:rPr>
              <a:t> </a:t>
            </a:r>
            <a:r>
              <a:rPr sz="2800" spc="-10">
                <a:latin typeface="黑体"/>
                <a:cs typeface="黑体"/>
              </a:rPr>
              <a:t>十度，更使轿车加速速老化，而且乘员</a:t>
            </a:r>
            <a:r>
              <a:rPr sz="2800" spc="-50">
                <a:latin typeface="黑体"/>
                <a:cs typeface="黑体"/>
              </a:rPr>
              <a:t> </a:t>
            </a:r>
            <a:r>
              <a:rPr sz="2800" spc="-10">
                <a:latin typeface="黑体"/>
                <a:cs typeface="黑体"/>
              </a:rPr>
              <a:t>也不能马上进入，</a:t>
            </a:r>
            <a:r>
              <a:rPr sz="2800" spc="-50">
                <a:latin typeface="黑体"/>
                <a:cs typeface="黑体"/>
              </a:rPr>
              <a:t> </a:t>
            </a:r>
            <a:r>
              <a:rPr sz="2800" spc="-10">
                <a:latin typeface="黑体"/>
                <a:cs typeface="黑体"/>
              </a:rPr>
              <a:t>无形中浪费了燃油和</a:t>
            </a:r>
            <a:endParaRPr sz="2800">
              <a:latin typeface="黑体"/>
              <a:cs typeface="黑体"/>
            </a:endParaRPr>
          </a:p>
          <a:p>
            <a:pPr marL="901065">
              <a:lnSpc>
                <a:spcPct val="100000"/>
              </a:lnSpc>
            </a:pPr>
            <a:r>
              <a:rPr sz="2800" spc="-20">
                <a:latin typeface="黑体"/>
                <a:cs typeface="黑体"/>
              </a:rPr>
              <a:t>和时间</a:t>
            </a:r>
            <a:endParaRPr sz="2800">
              <a:latin typeface="黑体"/>
              <a:cs typeface="黑体"/>
            </a:endParaRPr>
          </a:p>
        </p:txBody>
      </p:sp>
      <p:pic>
        <p:nvPicPr>
          <p:cNvPr id="3" name="object 3"/>
          <p:cNvPicPr/>
          <p:nvPr/>
        </p:nvPicPr>
        <p:blipFill>
          <a:blip r:embed="rId2"/>
          <a:stretch>
            <a:fillRect/>
          </a:stretch>
        </p:blipFill>
        <p:spPr>
          <a:xfrm>
            <a:off x="3632200" y="1054100"/>
            <a:ext cx="5399088" cy="5183188"/>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61404" y="185506"/>
            <a:ext cx="8354695" cy="1233805"/>
          </a:xfrm>
          <a:prstGeom prst="rect">
            <a:avLst/>
          </a:prstGeom>
        </p:spPr>
        <p:txBody>
          <a:bodyPr vert="horz" wrap="square" lIns="0" tIns="2540" rIns="0" bIns="0" rtlCol="0">
            <a:spAutoFit/>
          </a:bodyPr>
          <a:lstStyle/>
          <a:p>
            <a:pPr marL="49530" marR="5080" indent="-37465" algn="just">
              <a:lnSpc>
                <a:spcPct val="102499"/>
              </a:lnSpc>
              <a:spcBef>
                <a:spcPts val="20"/>
              </a:spcBef>
            </a:pPr>
            <a:r>
              <a:rPr sz="2600"/>
              <a:t>据了解：北京的车库价格已经超过</a:t>
            </a:r>
            <a:r>
              <a:rPr sz="2600" spc="-10">
                <a:latin typeface="Arial"/>
                <a:cs typeface="Arial"/>
              </a:rPr>
              <a:t>20</a:t>
            </a:r>
            <a:r>
              <a:rPr sz="2600"/>
              <a:t>到</a:t>
            </a:r>
            <a:r>
              <a:rPr sz="2600" spc="-10">
                <a:latin typeface="Arial"/>
                <a:cs typeface="Arial"/>
              </a:rPr>
              <a:t>50</a:t>
            </a:r>
            <a:r>
              <a:rPr sz="2600" spc="-10"/>
              <a:t>万元。即使有车</a:t>
            </a:r>
            <a:r>
              <a:rPr sz="2600" spc="-5"/>
              <a:t>车库，远离住宅也会成为使用的障碍，而且车库也只能是是晚上用，白天上班时所有的轿车都在楼下露天停放</a:t>
            </a:r>
            <a:endParaRPr sz="2600">
              <a:latin typeface="Arial"/>
              <a:cs typeface="Arial"/>
            </a:endParaRPr>
          </a:p>
        </p:txBody>
      </p:sp>
      <p:grpSp>
        <p:nvGrpSpPr>
          <p:cNvPr id="3" name="object 3"/>
          <p:cNvGrpSpPr/>
          <p:nvPr/>
        </p:nvGrpSpPr>
        <p:grpSpPr>
          <a:xfrm>
            <a:off x="1193800" y="1562100"/>
            <a:ext cx="6908800" cy="5183505"/>
            <a:chOff x="1193800" y="1562100"/>
            <a:chExt cx="6908800" cy="5183505"/>
          </a:xfrm>
        </p:grpSpPr>
        <p:pic>
          <p:nvPicPr>
            <p:cNvPr id="4" name="object 4"/>
            <p:cNvPicPr/>
            <p:nvPr/>
          </p:nvPicPr>
          <p:blipFill>
            <a:blip r:embed="rId2"/>
            <a:stretch>
              <a:fillRect/>
            </a:stretch>
          </p:blipFill>
          <p:spPr>
            <a:xfrm>
              <a:off x="2266950" y="2436811"/>
              <a:ext cx="4610100" cy="2560638"/>
            </a:xfrm>
            <a:prstGeom prst="rect">
              <a:avLst/>
            </a:prstGeom>
          </p:spPr>
        </p:pic>
        <p:pic>
          <p:nvPicPr>
            <p:cNvPr id="5" name="object 5"/>
            <p:cNvPicPr/>
            <p:nvPr/>
          </p:nvPicPr>
          <p:blipFill>
            <a:blip r:embed="rId3"/>
            <a:stretch>
              <a:fillRect/>
            </a:stretch>
          </p:blipFill>
          <p:spPr>
            <a:xfrm>
              <a:off x="1193800" y="1562100"/>
              <a:ext cx="6908800" cy="5183187"/>
            </a:xfrm>
            <a:prstGeom prst="rect">
              <a:avLst/>
            </a:prstGeom>
          </p:spPr>
        </p:pic>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41337" y="443229"/>
            <a:ext cx="8204200" cy="878840"/>
          </a:xfrm>
          <a:prstGeom prst="rect">
            <a:avLst/>
          </a:prstGeom>
        </p:spPr>
        <p:txBody>
          <a:bodyPr vert="horz" wrap="square" lIns="0" tIns="12700" rIns="0" bIns="0" rtlCol="0">
            <a:spAutoFit/>
          </a:bodyPr>
          <a:lstStyle/>
          <a:p>
            <a:pPr marL="12700" marR="5080" indent="177800">
              <a:lnSpc>
                <a:spcPct val="100000"/>
              </a:lnSpc>
              <a:spcBef>
                <a:spcPts val="100"/>
              </a:spcBef>
            </a:pPr>
            <a:r>
              <a:rPr sz="2800" spc="-5"/>
              <a:t>这就为移动车库的发展提供了巨大商机。我们将致力于研究移动车库，将我们的移动车库向全国推广。</a:t>
            </a:r>
            <a:endParaRPr sz="2800"/>
          </a:p>
        </p:txBody>
      </p:sp>
      <p:pic>
        <p:nvPicPr>
          <p:cNvPr id="3" name="object 3"/>
          <p:cNvPicPr/>
          <p:nvPr/>
        </p:nvPicPr>
        <p:blipFill>
          <a:blip r:embed="rId2"/>
          <a:stretch>
            <a:fillRect/>
          </a:stretch>
        </p:blipFill>
        <p:spPr>
          <a:xfrm>
            <a:off x="1257300" y="1701800"/>
            <a:ext cx="6551611" cy="4608512"/>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064000" y="3505200"/>
            <a:ext cx="5019675" cy="3233738"/>
          </a:xfrm>
          <a:prstGeom prst="rect">
            <a:avLst/>
          </a:prstGeom>
        </p:spPr>
      </p:pic>
      <p:sp>
        <p:nvSpPr>
          <p:cNvPr id="3" name="object 3"/>
          <p:cNvSpPr txBox="1"/>
          <p:nvPr/>
        </p:nvSpPr>
        <p:spPr>
          <a:xfrm>
            <a:off x="329565" y="431517"/>
            <a:ext cx="8217534" cy="4688840"/>
          </a:xfrm>
          <a:prstGeom prst="rect">
            <a:avLst/>
          </a:prstGeom>
        </p:spPr>
        <p:txBody>
          <a:bodyPr vert="horz" wrap="square" lIns="0" tIns="12700" rIns="0" bIns="0" rtlCol="0">
            <a:spAutoFit/>
          </a:bodyPr>
          <a:lstStyle/>
          <a:p>
            <a:pPr marL="203835" indent="-191770">
              <a:lnSpc>
                <a:spcPct val="100000"/>
              </a:lnSpc>
              <a:spcBef>
                <a:spcPts val="100"/>
              </a:spcBef>
              <a:buSzPct val="94444"/>
              <a:buFont typeface="Arial"/>
              <a:buAutoNum type="arabicPeriod"/>
              <a:tabLst>
                <a:tab pos="204470"/>
              </a:tabLst>
            </a:pPr>
            <a:r>
              <a:rPr sz="1800" b="1" spc="-5">
                <a:latin typeface="Microsoft JhengHei"/>
                <a:cs typeface="Microsoft JhengHei"/>
              </a:rPr>
              <a:t>时尚性：外观新颖、美观、典雅、大方、具有较强的立体感。</a:t>
            </a:r>
            <a:endParaRPr sz="1800">
              <a:latin typeface="Microsoft JhengHei"/>
              <a:cs typeface="Microsoft JhengHei"/>
            </a:endParaRPr>
          </a:p>
          <a:p>
            <a:pPr>
              <a:lnSpc>
                <a:spcPct val="100000"/>
              </a:lnSpc>
              <a:spcBef>
                <a:spcPts val="45"/>
              </a:spcBef>
              <a:buFont typeface="Arial"/>
              <a:buAutoNum type="arabicPeriod"/>
            </a:pPr>
            <a:endParaRPr sz="1150">
              <a:latin typeface="Microsoft JhengHei"/>
              <a:cs typeface="Microsoft JhengHei"/>
            </a:endParaRPr>
          </a:p>
          <a:p>
            <a:pPr marL="203835" indent="-191770">
              <a:lnSpc>
                <a:spcPct val="100000"/>
              </a:lnSpc>
              <a:buSzPct val="94444"/>
              <a:buFont typeface="Arial"/>
              <a:buAutoNum type="arabicPeriod"/>
              <a:tabLst>
                <a:tab pos="204470"/>
              </a:tabLst>
            </a:pPr>
            <a:r>
              <a:rPr sz="1800" b="1" spc="-5">
                <a:latin typeface="Microsoft JhengHei"/>
                <a:cs typeface="Microsoft JhengHei"/>
              </a:rPr>
              <a:t>智能型：人性化设计，使用便捷。遥控开启，遥控伸缩，自动锁库。</a:t>
            </a:r>
            <a:endParaRPr sz="1800">
              <a:latin typeface="Microsoft JhengHei"/>
              <a:cs typeface="Microsoft JhengHei"/>
            </a:endParaRPr>
          </a:p>
          <a:p>
            <a:pPr>
              <a:lnSpc>
                <a:spcPct val="100000"/>
              </a:lnSpc>
              <a:spcBef>
                <a:spcPts val="45"/>
              </a:spcBef>
              <a:buFont typeface="Arial"/>
              <a:buAutoNum type="arabicPeriod"/>
            </a:pPr>
            <a:endParaRPr sz="1150">
              <a:latin typeface="Microsoft JhengHei"/>
              <a:cs typeface="Microsoft JhengHei"/>
            </a:endParaRPr>
          </a:p>
          <a:p>
            <a:pPr marL="12700">
              <a:lnSpc>
                <a:spcPct val="100000"/>
              </a:lnSpc>
            </a:pPr>
            <a:r>
              <a:rPr sz="1800" b="1" spc="-25">
                <a:latin typeface="MS Gothic"/>
                <a:cs typeface="MS Gothic"/>
              </a:rPr>
              <a:t>★</a:t>
            </a:r>
            <a:r>
              <a:rPr sz="1800" b="1" spc="-5">
                <a:latin typeface="Microsoft JhengHei"/>
                <a:cs typeface="Microsoft JhengHei"/>
              </a:rPr>
              <a:t>停车步骤：车来门开，车停库展，人离门锁。</a:t>
            </a:r>
            <a:endParaRPr sz="1800">
              <a:latin typeface="Microsoft JhengHei"/>
              <a:cs typeface="Microsoft JhengHei"/>
            </a:endParaRPr>
          </a:p>
          <a:p>
            <a:pPr>
              <a:lnSpc>
                <a:spcPct val="100000"/>
              </a:lnSpc>
              <a:spcBef>
                <a:spcPts val="45"/>
              </a:spcBef>
            </a:pPr>
            <a:endParaRPr sz="1150">
              <a:latin typeface="Microsoft JhengHei"/>
              <a:cs typeface="Microsoft JhengHei"/>
            </a:endParaRPr>
          </a:p>
          <a:p>
            <a:pPr marL="12700">
              <a:lnSpc>
                <a:spcPct val="100000"/>
              </a:lnSpc>
            </a:pPr>
            <a:r>
              <a:rPr sz="1800" b="1" spc="-25">
                <a:latin typeface="MS Gothic"/>
                <a:cs typeface="MS Gothic"/>
              </a:rPr>
              <a:t>★</a:t>
            </a:r>
            <a:r>
              <a:rPr sz="1800" b="1" spc="-5">
                <a:latin typeface="Microsoft JhengHei"/>
                <a:cs typeface="Microsoft JhengHei"/>
              </a:rPr>
              <a:t>用车步骤：人来门开，库缩车离，门锁地空。</a:t>
            </a:r>
            <a:endParaRPr sz="1800">
              <a:latin typeface="Microsoft JhengHei"/>
              <a:cs typeface="Microsoft JhengHei"/>
            </a:endParaRPr>
          </a:p>
          <a:p>
            <a:pPr>
              <a:lnSpc>
                <a:spcPct val="100000"/>
              </a:lnSpc>
              <a:spcBef>
                <a:spcPts val="30"/>
              </a:spcBef>
            </a:pPr>
            <a:endParaRPr sz="1100">
              <a:latin typeface="Microsoft JhengHei"/>
              <a:cs typeface="Microsoft JhengHei"/>
            </a:endParaRPr>
          </a:p>
          <a:p>
            <a:pPr marL="12700" marR="5080" indent="191770">
              <a:lnSpc>
                <a:spcPct val="104900"/>
              </a:lnSpc>
              <a:buSzPct val="94444"/>
              <a:buFont typeface="Arial"/>
              <a:buAutoNum type="arabicPeriod" startAt="3"/>
              <a:tabLst>
                <a:tab pos="204470"/>
              </a:tabLst>
            </a:pPr>
            <a:r>
              <a:rPr sz="1800" b="1" spc="-5">
                <a:latin typeface="Microsoft JhengHei"/>
                <a:cs typeface="Microsoft JhengHei"/>
              </a:rPr>
              <a:t>手动开启功能：无电源时，可用钥匙，手动开关门体，库内配有手摇伸缩机构，</a:t>
            </a:r>
            <a:r>
              <a:rPr sz="1800" b="1" spc="-10">
                <a:latin typeface="Microsoft JhengHei"/>
                <a:cs typeface="Microsoft JhengHei"/>
              </a:rPr>
              <a:t>操作轻松简便。</a:t>
            </a:r>
            <a:endParaRPr sz="1800">
              <a:latin typeface="Microsoft JhengHei"/>
              <a:cs typeface="Microsoft JhengHei"/>
            </a:endParaRPr>
          </a:p>
          <a:p>
            <a:pPr marL="203835" indent="-191770">
              <a:lnSpc>
                <a:spcPts val="2055"/>
              </a:lnSpc>
              <a:buSzPct val="94444"/>
              <a:buFont typeface="Arial"/>
              <a:buAutoNum type="arabicPeriod" startAt="3"/>
              <a:tabLst>
                <a:tab pos="204470"/>
              </a:tabLst>
            </a:pPr>
            <a:r>
              <a:rPr sz="1800" b="1" spc="-5">
                <a:latin typeface="Microsoft JhengHei"/>
                <a:cs typeface="Microsoft JhengHei"/>
              </a:rPr>
              <a:t>安全防护：使用双层镀锌彩钢复合板，内有保温隔热材料，防雨雪、防暴晒、</a:t>
            </a:r>
            <a:endParaRPr sz="1800">
              <a:latin typeface="Microsoft JhengHei"/>
              <a:cs typeface="Microsoft JhengHei"/>
            </a:endParaRPr>
          </a:p>
          <a:p>
            <a:pPr>
              <a:lnSpc>
                <a:spcPct val="100000"/>
              </a:lnSpc>
              <a:spcBef>
                <a:spcPts val="60"/>
              </a:spcBef>
              <a:buFont typeface="Arial"/>
              <a:buAutoNum type="arabicPeriod" startAt="3"/>
            </a:pPr>
            <a:endParaRPr sz="1200">
              <a:latin typeface="Microsoft JhengHei"/>
              <a:cs typeface="Microsoft JhengHei"/>
            </a:endParaRPr>
          </a:p>
          <a:p>
            <a:pPr marL="12700">
              <a:lnSpc>
                <a:spcPct val="100000"/>
              </a:lnSpc>
            </a:pPr>
            <a:r>
              <a:rPr sz="1800" b="1" spc="-10">
                <a:latin typeface="Microsoft JhengHei"/>
                <a:cs typeface="Microsoft JhengHei"/>
              </a:rPr>
              <a:t>防冰雹、防划伤、</a:t>
            </a:r>
            <a:endParaRPr sz="1800">
              <a:latin typeface="Microsoft JhengHei"/>
              <a:cs typeface="Microsoft JhengHei"/>
            </a:endParaRPr>
          </a:p>
          <a:p>
            <a:pPr marL="12700" marR="4767580">
              <a:lnSpc>
                <a:spcPct val="100000"/>
              </a:lnSpc>
            </a:pPr>
            <a:r>
              <a:rPr sz="1800" b="1" spc="-5">
                <a:latin typeface="Microsoft JhengHei"/>
                <a:cs typeface="Microsoft JhengHei"/>
              </a:rPr>
              <a:t>防坠物、防风沙、防碰撞、防火、</a:t>
            </a:r>
            <a:r>
              <a:rPr sz="1800" b="1" spc="-10">
                <a:latin typeface="Microsoft JhengHei"/>
                <a:cs typeface="Microsoft JhengHei"/>
              </a:rPr>
              <a:t>防盗、防寒。</a:t>
            </a:r>
            <a:endParaRPr sz="1800">
              <a:latin typeface="Microsoft JhengHei"/>
              <a:cs typeface="Microsoft JhengHei"/>
            </a:endParaRPr>
          </a:p>
          <a:p>
            <a:pPr>
              <a:lnSpc>
                <a:spcPct val="100000"/>
              </a:lnSpc>
              <a:spcBef>
                <a:spcPts val="30"/>
              </a:spcBef>
            </a:pPr>
            <a:endParaRPr sz="1100">
              <a:latin typeface="Microsoft JhengHei"/>
              <a:cs typeface="Microsoft JhengHei"/>
            </a:endParaRPr>
          </a:p>
          <a:p>
            <a:pPr marL="203835" indent="-191770">
              <a:lnSpc>
                <a:spcPct val="100000"/>
              </a:lnSpc>
              <a:buSzPct val="94444"/>
              <a:buFont typeface="Arial"/>
              <a:buAutoNum type="arabicPeriod" startAt="5"/>
              <a:tabLst>
                <a:tab pos="204470"/>
              </a:tabLst>
            </a:pPr>
            <a:r>
              <a:rPr sz="1800" b="1" spc="-5">
                <a:latin typeface="Microsoft JhengHei"/>
                <a:cs typeface="Microsoft JhengHei"/>
              </a:rPr>
              <a:t>经济、安全、环保三重效益：</a:t>
            </a:r>
            <a:endParaRPr sz="1800">
              <a:latin typeface="Microsoft JhengHei"/>
              <a:cs typeface="Microsoft JhengHei"/>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200400" y="2565400"/>
            <a:ext cx="5905500" cy="3743325"/>
          </a:xfrm>
          <a:prstGeom prst="rect">
            <a:avLst/>
          </a:prstGeom>
        </p:spPr>
      </p:pic>
      <p:sp>
        <p:nvSpPr>
          <p:cNvPr id="3" name="object 3"/>
          <p:cNvSpPr txBox="1"/>
          <p:nvPr/>
        </p:nvSpPr>
        <p:spPr>
          <a:xfrm>
            <a:off x="258128" y="215617"/>
            <a:ext cx="8801735" cy="3879850"/>
          </a:xfrm>
          <a:prstGeom prst="rect">
            <a:avLst/>
          </a:prstGeom>
        </p:spPr>
        <p:txBody>
          <a:bodyPr vert="horz" wrap="square" lIns="0" tIns="10795" rIns="0" bIns="0" rtlCol="0">
            <a:spAutoFit/>
          </a:bodyPr>
          <a:lstStyle/>
          <a:p>
            <a:pPr marL="12700" marR="5080">
              <a:lnSpc>
                <a:spcPts val="2270"/>
              </a:lnSpc>
              <a:spcBef>
                <a:spcPts val="85"/>
              </a:spcBef>
            </a:pPr>
            <a:r>
              <a:rPr sz="1800" b="1" spc="-25">
                <a:latin typeface="MS Gothic"/>
                <a:cs typeface="MS Gothic"/>
              </a:rPr>
              <a:t>★</a:t>
            </a:r>
            <a:r>
              <a:rPr sz="1800" b="1">
                <a:latin typeface="Microsoft JhengHei"/>
                <a:cs typeface="Microsoft JhengHei"/>
              </a:rPr>
              <a:t>环保效益：占地面积小，收缩后仅占用固定车库房的</a:t>
            </a:r>
            <a:r>
              <a:rPr sz="1800" b="1" spc="-10">
                <a:latin typeface="Arial"/>
                <a:cs typeface="Arial"/>
              </a:rPr>
              <a:t>1/5</a:t>
            </a:r>
            <a:r>
              <a:rPr sz="1800" b="1" spc="-5">
                <a:latin typeface="Microsoft JhengHei"/>
                <a:cs typeface="Microsoft JhengHei"/>
              </a:rPr>
              <a:t>。展开后也不会占用其它用地</a:t>
            </a:r>
            <a:r>
              <a:rPr sz="1800" b="1" spc="-15">
                <a:latin typeface="Microsoft JhengHei"/>
                <a:cs typeface="Microsoft JhengHei"/>
              </a:rPr>
              <a:t>地面积，</a:t>
            </a:r>
            <a:endParaRPr sz="1800">
              <a:latin typeface="Microsoft JhengHei"/>
              <a:cs typeface="Microsoft JhengHei"/>
            </a:endParaRPr>
          </a:p>
          <a:p>
            <a:pPr>
              <a:lnSpc>
                <a:spcPct val="100000"/>
              </a:lnSpc>
              <a:spcBef>
                <a:spcPts val="20"/>
              </a:spcBef>
            </a:pPr>
            <a:endParaRPr sz="1050">
              <a:latin typeface="Microsoft JhengHei"/>
              <a:cs typeface="Microsoft JhengHei"/>
            </a:endParaRPr>
          </a:p>
          <a:p>
            <a:pPr marL="12700">
              <a:lnSpc>
                <a:spcPct val="100000"/>
              </a:lnSpc>
              <a:spcBef>
                <a:spcPts val="5"/>
              </a:spcBef>
            </a:pPr>
            <a:r>
              <a:rPr sz="1800" b="1">
                <a:latin typeface="Microsoft JhengHei"/>
                <a:cs typeface="Microsoft JhengHei"/>
              </a:rPr>
              <a:t>仅占用车辆停放面积的</a:t>
            </a:r>
            <a:r>
              <a:rPr sz="1800" b="1" spc="-10">
                <a:latin typeface="Arial"/>
                <a:cs typeface="Arial"/>
              </a:rPr>
              <a:t>10%</a:t>
            </a:r>
            <a:r>
              <a:rPr sz="1800" b="1" spc="-50">
                <a:latin typeface="Microsoft JhengHei"/>
                <a:cs typeface="Microsoft JhengHei"/>
              </a:rPr>
              <a:t>。</a:t>
            </a:r>
            <a:endParaRPr sz="1800">
              <a:latin typeface="Microsoft JhengHei"/>
              <a:cs typeface="Microsoft JhengHei"/>
            </a:endParaRPr>
          </a:p>
          <a:p>
            <a:pPr>
              <a:lnSpc>
                <a:spcPct val="100000"/>
              </a:lnSpc>
              <a:spcBef>
                <a:spcPts val="30"/>
              </a:spcBef>
            </a:pPr>
            <a:endParaRPr sz="1100">
              <a:latin typeface="Microsoft JhengHei"/>
              <a:cs typeface="Microsoft JhengHei"/>
            </a:endParaRPr>
          </a:p>
          <a:p>
            <a:pPr marL="12700" marR="169545">
              <a:lnSpc>
                <a:spcPct val="104900"/>
              </a:lnSpc>
            </a:pPr>
            <a:r>
              <a:rPr sz="1800" b="1" spc="-25">
                <a:latin typeface="MS Gothic"/>
                <a:cs typeface="MS Gothic"/>
              </a:rPr>
              <a:t>★</a:t>
            </a:r>
            <a:r>
              <a:rPr sz="1800" b="1">
                <a:latin typeface="Microsoft JhengHei"/>
                <a:cs typeface="Microsoft JhengHei"/>
              </a:rPr>
              <a:t>经济效益：价格仅为固定车库房的</a:t>
            </a:r>
            <a:r>
              <a:rPr sz="1800" b="1" spc="-10">
                <a:latin typeface="Arial"/>
                <a:cs typeface="Arial"/>
              </a:rPr>
              <a:t>1/4-1/20</a:t>
            </a:r>
            <a:r>
              <a:rPr sz="1800" b="1" spc="-10">
                <a:latin typeface="Microsoft JhengHei"/>
                <a:cs typeface="Microsoft JhengHei"/>
              </a:rPr>
              <a:t>，并具有较强的灵活性，可拆卸可移动，</a:t>
            </a:r>
            <a:r>
              <a:rPr sz="1800" b="1" spc="-20">
                <a:latin typeface="Microsoft JhengHei"/>
                <a:cs typeface="Microsoft JhengHei"/>
              </a:rPr>
              <a:t>重复使</a:t>
            </a:r>
            <a:endParaRPr sz="1800">
              <a:latin typeface="Microsoft JhengHei"/>
              <a:cs typeface="Microsoft JhengHei"/>
            </a:endParaRPr>
          </a:p>
          <a:p>
            <a:pPr>
              <a:lnSpc>
                <a:spcPct val="100000"/>
              </a:lnSpc>
              <a:spcBef>
                <a:spcPts val="45"/>
              </a:spcBef>
            </a:pPr>
            <a:endParaRPr sz="1150">
              <a:latin typeface="Microsoft JhengHei"/>
              <a:cs typeface="Microsoft JhengHei"/>
            </a:endParaRPr>
          </a:p>
          <a:p>
            <a:pPr marL="12700">
              <a:lnSpc>
                <a:spcPct val="100000"/>
              </a:lnSpc>
            </a:pPr>
            <a:r>
              <a:rPr sz="1800" b="1" spc="-5">
                <a:latin typeface="Microsoft JhengHei"/>
                <a:cs typeface="Microsoft JhengHei"/>
              </a:rPr>
              <a:t>用不浪费。不再为固定车库房的一次性投资耗费而心痛。</a:t>
            </a:r>
            <a:endParaRPr sz="1800">
              <a:latin typeface="Microsoft JhengHei"/>
              <a:cs typeface="Microsoft JhengHei"/>
            </a:endParaRPr>
          </a:p>
          <a:p>
            <a:pPr>
              <a:lnSpc>
                <a:spcPct val="100000"/>
              </a:lnSpc>
              <a:spcBef>
                <a:spcPts val="15"/>
              </a:spcBef>
            </a:pPr>
            <a:endParaRPr sz="1050">
              <a:latin typeface="Microsoft JhengHei"/>
              <a:cs typeface="Microsoft JhengHei"/>
            </a:endParaRPr>
          </a:p>
          <a:p>
            <a:pPr marL="12700" marR="322580">
              <a:lnSpc>
                <a:spcPct val="104900"/>
              </a:lnSpc>
            </a:pPr>
            <a:r>
              <a:rPr sz="1800" b="1" spc="-25">
                <a:latin typeface="MS Gothic"/>
                <a:cs typeface="MS Gothic"/>
              </a:rPr>
              <a:t>★</a:t>
            </a:r>
            <a:r>
              <a:rPr sz="1800" b="1" spc="-5">
                <a:latin typeface="Microsoft JhengHei"/>
                <a:cs typeface="Microsoft JhengHei"/>
              </a:rPr>
              <a:t>安全效益：本产品全方位的立体防护概念，不仅涵盖传统车库房的基本防护功能，</a:t>
            </a:r>
            <a:r>
              <a:rPr sz="1800" b="1" spc="-15">
                <a:latin typeface="Microsoft JhengHei"/>
                <a:cs typeface="Microsoft JhengHei"/>
              </a:rPr>
              <a:t>更使爱车</a:t>
            </a:r>
            <a:endParaRPr sz="1800">
              <a:latin typeface="Microsoft JhengHei"/>
              <a:cs typeface="Microsoft JhengHei"/>
            </a:endParaRPr>
          </a:p>
          <a:p>
            <a:pPr>
              <a:lnSpc>
                <a:spcPct val="100000"/>
              </a:lnSpc>
              <a:spcBef>
                <a:spcPts val="45"/>
              </a:spcBef>
            </a:pPr>
            <a:endParaRPr sz="1150">
              <a:latin typeface="Microsoft JhengHei"/>
              <a:cs typeface="Microsoft JhengHei"/>
            </a:endParaRPr>
          </a:p>
          <a:p>
            <a:pPr marL="12700">
              <a:lnSpc>
                <a:spcPct val="100000"/>
              </a:lnSpc>
            </a:pPr>
            <a:r>
              <a:rPr sz="1800" b="1" spc="-5">
                <a:latin typeface="Microsoft JhengHei"/>
                <a:cs typeface="Microsoft JhengHei"/>
              </a:rPr>
              <a:t>一族在公共场合下的车号隐私也得到可靠保护。</a:t>
            </a:r>
            <a:endParaRPr sz="1800">
              <a:latin typeface="Microsoft JhengHei"/>
              <a:cs typeface="Microsoft JhengHei"/>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8312" y="765175"/>
            <a:ext cx="8229600" cy="720725"/>
          </a:xfrm>
          <a:custGeom>
            <a:rect l="l" t="t" r="r" b="b"/>
            <a:pathLst>
              <a:path w="8229600" h="720725">
                <a:moveTo>
                  <a:pt x="0" y="0"/>
                </a:moveTo>
                <a:lnTo>
                  <a:pt x="8229600" y="0"/>
                </a:lnTo>
                <a:lnTo>
                  <a:pt x="8229600" y="720725"/>
                </a:lnTo>
                <a:lnTo>
                  <a:pt x="0" y="720725"/>
                </a:lnTo>
                <a:lnTo>
                  <a:pt x="0" y="0"/>
                </a:lnTo>
                <a:close/>
              </a:path>
            </a:pathLst>
          </a:custGeom>
          <a:ln w="9525">
            <a:solidFill>
              <a:srgbClr val="000000"/>
            </a:solidFill>
          </a:ln>
        </p:spPr>
        <p:txBody>
          <a:bodyPr wrap="square" lIns="0" tIns="0" rIns="0" bIns="0" rtlCol="0"/>
          <a:lstStyle/>
          <a:p/>
        </p:txBody>
      </p:sp>
      <p:pic>
        <p:nvPicPr>
          <p:cNvPr id="3" name="object 3"/>
          <p:cNvPicPr/>
          <p:nvPr/>
        </p:nvPicPr>
        <p:blipFill>
          <a:blip r:embed="rId2"/>
          <a:stretch>
            <a:fillRect/>
          </a:stretch>
        </p:blipFill>
        <p:spPr>
          <a:xfrm>
            <a:off x="1193800" y="2197100"/>
            <a:ext cx="7366000" cy="3752850"/>
          </a:xfrm>
          <a:prstGeom prst="rect">
            <a:avLst/>
          </a:prstGeom>
        </p:spPr>
      </p:pic>
      <p:sp>
        <p:nvSpPr>
          <p:cNvPr id="4" name="object 4"/>
          <p:cNvSpPr txBox="1"/>
          <p:nvPr/>
        </p:nvSpPr>
        <p:spPr>
          <a:xfrm>
            <a:off x="3851275" y="5302250"/>
            <a:ext cx="4537075" cy="574675"/>
          </a:xfrm>
          <a:prstGeom prst="rect">
            <a:avLst/>
          </a:prstGeom>
          <a:solidFill>
            <a:srgbClr val="FF0000">
              <a:alpha val="87057"/>
            </a:srgbClr>
          </a:solidFill>
          <a:ln w="9525">
            <a:solidFill>
              <a:srgbClr val="000000"/>
            </a:solidFill>
          </a:ln>
        </p:spPr>
        <p:txBody>
          <a:bodyPr vert="horz" wrap="square" lIns="0" tIns="113664" rIns="0" bIns="0" rtlCol="0">
            <a:spAutoFit/>
          </a:bodyPr>
          <a:lstStyle/>
          <a:p>
            <a:pPr algn="ctr">
              <a:lnSpc>
                <a:spcPct val="100000"/>
              </a:lnSpc>
              <a:spcBef>
                <a:spcPts val="894"/>
              </a:spcBef>
            </a:pPr>
            <a:r>
              <a:rPr sz="2400" spc="-5">
                <a:latin typeface="宋体"/>
                <a:cs typeface="宋体"/>
              </a:rPr>
              <a:t>小区安装移动车库效果图</a:t>
            </a:r>
            <a:endParaRPr sz="24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98190" y="2373649"/>
            <a:ext cx="8263255" cy="1753235"/>
          </a:xfrm>
          <a:prstGeom prst="rect">
            <a:avLst/>
          </a:prstGeom>
        </p:spPr>
        <p:txBody>
          <a:bodyPr vert="horz" wrap="square" lIns="0" tIns="1905" rIns="0" bIns="0" rtlCol="0">
            <a:spAutoFit/>
          </a:bodyPr>
          <a:lstStyle/>
          <a:p>
            <a:pPr marL="71120" marR="5080" indent="-59055">
              <a:lnSpc>
                <a:spcPct val="102499"/>
              </a:lnSpc>
              <a:spcBef>
                <a:spcPts val="15"/>
              </a:spcBef>
            </a:pPr>
            <a:r>
              <a:rPr sz="2800"/>
              <a:t>公司一贯遵</a:t>
            </a:r>
            <a:r>
              <a:rPr sz="2800" spc="-1870"/>
              <a:t>循</a:t>
            </a:r>
            <a:r>
              <a:rPr sz="2800">
                <a:latin typeface="Arial"/>
                <a:cs typeface="Arial"/>
              </a:rPr>
              <a:t>“</a:t>
            </a:r>
            <a:r>
              <a:rPr sz="2800" spc="-1864"/>
              <a:t>以</a:t>
            </a:r>
            <a:r>
              <a:rPr sz="2800">
                <a:latin typeface="Arial"/>
                <a:cs typeface="Arial"/>
              </a:rPr>
              <a:t>“ </a:t>
            </a:r>
            <a:r>
              <a:rPr sz="2800"/>
              <a:t>诚相待，以信为本，以优取</a:t>
            </a:r>
            <a:r>
              <a:rPr sz="2800" spc="-1870"/>
              <a:t>胜</a:t>
            </a:r>
            <a:r>
              <a:rPr sz="2800">
                <a:latin typeface="Arial"/>
                <a:cs typeface="Arial"/>
              </a:rPr>
              <a:t>”</a:t>
            </a:r>
            <a:r>
              <a:rPr sz="2800" spc="-1864"/>
              <a:t>的</a:t>
            </a:r>
            <a:r>
              <a:rPr sz="2800">
                <a:latin typeface="Arial"/>
                <a:cs typeface="Arial"/>
              </a:rPr>
              <a:t>” </a:t>
            </a:r>
            <a:r>
              <a:rPr sz="2800" spc="-25"/>
              <a:t>经营</a:t>
            </a:r>
            <a:r>
              <a:rPr sz="2800" spc="-5"/>
              <a:t>理念，愿与各界人士携手合作，共图发展，热忱欢</a:t>
            </a:r>
            <a:r>
              <a:rPr sz="2800" spc="-50"/>
              <a:t> </a:t>
            </a:r>
            <a:r>
              <a:rPr sz="2800" spc="-5"/>
              <a:t>迎国内客商、朋友参观指导。我们将以最优惠的价格</a:t>
            </a:r>
            <a:endParaRPr sz="2800">
              <a:latin typeface="Arial"/>
              <a:cs typeface="Arial"/>
            </a:endParaRPr>
          </a:p>
          <a:p>
            <a:pPr marL="782320">
              <a:lnSpc>
                <a:spcPct val="100000"/>
              </a:lnSpc>
            </a:pPr>
            <a:r>
              <a:rPr sz="2800" spc="-5"/>
              <a:t>格，最高的品质，最好的服务为您服务！</a:t>
            </a:r>
            <a:endParaRPr sz="28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https://d.book118.com/638111112123006024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Paragraphs>
  <Slides>16</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黑体</vt:lpstr>
      <vt:lpstr>Microsoft JhengHei</vt:lpstr>
      <vt:lpstr>宋体</vt:lpstr>
      <vt:lpstr>MS Gothic</vt:lpstr>
      <vt:lpstr>Office Theme</vt:lpstr>
      <vt:lpstr>好家移动车库策划</vt:lpstr>
      <vt:lpstr>，我国目前轿车保有量约8000万量</vt:lpstr>
      <vt:lpstr>在未来20年的时间里中国的小轿车保有量将始终保持每年以百分之十以上的高速度增长，即每年以 300万辆的速度递增。</vt:lpstr>
      <vt:lpstr>然而由于我国的城市建设水平与很多发达国家相比还存在很大差距，许多相关的配套设施还很不完善</vt:lpstr>
      <vt:lpstr>汽车被盗的事经常发生</vt:lpstr>
      <vt:lpstr>人为的划伤，更使车主心 疼不已，还要花上几百元 修复，人们对此无可奈何。现代化城市的高密度建筑，使得车库无法插足</vt:lpstr>
      <vt:lpstr>。冬天下雪了，雪冰擦不掉，车发动不了，让人烦恼不已</vt:lpstr>
      <vt:lpstr>PowerPoint Presentation</vt:lpstr>
      <vt:lpstr>PowerPoint Presentation</vt:lpstr>
      <vt:lpstr>据了解：北京的车库价格已经超过20到50万元。即使有车车库，远离住宅也会成为使用的障碍，而且车库也只能是是晚上用，白天上班时所有的轿车都在楼下露天停放</vt:lpstr>
      <vt:lpstr>这就为移动车库的发展提供了巨大商机。我们将致力于研究移动车库，将我们的移动车库向全国推广。</vt:lpstr>
      <vt:lpstr>PowerPoint Presentation</vt:lpstr>
      <vt:lpstr>PowerPoint Presentation</vt:lpstr>
      <vt:lpstr>PowerPoint Presentation</vt:lpstr>
      <vt:lpstr>公司一贯遵循“以“ 诚相待，以信为本，以优取胜”的” 经营理念，愿与各界人士携手合作，共图发展，热忱欢 迎国内客商、朋友参观指导。我们将以最优惠的价格
格，最高的品质，最好的服务为您服务！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2024-09-01T03:53:16.178</cp:lastPrinted>
  <dcterms:created xsi:type="dcterms:W3CDTF">2024-08-31T19:53:16Z</dcterms:created>
  <dcterms:modified xsi:type="dcterms:W3CDTF">2024-08-31T19:53:17Z</dcterms:modified>
</cp:coreProperties>
</file>