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15E26-7025-4CF3-91C1-4CF16834C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4436-D6F4-4E02-B19F-39DB2ABB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016E7-72E3-4F8D-8F28-9AF34D20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9ADBE-2B29-4C7D-9BAD-B17A0065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594A2-CD10-4622-A5FD-65FA409FF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05319-2598-493E-8E0B-4A66A5D77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BFD61-49AD-4F90-A452-B561D3C82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13573-4311-4EFB-B48E-A3B6F21B0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B4493-55F9-4676-9B9F-7C3D368E8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66299-D5D4-4C93-BC6F-397FD2817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9B32F-0425-4F00-956E-0B7987C6F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1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1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3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8239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8788" y="247650"/>
            <a:ext cx="1981200" cy="419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3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ts val="130"/>
        </a:spcBef>
        <a:buFont typeface="Arial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ts val="130"/>
        </a:spcBef>
        <a:buFont typeface="Arial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ts val="130"/>
        </a:spcBef>
        <a:buFont typeface="Arial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slide" Target="slide1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4130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9244669" y="193251"/>
            <a:ext cx="2533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accent1"/>
                </a:solidFill>
              </a:rPr>
              <a:t>人教</a:t>
            </a:r>
            <a:r>
              <a:rPr lang="en-US" altLang="zh-CN" b="1">
                <a:solidFill>
                  <a:schemeClr val="accent1"/>
                </a:solidFill>
              </a:rPr>
              <a:t>2019</a:t>
            </a:r>
            <a:r>
              <a:rPr lang="zh-CN" altLang="en-US" b="1">
                <a:solidFill>
                  <a:schemeClr val="accent1"/>
                </a:solidFill>
              </a:rPr>
              <a:t>版必修上册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561465" y="3140710"/>
            <a:ext cx="985710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>
                <a:solidFill>
                  <a:srgbClr val="648BAE"/>
                </a:solidFill>
                <a:latin typeface="字魂27号-布丁体" panose="00000500000000000000" charset="-122"/>
                <a:ea typeface="字魂27号-布丁体" panose="00000500000000000000" charset="-122"/>
                <a:cs typeface="字魂27号-布丁体" panose="00000500000000000000" charset="-122"/>
              </a:rPr>
              <a:t>2.3 </a:t>
            </a:r>
            <a:r>
              <a:rPr lang="zh-CN" altLang="en-US" sz="6000">
                <a:solidFill>
                  <a:srgbClr val="648BAE"/>
                </a:solidFill>
                <a:latin typeface="字魂27号-布丁体" panose="00000500000000000000" charset="-122"/>
                <a:ea typeface="字魂27号-布丁体" panose="00000500000000000000" charset="-122"/>
                <a:cs typeface="字魂27号-布丁体" panose="00000500000000000000" charset="-122"/>
              </a:rPr>
              <a:t>细胞中的糖类和脂质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29" name="图片 3" descr="timg (2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525" y="-3175"/>
            <a:ext cx="9169400" cy="6864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7" name="Text Box 9"/>
          <p:cNvSpPr txBox="1"/>
          <p:nvPr/>
        </p:nvSpPr>
        <p:spPr>
          <a:xfrm>
            <a:off x="9586595" y="1518285"/>
            <a:ext cx="2223135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思考图中丰盛的食物对我们有什么重要作用？</a:t>
            </a: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框 3"/>
          <p:cNvSpPr txBox="1"/>
          <p:nvPr/>
        </p:nvSpPr>
        <p:spPr>
          <a:xfrm>
            <a:off x="2519363" y="1516063"/>
            <a:ext cx="6710362" cy="175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Arial" pitchFamily="34" charset="0"/>
              </a:rPr>
              <a:t>	</a:t>
            </a:r>
            <a:r>
              <a:rPr lang="zh-CN" altLang="en-US" sz="3600" b="1">
                <a:solidFill>
                  <a:srgbClr val="0000FF"/>
                </a:solidFill>
                <a:latin typeface="Arial" pitchFamily="34" charset="0"/>
              </a:rPr>
              <a:t>自主学习：阅读课本糖类部分内容，自主学习完成学案糖类相关填空，限时</a:t>
            </a:r>
            <a:r>
              <a:rPr lang="en-US" altLang="zh-CN" sz="3600" b="1">
                <a:solidFill>
                  <a:srgbClr val="0000FF"/>
                </a:solidFill>
                <a:latin typeface="Arial" pitchFamily="34" charset="0"/>
              </a:rPr>
              <a:t>8</a:t>
            </a:r>
            <a:r>
              <a:rPr lang="zh-CN" altLang="en-US" sz="3600" b="1">
                <a:solidFill>
                  <a:srgbClr val="0000FF"/>
                </a:solidFill>
                <a:latin typeface="Arial" pitchFamily="34" charset="0"/>
              </a:rPr>
              <a:t>分钟。</a:t>
            </a:r>
          </a:p>
        </p:txBody>
      </p:sp>
      <p:sp>
        <p:nvSpPr>
          <p:cNvPr id="22531" name="文本框 4"/>
          <p:cNvSpPr txBox="1"/>
          <p:nvPr/>
        </p:nvSpPr>
        <p:spPr>
          <a:xfrm>
            <a:off x="2638425" y="3738563"/>
            <a:ext cx="7345363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Arial" pitchFamily="34" charset="0"/>
              </a:rPr>
              <a:t>	</a:t>
            </a:r>
            <a:r>
              <a:rPr lang="zh-CN" altLang="en-US" sz="3600" b="1">
                <a:solidFill>
                  <a:srgbClr val="0000FF"/>
                </a:solidFill>
                <a:latin typeface="Arial" pitchFamily="34" charset="0"/>
              </a:rPr>
              <a:t>请主动展示所完成的学案，展示完成后其他同学可以提出质疑。</a:t>
            </a: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/>
          </p:cNvSpPr>
          <p:nvPr>
            <p:ph type="title" idx="4294967295"/>
          </p:nvPr>
        </p:nvSpPr>
        <p:spPr>
          <a:xfrm>
            <a:off x="1115060" y="1042035"/>
            <a:ext cx="7119620" cy="836930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0000"/>
          </a:bodyPr>
          <a:lstStyle/>
          <a:p>
            <a:pPr>
              <a:buNone/>
            </a:pPr>
            <a:r>
              <a:rPr lang="zh-CN" altLang="zh-CN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一、细胞中的糖类</a:t>
            </a:r>
          </a:p>
        </p:txBody>
      </p:sp>
      <p:sp>
        <p:nvSpPr>
          <p:cNvPr id="8195" name="Text Box 3"/>
          <p:cNvSpPr txBox="1"/>
          <p:nvPr/>
        </p:nvSpPr>
        <p:spPr>
          <a:xfrm>
            <a:off x="659448" y="2192655"/>
            <a:ext cx="11137900" cy="56311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、元素组成：</a:t>
            </a:r>
          </a:p>
          <a:p>
            <a:pPr eaLnBrk="1" hangingPunct="1"/>
            <a:endParaRPr lang="zh-CN" altLang="en-US" sz="36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、种类：</a:t>
            </a:r>
          </a:p>
          <a:p>
            <a:pPr eaLnBrk="1" hangingPunct="1"/>
            <a:endParaRPr lang="zh-CN" altLang="en-US" sz="36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、功能：</a:t>
            </a:r>
            <a:endParaRPr lang="zh-CN" altLang="en-US" sz="3600" b="1">
              <a:solidFill>
                <a:schemeClr val="tx2">
                  <a:lumMod val="60000"/>
                  <a:lumOff val="4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endParaRPr lang="zh-CN" altLang="en-US" sz="3600" b="1">
              <a:solidFill>
                <a:schemeClr val="tx2">
                  <a:lumMod val="60000"/>
                  <a:lumOff val="4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endParaRPr lang="zh-CN" altLang="en-US" sz="3600" b="1">
              <a:solidFill>
                <a:schemeClr val="tx2">
                  <a:lumMod val="60000"/>
                  <a:lumOff val="4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endParaRPr lang="zh-CN" altLang="en-US" sz="3600" b="1">
              <a:solidFill>
                <a:schemeClr val="tx2">
                  <a:lumMod val="60000"/>
                  <a:lumOff val="4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endParaRPr lang="zh-CN" altLang="en-US" sz="3600" b="1">
              <a:solidFill>
                <a:schemeClr val="tx2">
                  <a:lumMod val="60000"/>
                  <a:lumOff val="4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endParaRPr lang="zh-CN" altLang="en-US" sz="3600" b="1">
              <a:solidFill>
                <a:schemeClr val="tx2">
                  <a:lumMod val="60000"/>
                  <a:lumOff val="40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8196" name="Text Box 4"/>
          <p:cNvSpPr txBox="1"/>
          <p:nvPr/>
        </p:nvSpPr>
        <p:spPr>
          <a:xfrm>
            <a:off x="4123373" y="2195671"/>
            <a:ext cx="2105025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C</a:t>
            </a:r>
            <a:r>
              <a:rPr lang="zh-CN" altLang="en-US" sz="3600" b="1">
                <a:solidFill>
                  <a:srgbClr val="FF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</a:t>
            </a:r>
            <a:r>
              <a:rPr lang="en-US" altLang="zh-CN" sz="3600" b="1">
                <a:solidFill>
                  <a:srgbClr val="FF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H</a:t>
            </a:r>
            <a:r>
              <a:rPr lang="zh-CN" altLang="en-US" sz="3600" b="1">
                <a:solidFill>
                  <a:srgbClr val="FF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</a:t>
            </a:r>
            <a:r>
              <a:rPr lang="en-US" altLang="zh-CN" sz="3600" b="1">
                <a:solidFill>
                  <a:srgbClr val="FF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O</a:t>
            </a:r>
          </a:p>
        </p:txBody>
      </p:sp>
      <p:sp>
        <p:nvSpPr>
          <p:cNvPr id="8197" name="Text Box 9"/>
          <p:cNvSpPr txBox="1"/>
          <p:nvPr/>
        </p:nvSpPr>
        <p:spPr>
          <a:xfrm>
            <a:off x="2865554" y="4347210"/>
            <a:ext cx="7777162" cy="120032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糖类是主要的能源物质</a:t>
            </a:r>
          </a:p>
          <a:p>
            <a:pPr eaLnBrk="1" hangingPunct="1"/>
            <a:endParaRPr lang="en-US" altLang="zh-CN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198" name="Text Box 8"/>
          <p:cNvSpPr txBox="1"/>
          <p:nvPr/>
        </p:nvSpPr>
        <p:spPr>
          <a:xfrm>
            <a:off x="3214688" y="3305254"/>
            <a:ext cx="384556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单糖、二糖、多糖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 Box 4"/>
          <p:cNvSpPr txBox="1"/>
          <p:nvPr/>
        </p:nvSpPr>
        <p:spPr>
          <a:xfrm>
            <a:off x="6959600" y="5651530"/>
            <a:ext cx="39370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H : O = 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2 : 1</a:t>
            </a:r>
          </a:p>
        </p:txBody>
      </p:sp>
      <p:sp>
        <p:nvSpPr>
          <p:cNvPr id="9219" name="Text Box 5"/>
          <p:cNvSpPr txBox="1"/>
          <p:nvPr/>
        </p:nvSpPr>
        <p:spPr>
          <a:xfrm>
            <a:off x="5422900" y="6459538"/>
            <a:ext cx="1728788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220" name="Rectangle 8"/>
          <p:cNvSpPr>
            <a:spLocks noGrp="1"/>
          </p:cNvSpPr>
          <p:nvPr>
            <p:ph type="title" idx="4294967295"/>
          </p:nvPr>
        </p:nvSpPr>
        <p:spPr>
          <a:xfrm>
            <a:off x="0" y="942975"/>
            <a:ext cx="10896600" cy="6210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/>
          <a:p>
            <a:pPr>
              <a:buNone/>
            </a:pPr>
            <a:r>
              <a:rPr lang="zh-CN" altLang="zh-CN" sz="40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单糖、二糖、多糖是怎样区分的？</a:t>
            </a:r>
          </a:p>
        </p:txBody>
      </p:sp>
      <p:sp>
        <p:nvSpPr>
          <p:cNvPr id="9221" name="Text Box 9"/>
          <p:cNvSpPr txBox="1"/>
          <p:nvPr/>
        </p:nvSpPr>
        <p:spPr>
          <a:xfrm>
            <a:off x="719138" y="1697672"/>
            <a:ext cx="10514013" cy="13646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15000"/>
              </a:lnSpc>
            </a:pP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、单糖：不能水解的糖。</a:t>
            </a:r>
          </a:p>
          <a:p>
            <a:pPr eaLnBrk="1" hangingPunct="1">
              <a:lnSpc>
                <a:spcPct val="115000"/>
              </a:lnSpc>
            </a:pPr>
            <a:endParaRPr lang="zh-CN" altLang="en-US" sz="36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222" name="Rectangle 10"/>
          <p:cNvSpPr/>
          <p:nvPr/>
        </p:nvSpPr>
        <p:spPr>
          <a:xfrm>
            <a:off x="719138" y="2517775"/>
            <a:ext cx="8736012" cy="409342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分子式：</a:t>
            </a:r>
          </a:p>
          <a:p>
            <a:pPr eaLnBrk="1" hangingPunct="1"/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葡萄糖、果糖、半乳糖：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C</a:t>
            </a:r>
            <a:r>
              <a:rPr lang="en-US" altLang="zh-CN" sz="28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H</a:t>
            </a:r>
            <a:r>
              <a:rPr lang="en-US" altLang="zh-CN" sz="28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12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O</a:t>
            </a:r>
            <a:r>
              <a:rPr lang="en-US" altLang="zh-CN" sz="28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</a:t>
            </a:r>
          </a:p>
          <a:p>
            <a:pPr eaLnBrk="1" hangingPunct="1"/>
            <a:r>
              <a:rPr lang="zh-CN" altLang="en-US" sz="4800" b="1" baseline="-2500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核糖：</a:t>
            </a:r>
            <a:endParaRPr lang="zh-CN" altLang="en-US" sz="3200" b="1" baseline="-2500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endParaRPr lang="zh-CN" altLang="en-US" sz="4800" b="1" baseline="-2500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r>
              <a:rPr lang="zh-CN" altLang="en-US" sz="4800" b="1" baseline="-2500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脱氧核糖：</a:t>
            </a:r>
          </a:p>
          <a:p>
            <a:pPr eaLnBrk="1" hangingPunct="1"/>
            <a:endParaRPr lang="zh-CN" altLang="en-US" sz="4800" b="1" baseline="-2500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/>
            <a:r>
              <a:rPr lang="zh-CN" altLang="en-US" sz="4800" b="1" baseline="-2500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糖类为什么又称“碳水化合物”</a:t>
            </a:r>
          </a:p>
          <a:p>
            <a:pPr eaLnBrk="1" hangingPunct="1"/>
            <a:endParaRPr lang="zh-CN" altLang="en-US" sz="5400" b="1" baseline="-2500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9223" name="Rectangle 11"/>
          <p:cNvSpPr/>
          <p:nvPr/>
        </p:nvSpPr>
        <p:spPr>
          <a:xfrm>
            <a:off x="9645650" y="2544763"/>
            <a:ext cx="309880" cy="41084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3200" b="1" baseline="-2500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224" name="Text Box 13"/>
          <p:cNvSpPr txBox="1"/>
          <p:nvPr/>
        </p:nvSpPr>
        <p:spPr>
          <a:xfrm>
            <a:off x="2012633" y="3609211"/>
            <a:ext cx="1356462" cy="5847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C</a:t>
            </a:r>
            <a:r>
              <a:rPr lang="en-US" altLang="zh-CN" sz="32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H</a:t>
            </a:r>
            <a:r>
              <a:rPr lang="en-US" altLang="zh-CN" sz="32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10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O</a:t>
            </a:r>
            <a:r>
              <a:rPr lang="en-US" altLang="zh-CN" sz="32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5</a:t>
            </a:r>
          </a:p>
        </p:txBody>
      </p:sp>
      <p:sp>
        <p:nvSpPr>
          <p:cNvPr id="9225" name="Text Box 14"/>
          <p:cNvSpPr txBox="1"/>
          <p:nvPr/>
        </p:nvSpPr>
        <p:spPr>
          <a:xfrm>
            <a:off x="2764602" y="4617764"/>
            <a:ext cx="1356462" cy="5847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C</a:t>
            </a:r>
            <a:r>
              <a:rPr lang="en-US" altLang="zh-CN" sz="32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H</a:t>
            </a:r>
            <a:r>
              <a:rPr lang="en-US" altLang="zh-CN" sz="32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10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O</a:t>
            </a:r>
            <a:r>
              <a:rPr lang="en-US" altLang="zh-CN" sz="3200" b="1" baseline="-25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4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2" name="Group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0" y="597853"/>
          <a:ext cx="12192000" cy="6196014"/>
        </p:xfrm>
        <a:graphic>
          <a:graphicData uri="http://schemas.openxmlformats.org/drawingml/2006/table">
            <a:tbl>
              <a:tblPr/>
              <a:tblGrid>
                <a:gridCol w="914400"/>
                <a:gridCol w="1727200"/>
                <a:gridCol w="2133600"/>
                <a:gridCol w="3048000"/>
                <a:gridCol w="4368800"/>
              </a:tblGrid>
              <a:tr h="609600">
                <a:tc gridSpan="3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种类</a:t>
                      </a: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分布</a:t>
                      </a: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功能</a:t>
                      </a: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425">
                <a:tc rowSpan="5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单糖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五碳糖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918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918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3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charset="-122"/>
                          <a:ea typeface="楷体" panose="02010609060101010101" charset="-122"/>
                        </a:rPr>
                        <a:t>六碳糖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4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918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77" name="Text Box 37"/>
          <p:cNvSpPr txBox="1"/>
          <p:nvPr/>
        </p:nvSpPr>
        <p:spPr>
          <a:xfrm>
            <a:off x="2946400" y="1261428"/>
            <a:ext cx="89535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核糖</a:t>
            </a:r>
          </a:p>
        </p:txBody>
      </p:sp>
      <p:sp>
        <p:nvSpPr>
          <p:cNvPr id="10278" name="Text Box 38"/>
          <p:cNvSpPr txBox="1"/>
          <p:nvPr/>
        </p:nvSpPr>
        <p:spPr>
          <a:xfrm>
            <a:off x="2641600" y="2404428"/>
            <a:ext cx="160782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脱氧核糖</a:t>
            </a:r>
          </a:p>
        </p:txBody>
      </p:sp>
      <p:sp>
        <p:nvSpPr>
          <p:cNvPr id="10279" name="Text Box 39"/>
          <p:cNvSpPr txBox="1"/>
          <p:nvPr/>
        </p:nvSpPr>
        <p:spPr>
          <a:xfrm>
            <a:off x="2946400" y="3547428"/>
            <a:ext cx="12515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葡萄糖</a:t>
            </a:r>
          </a:p>
        </p:txBody>
      </p:sp>
      <p:sp>
        <p:nvSpPr>
          <p:cNvPr id="10280" name="Text Box 40"/>
          <p:cNvSpPr txBox="1"/>
          <p:nvPr/>
        </p:nvSpPr>
        <p:spPr>
          <a:xfrm>
            <a:off x="3048000" y="4614228"/>
            <a:ext cx="89535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果糖</a:t>
            </a:r>
          </a:p>
        </p:txBody>
      </p:sp>
      <p:sp>
        <p:nvSpPr>
          <p:cNvPr id="10281" name="Text Box 41"/>
          <p:cNvSpPr txBox="1"/>
          <p:nvPr/>
        </p:nvSpPr>
        <p:spPr>
          <a:xfrm>
            <a:off x="2946400" y="5757228"/>
            <a:ext cx="12515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半乳糖</a:t>
            </a:r>
          </a:p>
        </p:txBody>
      </p:sp>
      <p:sp>
        <p:nvSpPr>
          <p:cNvPr id="10282" name="Text Box 42"/>
          <p:cNvSpPr txBox="1"/>
          <p:nvPr/>
        </p:nvSpPr>
        <p:spPr>
          <a:xfrm>
            <a:off x="4751388" y="1239203"/>
            <a:ext cx="232029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动植物细胞中</a:t>
            </a:r>
          </a:p>
        </p:txBody>
      </p:sp>
      <p:sp>
        <p:nvSpPr>
          <p:cNvPr id="10283" name="Text Box 43"/>
          <p:cNvSpPr txBox="1"/>
          <p:nvPr/>
        </p:nvSpPr>
        <p:spPr>
          <a:xfrm>
            <a:off x="4751388" y="2391728"/>
            <a:ext cx="232029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动植物细胞中</a:t>
            </a:r>
          </a:p>
        </p:txBody>
      </p:sp>
      <p:sp>
        <p:nvSpPr>
          <p:cNvPr id="10284" name="Text Box 44"/>
          <p:cNvSpPr txBox="1"/>
          <p:nvPr/>
        </p:nvSpPr>
        <p:spPr>
          <a:xfrm>
            <a:off x="4751388" y="3687128"/>
            <a:ext cx="232029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动植物细胞中</a:t>
            </a:r>
          </a:p>
        </p:txBody>
      </p:sp>
      <p:sp>
        <p:nvSpPr>
          <p:cNvPr id="10285" name="Text Box 45"/>
          <p:cNvSpPr txBox="1"/>
          <p:nvPr/>
        </p:nvSpPr>
        <p:spPr>
          <a:xfrm>
            <a:off x="5080000" y="4614228"/>
            <a:ext cx="196405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植物细胞中</a:t>
            </a:r>
          </a:p>
        </p:txBody>
      </p:sp>
      <p:sp>
        <p:nvSpPr>
          <p:cNvPr id="10286" name="Text Box 46"/>
          <p:cNvSpPr txBox="1"/>
          <p:nvPr/>
        </p:nvSpPr>
        <p:spPr>
          <a:xfrm>
            <a:off x="5080000" y="5757228"/>
            <a:ext cx="196405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动物细胞中</a:t>
            </a:r>
          </a:p>
        </p:txBody>
      </p:sp>
      <p:sp>
        <p:nvSpPr>
          <p:cNvPr id="10287" name="Text Box 47"/>
          <p:cNvSpPr txBox="1"/>
          <p:nvPr/>
        </p:nvSpPr>
        <p:spPr>
          <a:xfrm>
            <a:off x="8128000" y="1261428"/>
            <a:ext cx="273939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组成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RNA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的成分</a:t>
            </a:r>
          </a:p>
        </p:txBody>
      </p:sp>
      <p:sp>
        <p:nvSpPr>
          <p:cNvPr id="10288" name="Text Box 48"/>
          <p:cNvSpPr txBox="1"/>
          <p:nvPr/>
        </p:nvSpPr>
        <p:spPr>
          <a:xfrm>
            <a:off x="8229600" y="2404428"/>
            <a:ext cx="27501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组成</a:t>
            </a:r>
            <a:r>
              <a:rPr lang="en-US" altLang="zh-CN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DNA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的成分</a:t>
            </a:r>
          </a:p>
        </p:txBody>
      </p:sp>
      <p:sp>
        <p:nvSpPr>
          <p:cNvPr id="10289" name="Text Box 49"/>
          <p:cNvSpPr txBox="1"/>
          <p:nvPr/>
        </p:nvSpPr>
        <p:spPr>
          <a:xfrm>
            <a:off x="8113713" y="3399790"/>
            <a:ext cx="3729037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细胞生命活动的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主要能源物质</a:t>
            </a:r>
          </a:p>
        </p:txBody>
      </p:sp>
      <p:sp>
        <p:nvSpPr>
          <p:cNvPr id="10290" name="Text Box 50"/>
          <p:cNvSpPr txBox="1"/>
          <p:nvPr/>
        </p:nvSpPr>
        <p:spPr>
          <a:xfrm>
            <a:off x="8310563" y="4606290"/>
            <a:ext cx="160782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提供能量</a:t>
            </a:r>
          </a:p>
        </p:txBody>
      </p:sp>
      <p:sp>
        <p:nvSpPr>
          <p:cNvPr id="10291" name="Text Box 51"/>
          <p:cNvSpPr txBox="1"/>
          <p:nvPr/>
        </p:nvSpPr>
        <p:spPr>
          <a:xfrm>
            <a:off x="8432800" y="5681028"/>
            <a:ext cx="160782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提供能量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0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dur="500" fill="hold" grpId="6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dur="500" fill="hold" grpId="1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0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0" presetID="3" presetClass="entr" presetSubtype="10" dur="500" fill="hold" grpId="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0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3" presetClass="entr" presetSubtype="10" dur="500" fill="hold" grpId="8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0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3" presetID="3" presetClass="entr" presetSubtype="10" dur="500" fill="hold" grpId="9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0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0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3" presetClass="entr" presetSubtype="10" dur="500" fill="hold" grpId="1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0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6" presetID="3" presetClass="entr" presetSubtype="10" dur="500" fill="hold" grpId="1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0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7" grpId="0"/>
      <p:bldP spid="10278" grpId="1"/>
      <p:bldP spid="10279" grpId="2"/>
      <p:bldP spid="10280" grpId="3"/>
      <p:bldP spid="10281" grpId="4"/>
      <p:bldP spid="10282" grpId="5"/>
      <p:bldP spid="10283" grpId="6"/>
      <p:bldP spid="10284" grpId="7"/>
      <p:bldP spid="10285" grpId="8"/>
      <p:bldP spid="10286" grpId="9"/>
      <p:bldP spid="10287" grpId="10"/>
      <p:bldP spid="10288" grpId="11"/>
      <p:bldP spid="10289" grpId="12"/>
      <p:bldP spid="10290" grpId="13"/>
      <p:bldP spid="10291" grpId="14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20000">
            <a:off x="1008063" y="770890"/>
            <a:ext cx="10147300" cy="5981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581025" y="535940"/>
            <a:ext cx="10972800" cy="48863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5146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6pPr>
            <a:lvl7pPr marL="2971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7pPr>
            <a:lvl8pPr marL="3429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8pPr>
            <a:lvl9pPr marL="3886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Calibri"/>
              </a:rPr>
              <a:t>2</a:t>
            </a: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Calibri"/>
              </a:rPr>
              <a:t>、二糖：由两分子的单糖脱水缩合而成。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alibri"/>
            </a:endParaRPr>
          </a:p>
        </p:txBody>
      </p:sp>
      <p:sp>
        <p:nvSpPr>
          <p:cNvPr id="11268" name="Rectangle 5"/>
          <p:cNvSpPr/>
          <p:nvPr/>
        </p:nvSpPr>
        <p:spPr>
          <a:xfrm>
            <a:off x="7526338" y="456565"/>
            <a:ext cx="44958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66"/>
                </a:solidFill>
                <a:latin typeface="Arial" pitchFamily="34" charset="0"/>
                <a:ea typeface="黑体" pitchFamily="49" charset="-122"/>
              </a:rPr>
              <a:t>分子式</a:t>
            </a:r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：</a:t>
            </a:r>
            <a:r>
              <a:rPr lang="en-US" altLang="zh-CN" sz="3200" b="1">
                <a:solidFill>
                  <a:srgbClr val="FF0066"/>
                </a:solidFill>
                <a:latin typeface="Arial" pitchFamily="34" charset="0"/>
              </a:rPr>
              <a:t>C</a:t>
            </a:r>
            <a:r>
              <a:rPr lang="en-US" altLang="zh-CN" sz="3200" b="1" baseline="-25000">
                <a:solidFill>
                  <a:srgbClr val="FF0066"/>
                </a:solidFill>
                <a:latin typeface="Arial" pitchFamily="34" charset="0"/>
              </a:rPr>
              <a:t>12</a:t>
            </a:r>
            <a:r>
              <a:rPr lang="en-US" altLang="zh-CN" sz="3200" b="1">
                <a:solidFill>
                  <a:srgbClr val="FF0066"/>
                </a:solidFill>
                <a:latin typeface="Arial" pitchFamily="34" charset="0"/>
              </a:rPr>
              <a:t>H</a:t>
            </a:r>
            <a:r>
              <a:rPr lang="en-US" altLang="zh-CN" sz="3200" b="1" baseline="-25000">
                <a:solidFill>
                  <a:srgbClr val="FF0066"/>
                </a:solidFill>
                <a:latin typeface="Arial" pitchFamily="34" charset="0"/>
              </a:rPr>
              <a:t>22</a:t>
            </a:r>
            <a:r>
              <a:rPr lang="en-US" altLang="zh-CN" sz="3200" b="1">
                <a:solidFill>
                  <a:srgbClr val="FF0066"/>
                </a:solidFill>
                <a:latin typeface="Arial" pitchFamily="34" charset="0"/>
              </a:rPr>
              <a:t>O</a:t>
            </a:r>
            <a:r>
              <a:rPr lang="en-US" altLang="zh-CN" sz="3200" b="1" baseline="-25000">
                <a:solidFill>
                  <a:srgbClr val="FF0066"/>
                </a:solidFill>
                <a:latin typeface="Arial" pitchFamily="34" charset="0"/>
              </a:rPr>
              <a:t>11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314" name="Group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08000" y="990600"/>
          <a:ext cx="11684000" cy="4598988"/>
        </p:xfrm>
        <a:graphic>
          <a:graphicData uri="http://schemas.openxmlformats.org/drawingml/2006/table">
            <a:tbl>
              <a:tblPr/>
              <a:tblGrid>
                <a:gridCol w="1422400"/>
                <a:gridCol w="2336800"/>
                <a:gridCol w="3860800"/>
                <a:gridCol w="4064000"/>
              </a:tblGrid>
              <a:tr h="685800">
                <a:tc grid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种类</a:t>
                      </a: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分布</a:t>
                      </a: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功能</a:t>
                      </a: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19200">
                <a:tc rowSpan="3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二糖</a:t>
                      </a: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192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47478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L="121920" marR="12192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13336" name="Text Box 24"/>
          <p:cNvSpPr txBox="1"/>
          <p:nvPr/>
        </p:nvSpPr>
        <p:spPr>
          <a:xfrm>
            <a:off x="2235200" y="1905000"/>
            <a:ext cx="12515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麦芽糖</a:t>
            </a:r>
          </a:p>
        </p:txBody>
      </p:sp>
      <p:sp>
        <p:nvSpPr>
          <p:cNvPr id="13337" name="Text Box 25"/>
          <p:cNvSpPr txBox="1"/>
          <p:nvPr/>
        </p:nvSpPr>
        <p:spPr>
          <a:xfrm>
            <a:off x="2438400" y="3200400"/>
            <a:ext cx="89535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蔗糖</a:t>
            </a:r>
          </a:p>
        </p:txBody>
      </p:sp>
      <p:sp>
        <p:nvSpPr>
          <p:cNvPr id="13338" name="Text Box 26"/>
          <p:cNvSpPr txBox="1"/>
          <p:nvPr/>
        </p:nvSpPr>
        <p:spPr>
          <a:xfrm>
            <a:off x="2438400" y="4343400"/>
            <a:ext cx="89535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乳糖</a:t>
            </a:r>
          </a:p>
        </p:txBody>
      </p:sp>
      <p:sp>
        <p:nvSpPr>
          <p:cNvPr id="13339" name="Text Box 27"/>
          <p:cNvSpPr txBox="1"/>
          <p:nvPr/>
        </p:nvSpPr>
        <p:spPr>
          <a:xfrm>
            <a:off x="4267200" y="1752600"/>
            <a:ext cx="3779838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发芽的小麦、谷粒中含量丰富</a:t>
            </a:r>
            <a:r>
              <a:rPr lang="en-US" altLang="zh-CN" sz="2400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(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</a:rPr>
              <a:t>植物细胞中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</a:rPr>
              <a:t>)</a:t>
            </a:r>
          </a:p>
          <a:p>
            <a:pPr eaLnBrk="1" hangingPunct="1"/>
            <a:endParaRPr lang="en-US" altLang="zh-CN" sz="2400" b="1">
              <a:solidFill>
                <a:srgbClr val="0000FF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3340" name="Text Box 28"/>
          <p:cNvSpPr txBox="1"/>
          <p:nvPr/>
        </p:nvSpPr>
        <p:spPr>
          <a:xfrm>
            <a:off x="4368800" y="2971800"/>
            <a:ext cx="3881438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蔗糖、甜菜中含量丰富</a:t>
            </a:r>
            <a:r>
              <a:rPr lang="en-US" altLang="zh-CN" sz="2400">
                <a:solidFill>
                  <a:srgbClr val="0000FF"/>
                </a:solidFill>
                <a:latin typeface="Arial" pitchFamily="34" charset="0"/>
              </a:rPr>
              <a:t>(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</a:rPr>
              <a:t>植物细胞中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</a:rPr>
              <a:t>)</a:t>
            </a:r>
          </a:p>
          <a:p>
            <a:pPr eaLnBrk="1" hangingPunct="1"/>
            <a:endParaRPr lang="en-US" altLang="zh-CN" sz="2400" b="1">
              <a:solidFill>
                <a:srgbClr val="0000FF"/>
              </a:solidFill>
              <a:latin typeface="Arial" pitchFamily="34" charset="0"/>
              <a:ea typeface="华文中宋" panose="02010600040101010101" pitchFamily="2" charset="-122"/>
            </a:endParaRPr>
          </a:p>
        </p:txBody>
      </p:sp>
      <p:sp>
        <p:nvSpPr>
          <p:cNvPr id="13341" name="Text Box 29"/>
          <p:cNvSpPr txBox="1"/>
          <p:nvPr/>
        </p:nvSpPr>
        <p:spPr>
          <a:xfrm>
            <a:off x="4267200" y="4267200"/>
            <a:ext cx="3881438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人和动物乳汁中含量丰富</a:t>
            </a:r>
            <a:r>
              <a:rPr lang="en-US" altLang="zh-CN" sz="2400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(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</a:rPr>
              <a:t>动物细胞中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</a:rPr>
              <a:t>)</a:t>
            </a:r>
          </a:p>
        </p:txBody>
      </p:sp>
      <p:sp>
        <p:nvSpPr>
          <p:cNvPr id="13342" name="Text Box 30"/>
          <p:cNvSpPr txBox="1"/>
          <p:nvPr/>
        </p:nvSpPr>
        <p:spPr>
          <a:xfrm>
            <a:off x="8288338" y="3124200"/>
            <a:ext cx="292989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FF"/>
                </a:solidFill>
                <a:latin typeface="Tahoma" pitchFamily="34" charset="0"/>
                <a:ea typeface="华文中宋" panose="02010600040101010101" pitchFamily="2" charset="-122"/>
              </a:rPr>
              <a:t>都能</a:t>
            </a:r>
            <a:r>
              <a:rPr lang="zh-CN" altLang="en-US" sz="3600" b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</a:rPr>
              <a:t>提供能量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3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3" presetClass="entr" presetSubtype="10" dur="500" fill="hold" grpId="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3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3" presetClass="entr" presetSubtype="10" dur="500" fill="hold" grpId="5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36" grpId="0"/>
      <p:bldP spid="13337" grpId="1"/>
      <p:bldP spid="13338" grpId="2"/>
      <p:bldP spid="13339" grpId="3"/>
      <p:bldP spid="13340" grpId="4"/>
      <p:bldP spid="13341" grpId="5"/>
      <p:bldP spid="13342" grpId="6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 descr="照片 005">
            <a:hlinkClick r:id="rId3" action="ppaction://hlinksldjump?num=1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0" y="1066165"/>
            <a:ext cx="11664950" cy="49355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5" name="Text Box 3"/>
          <p:cNvSpPr txBox="1"/>
          <p:nvPr/>
        </p:nvSpPr>
        <p:spPr>
          <a:xfrm>
            <a:off x="586740" y="6052503"/>
            <a:ext cx="111379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0000CC"/>
                </a:solidFill>
                <a:latin typeface="+mj-ea"/>
                <a:ea typeface="+mj-ea"/>
                <a:cs typeface="+mj-ea"/>
              </a:rPr>
              <a:t>构成它们的基本单位都是</a:t>
            </a:r>
            <a:r>
              <a:rPr lang="en-US" altLang="zh-CN" sz="4000" b="1">
                <a:solidFill>
                  <a:srgbClr val="0000CC"/>
                </a:solidFill>
                <a:latin typeface="+mj-ea"/>
                <a:ea typeface="+mj-ea"/>
                <a:cs typeface="+mj-ea"/>
              </a:rPr>
              <a:t>________</a:t>
            </a:r>
            <a:r>
              <a:rPr lang="zh-CN" altLang="en-US" sz="4000" b="1">
                <a:solidFill>
                  <a:srgbClr val="0000CC"/>
                </a:solidFill>
                <a:latin typeface="+mj-ea"/>
                <a:ea typeface="+mj-ea"/>
                <a:cs typeface="+mj-ea"/>
              </a:rPr>
              <a:t>。</a:t>
            </a:r>
            <a:endParaRPr lang="zh-CN" altLang="en-US" sz="4000" b="1">
              <a:solidFill>
                <a:srgbClr val="FF0066"/>
              </a:solidFill>
              <a:latin typeface="+mj-ea"/>
              <a:ea typeface="+mj-ea"/>
              <a:cs typeface="+mj-ea"/>
            </a:endParaRPr>
          </a:p>
        </p:txBody>
      </p:sp>
      <p:sp>
        <p:nvSpPr>
          <p:cNvPr id="13316" name="Text Box 5"/>
          <p:cNvSpPr txBox="1"/>
          <p:nvPr/>
        </p:nvSpPr>
        <p:spPr>
          <a:xfrm>
            <a:off x="59690" y="518478"/>
            <a:ext cx="11088688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+mj-ea"/>
                <a:ea typeface="+mj-ea"/>
                <a:cs typeface="+mj-ea"/>
              </a:rPr>
              <a:t>3.</a:t>
            </a:r>
            <a:r>
              <a:rPr lang="zh-CN" altLang="en-US" sz="3200" b="1">
                <a:latin typeface="+mj-ea"/>
                <a:ea typeface="+mj-ea"/>
                <a:cs typeface="+mj-ea"/>
              </a:rPr>
              <a:t>多糖：由许多的</a:t>
            </a:r>
            <a:r>
              <a:rPr lang="zh-CN" altLang="en-US" sz="3200" b="1">
                <a:solidFill>
                  <a:srgbClr val="FF3300"/>
                </a:solidFill>
                <a:latin typeface="+mj-ea"/>
                <a:ea typeface="+mj-ea"/>
                <a:cs typeface="+mj-ea"/>
              </a:rPr>
              <a:t>葡萄糖</a:t>
            </a:r>
            <a:r>
              <a:rPr lang="zh-CN" altLang="en-US" sz="3200" b="1">
                <a:latin typeface="+mj-ea"/>
                <a:ea typeface="+mj-ea"/>
                <a:cs typeface="+mj-ea"/>
              </a:rPr>
              <a:t>分子连接而成</a:t>
            </a:r>
            <a:r>
              <a:rPr lang="zh-CN" altLang="en-US" sz="2800" b="1">
                <a:latin typeface="+mj-ea"/>
                <a:ea typeface="+mj-ea"/>
                <a:cs typeface="+mj-ea"/>
              </a:rPr>
              <a:t>。</a:t>
            </a:r>
          </a:p>
        </p:txBody>
      </p:sp>
      <p:sp>
        <p:nvSpPr>
          <p:cNvPr id="13317" name="Text Box 6"/>
          <p:cNvSpPr txBox="1"/>
          <p:nvPr/>
        </p:nvSpPr>
        <p:spPr>
          <a:xfrm>
            <a:off x="3179128" y="2071053"/>
            <a:ext cx="1344612" cy="58356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+mj-ea"/>
                <a:ea typeface="+mj-ea"/>
              </a:rPr>
              <a:t>淀粉</a:t>
            </a:r>
          </a:p>
        </p:txBody>
      </p:sp>
      <p:sp>
        <p:nvSpPr>
          <p:cNvPr id="13318" name="Text Box 7"/>
          <p:cNvSpPr txBox="1"/>
          <p:nvPr/>
        </p:nvSpPr>
        <p:spPr>
          <a:xfrm>
            <a:off x="6467793" y="4053205"/>
            <a:ext cx="1344612" cy="58356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+mj-ea"/>
                <a:ea typeface="+mj-ea"/>
              </a:rPr>
              <a:t>糖原</a:t>
            </a:r>
          </a:p>
        </p:txBody>
      </p:sp>
      <p:sp>
        <p:nvSpPr>
          <p:cNvPr id="13319" name="Text Box 8"/>
          <p:cNvSpPr txBox="1"/>
          <p:nvPr/>
        </p:nvSpPr>
        <p:spPr>
          <a:xfrm>
            <a:off x="7577455" y="5083493"/>
            <a:ext cx="1919288" cy="52197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+mj-ea"/>
                <a:ea typeface="+mj-ea"/>
              </a:rPr>
              <a:t>纤维素</a:t>
            </a:r>
          </a:p>
        </p:txBody>
      </p:sp>
      <p:sp>
        <p:nvSpPr>
          <p:cNvPr id="14344" name="Rectangle 9"/>
          <p:cNvSpPr/>
          <p:nvPr/>
        </p:nvSpPr>
        <p:spPr>
          <a:xfrm>
            <a:off x="6352540" y="5939790"/>
            <a:ext cx="3354388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+mj-ea"/>
                <a:ea typeface="+mj-ea"/>
              </a:rPr>
              <a:t>葡萄糖</a:t>
            </a:r>
          </a:p>
        </p:txBody>
      </p:sp>
      <p:sp>
        <p:nvSpPr>
          <p:cNvPr id="13321" name="Text Box 10"/>
          <p:cNvSpPr txBox="1"/>
          <p:nvPr/>
        </p:nvSpPr>
        <p:spPr>
          <a:xfrm>
            <a:off x="9706928" y="489903"/>
            <a:ext cx="166560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solidFill>
                  <a:srgbClr val="0000CC"/>
                </a:solidFill>
                <a:latin typeface="+mj-ea"/>
                <a:ea typeface="+mj-ea"/>
              </a:rPr>
              <a:t>(C</a:t>
            </a:r>
            <a:r>
              <a:rPr lang="en-US" altLang="zh-CN" sz="2800" b="1" baseline="-25000">
                <a:solidFill>
                  <a:srgbClr val="0000CC"/>
                </a:solidFill>
                <a:latin typeface="+mj-ea"/>
                <a:ea typeface="+mj-ea"/>
              </a:rPr>
              <a:t>6</a:t>
            </a:r>
            <a:r>
              <a:rPr lang="en-US" altLang="zh-CN" sz="2800" b="1">
                <a:solidFill>
                  <a:srgbClr val="0000CC"/>
                </a:solidFill>
                <a:latin typeface="+mj-ea"/>
                <a:ea typeface="+mj-ea"/>
              </a:rPr>
              <a:t>H</a:t>
            </a:r>
            <a:r>
              <a:rPr lang="en-US" altLang="zh-CN" sz="2800" b="1" baseline="-25000">
                <a:solidFill>
                  <a:srgbClr val="0000CC"/>
                </a:solidFill>
                <a:latin typeface="+mj-ea"/>
                <a:ea typeface="+mj-ea"/>
              </a:rPr>
              <a:t>10</a:t>
            </a:r>
            <a:r>
              <a:rPr lang="en-US" altLang="zh-CN" sz="2800" b="1">
                <a:solidFill>
                  <a:srgbClr val="0000CC"/>
                </a:solidFill>
                <a:latin typeface="+mj-ea"/>
                <a:ea typeface="+mj-ea"/>
              </a:rPr>
              <a:t>O</a:t>
            </a:r>
            <a:r>
              <a:rPr lang="en-US" altLang="zh-CN" sz="2800" b="1" baseline="-25000">
                <a:solidFill>
                  <a:srgbClr val="0000CC"/>
                </a:solidFill>
                <a:latin typeface="+mj-ea"/>
                <a:ea typeface="+mj-ea"/>
              </a:rPr>
              <a:t>5</a:t>
            </a:r>
            <a:r>
              <a:rPr lang="en-US" altLang="zh-CN" sz="2800" b="1">
                <a:solidFill>
                  <a:srgbClr val="0000CC"/>
                </a:solidFill>
                <a:latin typeface="+mj-ea"/>
                <a:ea typeface="+mj-ea"/>
              </a:rPr>
              <a:t>)</a:t>
            </a:r>
            <a:r>
              <a:rPr lang="en-US" altLang="zh-CN" sz="2800" b="1" baseline="-25000">
                <a:solidFill>
                  <a:srgbClr val="0000CC"/>
                </a:solidFill>
                <a:latin typeface="+mj-ea"/>
                <a:ea typeface="+mj-ea"/>
              </a:rPr>
              <a:t>n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455" y="971550"/>
            <a:ext cx="4143375" cy="4914900"/>
          </a:xfrm>
          <a:prstGeom prst="rect">
            <a:avLst/>
          </a:prstGeom>
        </p:spPr>
      </p:pic>
      <p:sp>
        <p:nvSpPr>
          <p:cNvPr id="13315" name="Text Box 3"/>
          <p:cNvSpPr txBox="1"/>
          <p:nvPr/>
        </p:nvSpPr>
        <p:spPr>
          <a:xfrm>
            <a:off x="5408295" y="2636520"/>
            <a:ext cx="4896485" cy="1938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66"/>
                </a:solidFill>
                <a:latin typeface="+mj-ea"/>
                <a:ea typeface="+mj-ea"/>
                <a:cs typeface="+mj-ea"/>
              </a:rPr>
              <a:t>甲壳动物和昆虫的外骨骼是由几丁质构成的，它也属于多糖。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Group 2"/>
          <p:cNvGraphicFramePr>
            <a:graphicFrameLocks noGrp="1"/>
          </p:cNvGraphicFramePr>
          <p:nvPr/>
        </p:nvGraphicFramePr>
        <p:xfrm>
          <a:off x="1671638" y="650875"/>
          <a:ext cx="8915400" cy="4623435"/>
        </p:xfrm>
        <a:graphic>
          <a:graphicData uri="http://schemas.openxmlformats.org/drawingml/2006/table">
            <a:tbl>
              <a:tblPr/>
              <a:tblGrid>
                <a:gridCol w="990600"/>
                <a:gridCol w="1600200"/>
                <a:gridCol w="3048000"/>
                <a:gridCol w="3276600"/>
              </a:tblGrid>
              <a:tr h="457200">
                <a:tc grid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种类</a:t>
                      </a: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分布</a:t>
                      </a: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功能</a:t>
                      </a: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6970">
                <a:tc rowSpan="4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华文中宋" panose="02010600040101010101" pitchFamily="2" charset="-122"/>
                        </a:rPr>
                        <a:t>多糖</a:t>
                      </a:r>
                      <a:endParaRPr kumimoji="0" lang="zh-CN" altLang="en-US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2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23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966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华文中宋" panose="02010600040101010101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3" name="Text Box 30"/>
          <p:cNvSpPr txBox="1"/>
          <p:nvPr/>
        </p:nvSpPr>
        <p:spPr>
          <a:xfrm>
            <a:off x="2814638" y="1622425"/>
            <a:ext cx="717550" cy="414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</a:rPr>
              <a:t>淀粉</a:t>
            </a:r>
          </a:p>
        </p:txBody>
      </p:sp>
      <p:sp>
        <p:nvSpPr>
          <p:cNvPr id="4" name="Text Box 31"/>
          <p:cNvSpPr txBox="1"/>
          <p:nvPr/>
        </p:nvSpPr>
        <p:spPr>
          <a:xfrm>
            <a:off x="2738438" y="2593975"/>
            <a:ext cx="984885" cy="414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</a:rPr>
              <a:t>纤维素</a:t>
            </a:r>
          </a:p>
        </p:txBody>
      </p:sp>
      <p:sp>
        <p:nvSpPr>
          <p:cNvPr id="5" name="Text Box 32"/>
          <p:cNvSpPr txBox="1"/>
          <p:nvPr/>
        </p:nvSpPr>
        <p:spPr>
          <a:xfrm>
            <a:off x="3532188" y="3098800"/>
            <a:ext cx="576263" cy="991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50" b="1" noProof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  <a:cs typeface="+mn-cs"/>
              </a:rPr>
              <a:t>肝糖原</a:t>
            </a:r>
            <a:endParaRPr lang="zh-CN" altLang="en-US" sz="1950" b="1" noProof="1">
              <a:solidFill>
                <a:srgbClr val="FF0000"/>
              </a:solidFill>
              <a:latin typeface="Tahoma" pitchFamily="34" charset="0"/>
              <a:ea typeface="华文中宋" panose="02010600040101010101" pitchFamily="2" charset="-122"/>
            </a:endParaRPr>
          </a:p>
        </p:txBody>
      </p:sp>
      <p:sp>
        <p:nvSpPr>
          <p:cNvPr id="6" name="Text Box 33"/>
          <p:cNvSpPr txBox="1"/>
          <p:nvPr/>
        </p:nvSpPr>
        <p:spPr>
          <a:xfrm>
            <a:off x="3532188" y="4154488"/>
            <a:ext cx="400050" cy="991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50" b="1" noProof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  <a:cs typeface="+mn-cs"/>
              </a:rPr>
              <a:t>肌糖原</a:t>
            </a:r>
            <a:endParaRPr lang="zh-CN" altLang="en-US" sz="1950" b="1" noProof="1">
              <a:solidFill>
                <a:srgbClr val="FF0000"/>
              </a:solidFill>
              <a:latin typeface="Tahoma" pitchFamily="34" charset="0"/>
              <a:ea typeface="华文中宋" panose="02010600040101010101" pitchFamily="2" charset="-122"/>
            </a:endParaRPr>
          </a:p>
        </p:txBody>
      </p:sp>
      <p:sp>
        <p:nvSpPr>
          <p:cNvPr id="7" name="Text Box 34"/>
          <p:cNvSpPr txBox="1"/>
          <p:nvPr/>
        </p:nvSpPr>
        <p:spPr>
          <a:xfrm>
            <a:off x="4322763" y="1165225"/>
            <a:ext cx="2987675" cy="10604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</a:rPr>
              <a:t>植物粮食作物的种子、变态茎或根等储藏器官中</a:t>
            </a:r>
          </a:p>
        </p:txBody>
      </p:sp>
      <p:sp>
        <p:nvSpPr>
          <p:cNvPr id="8" name="Text Box 35"/>
          <p:cNvSpPr txBox="1"/>
          <p:nvPr/>
        </p:nvSpPr>
        <p:spPr>
          <a:xfrm>
            <a:off x="4438650" y="2503488"/>
            <a:ext cx="3048000" cy="41402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</a:rPr>
              <a:t>植物细胞中</a:t>
            </a:r>
          </a:p>
        </p:txBody>
      </p:sp>
      <p:sp>
        <p:nvSpPr>
          <p:cNvPr id="9" name="Text Box 36"/>
          <p:cNvSpPr txBox="1"/>
          <p:nvPr/>
        </p:nvSpPr>
        <p:spPr>
          <a:xfrm>
            <a:off x="4414838" y="3336925"/>
            <a:ext cx="1786890" cy="414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</a:rPr>
              <a:t>动物的肝脏中</a:t>
            </a:r>
          </a:p>
        </p:txBody>
      </p:sp>
      <p:sp>
        <p:nvSpPr>
          <p:cNvPr id="10" name="Text Box 37"/>
          <p:cNvSpPr txBox="1"/>
          <p:nvPr/>
        </p:nvSpPr>
        <p:spPr>
          <a:xfrm>
            <a:off x="4511675" y="4178300"/>
            <a:ext cx="1786890" cy="4140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Tahoma" pitchFamily="34" charset="0"/>
                <a:ea typeface="华文中宋" panose="02010600040101010101" pitchFamily="2" charset="-122"/>
              </a:rPr>
              <a:t>动物的肌肉中</a:t>
            </a:r>
          </a:p>
        </p:txBody>
      </p:sp>
      <p:sp>
        <p:nvSpPr>
          <p:cNvPr id="11" name="Text Box 38"/>
          <p:cNvSpPr txBox="1"/>
          <p:nvPr/>
        </p:nvSpPr>
        <p:spPr>
          <a:xfrm>
            <a:off x="7462838" y="1423988"/>
            <a:ext cx="3021012" cy="41402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0000CC"/>
                </a:solidFill>
                <a:latin typeface="Arial" pitchFamily="34" charset="0"/>
                <a:ea typeface="宋体" pitchFamily="2" charset="-122"/>
              </a:rPr>
              <a:t>植物细胞内的储能物质</a:t>
            </a:r>
          </a:p>
        </p:txBody>
      </p:sp>
      <p:sp>
        <p:nvSpPr>
          <p:cNvPr id="12" name="Text Box 39"/>
          <p:cNvSpPr txBox="1"/>
          <p:nvPr/>
        </p:nvSpPr>
        <p:spPr>
          <a:xfrm>
            <a:off x="7680325" y="2395538"/>
            <a:ext cx="2579688" cy="7372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植物细胞壁的主要成分</a:t>
            </a:r>
          </a:p>
        </p:txBody>
      </p:sp>
      <p:sp>
        <p:nvSpPr>
          <p:cNvPr id="13" name="Text Box 41"/>
          <p:cNvSpPr txBox="1"/>
          <p:nvPr/>
        </p:nvSpPr>
        <p:spPr>
          <a:xfrm>
            <a:off x="7535863" y="3541713"/>
            <a:ext cx="2879725" cy="10604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rgbClr val="0000CC"/>
                </a:solidFill>
                <a:latin typeface="Arial" pitchFamily="34" charset="0"/>
                <a:ea typeface="宋体" pitchFamily="2" charset="-122"/>
              </a:rPr>
              <a:t>人和动物细胞内的储能物质</a:t>
            </a:r>
          </a:p>
          <a:p>
            <a:endParaRPr lang="en-US" altLang="zh-CN" sz="2100" b="1">
              <a:solidFill>
                <a:srgbClr val="FF00FF"/>
              </a:solidFill>
              <a:latin typeface="Tahoma" pitchFamily="34" charset="0"/>
              <a:ea typeface="华文中宋" panose="02010600040101010101" pitchFamily="2" charset="-122"/>
            </a:endParaRPr>
          </a:p>
        </p:txBody>
      </p:sp>
      <p:sp>
        <p:nvSpPr>
          <p:cNvPr id="25638" name="Line 45"/>
          <p:cNvSpPr/>
          <p:nvPr/>
        </p:nvSpPr>
        <p:spPr>
          <a:xfrm flipH="1">
            <a:off x="3351213" y="3098800"/>
            <a:ext cx="7937" cy="204628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39" name="Line 49"/>
          <p:cNvSpPr/>
          <p:nvPr/>
        </p:nvSpPr>
        <p:spPr>
          <a:xfrm flipH="1">
            <a:off x="3287713" y="4016375"/>
            <a:ext cx="1008062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40" name="Text Box 50"/>
          <p:cNvSpPr txBox="1"/>
          <p:nvPr/>
        </p:nvSpPr>
        <p:spPr>
          <a:xfrm>
            <a:off x="2711450" y="3638550"/>
            <a:ext cx="431800" cy="82994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糖原</a:t>
            </a: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dur="500" fill="hold" grpId="5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3" presetClass="entr" presetSubtype="10" dur="500" fill="hold" grpId="6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3" presetClass="entr" presetSubtype="10" dur="500" fill="hold" grpId="7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3" presetClass="entr" presetSubtype="10" dur="500" fill="hold" grpId="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8" presetID="3" presetClass="entr" presetSubtype="10" dur="500" fill="hold" grpId="1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  <p:bldP spid="5" grpId="2"/>
      <p:bldP spid="6" grpId="3"/>
      <p:bldP spid="7" grpId="4"/>
      <p:bldP spid="8" grpId="5"/>
      <p:bldP spid="9" grpId="6"/>
      <p:bldP spid="10" grpId="7"/>
      <p:bldP spid="11" grpId="8"/>
      <p:bldP spid="12" grpId="9"/>
      <p:bldP spid="13" grpId="1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https://d.book118.com/638114130135006044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EMPLATE_CATEGORY" val="custom"/>
  <p:tag name="KSO_WM_TEMPLATE_INDEX" val="20177418"/>
</p:tagLst>
</file>

<file path=ppt/tags/tag2.xml><?xml version="1.0" encoding="utf-8"?>
<p:tagLst xmlns:p="http://schemas.openxmlformats.org/presentationml/2006/main">
  <p:tag name="KSO_WM_BEAUTIFY_FLAG" val="#wm#"/>
  <p:tag name="KSO_WM_TEMPLATE_CATEGORY" val="custom"/>
  <p:tag name="KSO_WM_TEMPLATE_INDEX" val="20177418"/>
</p:tagLst>
</file>

<file path=ppt/tags/tag3.xml><?xml version="1.0" encoding="utf-8"?>
<p:tagLst xmlns:p="http://schemas.openxmlformats.org/presentationml/2006/main">
  <p:tag name="KSO_WM_UNIT_TABLE_BEAUTIFY" val="smartTable{03a166d8-f15d-4c82-9c10-14a4f2820c0f}"/>
</p:tagLst>
</file>

<file path=ppt/tags/tag4.xml><?xml version="1.0" encoding="utf-8"?>
<p:tagLst xmlns:p="http://schemas.openxmlformats.org/presentationml/2006/main">
  <p:tag name="KSO_WM_UNIT_TABLE_BEAUTIFY" val="smartTable{11c7646a-59e3-414a-b513-304cc122318f}"/>
</p:tagLst>
</file>

<file path=ppt/tags/tag5.xml><?xml version="1.0" encoding="utf-8"?>
<p:tagLst xmlns:p="http://schemas.openxmlformats.org/presentationml/2006/main">
  <p:tag name="KSO_WM_BEAUTIFY_FLAG" val="#wm#"/>
  <p:tag name="KSO_WM_TEMPLATE_CATEGORY" val="custom"/>
  <p:tag name="KSO_WM_TEMPLATE_INDEX" val="20177418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字魂27号-布丁体</vt:lpstr>
      <vt:lpstr>楷体</vt:lpstr>
      <vt:lpstr>黑体</vt:lpstr>
      <vt:lpstr>华文中宋</vt:lpstr>
      <vt:lpstr>Tahoma</vt:lpstr>
      <vt:lpstr>Office Theme</vt:lpstr>
      <vt:lpstr>PowerPoint Presentation</vt:lpstr>
      <vt:lpstr>PowerPoint Presentation</vt:lpstr>
      <vt:lpstr>PowerPoint Presentation</vt:lpstr>
      <vt:lpstr>一、细胞中的糖类</vt:lpstr>
      <vt:lpstr>单糖、二糖、多糖是怎样区分的？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2024-09-25T05:25:41.911</cp:lastPrinted>
  <dcterms:created xsi:type="dcterms:W3CDTF">2024-09-24T21:25:41Z</dcterms:created>
  <dcterms:modified xsi:type="dcterms:W3CDTF">2024-09-24T21:25:43Z</dcterms:modified>
</cp:coreProperties>
</file>