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buFontTx/>
              <a:buNone/>
              <a:defRPr sz="120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en-US" sz="1200"/>
              <a:t>‹#›</a:t>
            </a:fld>
            <a:endParaRPr lang="en-US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379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●</a:t>
            </a:r>
          </a:p>
        </p:txBody>
      </p:sp>
      <p:sp>
        <p:nvSpPr>
          <p:cNvPr id="3379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8</a:t>
            </a:fld>
            <a:endParaRPr lang="en-US" altLang="zh-CN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97D34-B392-4350-BD05-87E438E8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502EE-80D2-4740-8723-5AAE8CCE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C2AB-95F6-41B4-828D-10A4992A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6313D-78A7-4CF5-9DEB-0A95AC0F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9890F-69B4-466A-9755-054B7D39F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634B1-9A40-4D14-AB96-800A5C31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08A4F-94D9-4ECE-AF12-CB8F3807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3A9F7-DBBD-4D52-ACBD-AAC02121D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D2722-530A-4E01-9378-04CE1F0F1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F2307-A5F7-4063-BD91-D92022F77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329B-2DB7-45C8-8549-CF85732A3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7330" indent="-22733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607404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 1" descr="12332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413" y="835025"/>
            <a:ext cx="4127500" cy="5187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9" name="Object 104"/>
          <p:cNvSpPr txBox="1"/>
          <p:nvPr/>
        </p:nvSpPr>
        <p:spPr>
          <a:xfrm>
            <a:off x="6994525" y="2340610"/>
            <a:ext cx="4603115" cy="9429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6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3.7 </a:t>
            </a:r>
            <a:r>
              <a:rPr lang="zh-CN" altLang="en-US" sz="36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比较不同的土壤</a:t>
            </a:r>
          </a:p>
        </p:txBody>
      </p:sp>
      <p:sp>
        <p:nvSpPr>
          <p:cNvPr id="9220" name="文本框 2"/>
          <p:cNvSpPr txBox="1"/>
          <p:nvPr/>
        </p:nvSpPr>
        <p:spPr>
          <a:xfrm>
            <a:off x="7753985" y="3417888"/>
            <a:ext cx="267970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865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教科版    四年级下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7" name="组合 5"/>
          <p:cNvGrpSpPr/>
          <p:nvPr/>
        </p:nvGrpSpPr>
        <p:grpSpPr>
          <a:xfrm>
            <a:off x="1409700" y="2840038"/>
            <a:ext cx="9283700" cy="1871662"/>
            <a:chOff x="1169354" y="2581891"/>
            <a:chExt cx="10196315" cy="1861017"/>
          </a:xfrm>
        </p:grpSpPr>
        <p:pic>
          <p:nvPicPr>
            <p:cNvPr id="6150" name="Picture 4" descr="http://pic103.huitu.com/res/20180220/479310_20180220163714997050_1.jpg"/>
            <p:cNvPicPr>
              <a:picLocks noChangeAspect="1"/>
            </p:cNvPicPr>
            <p:nvPr/>
          </p:nvPicPr>
          <p:blipFill>
            <a:blip r:embed="rId2"/>
            <a:srcRect t="11713" r="682" b="5870"/>
            <a:stretch>
              <a:fillRect/>
            </a:stretch>
          </p:blipFill>
          <p:spPr>
            <a:xfrm>
              <a:off x="1169354" y="2599292"/>
              <a:ext cx="3144462" cy="182656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51" name="Picture 6" descr="http://img1.voc.com.cn/UpLoadFile/2019/12/14/c13bc613-fcff-4efc-a54e-f0255aa6fac1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33227" y="2603350"/>
              <a:ext cx="3495160" cy="183955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52" name="Picture 8" descr="http://dpic.tiankong.com/uc/zw/QJ6826112229.jp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062090" y="2581891"/>
              <a:ext cx="3303579" cy="186101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7" name="Object 104"/>
          <p:cNvSpPr txBox="1"/>
          <p:nvPr/>
        </p:nvSpPr>
        <p:spPr>
          <a:xfrm>
            <a:off x="1700213" y="1403350"/>
            <a:ext cx="8799512" cy="10699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去外地旅游的时候，不同地方的土壤会有不同的差异，你留意过吗？这是什么原因造成的呢？</a:t>
            </a:r>
            <a:endParaRPr lang="en-US" altLang="zh-CN" sz="32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779838" y="5062538"/>
            <a:ext cx="55626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原来这跟土壤的成分有关。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1" name="图片 2" descr="QQ截图20210311154140.png"/>
          <p:cNvPicPr>
            <a:picLocks noChangeAspect="1"/>
          </p:cNvPicPr>
          <p:nvPr/>
        </p:nvPicPr>
        <p:blipFill>
          <a:blip r:embed="rId2">
            <a:lum contrast="10000"/>
          </a:blip>
          <a:srcRect r="581" b="2849"/>
          <a:stretch>
            <a:fillRect/>
          </a:stretch>
        </p:blipFill>
        <p:spPr>
          <a:xfrm>
            <a:off x="2243138" y="2054225"/>
            <a:ext cx="3941762" cy="29543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Object 104"/>
          <p:cNvSpPr txBox="1"/>
          <p:nvPr/>
        </p:nvSpPr>
        <p:spPr>
          <a:xfrm>
            <a:off x="3238500" y="1123950"/>
            <a:ext cx="5786438" cy="6731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还记得土壤的成分有哪些吗？</a:t>
            </a:r>
            <a:endParaRPr lang="en-US" altLang="zh-CN" sz="32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sp>
        <p:nvSpPr>
          <p:cNvPr id="5" name="Object 104"/>
          <p:cNvSpPr txBox="1"/>
          <p:nvPr/>
        </p:nvSpPr>
        <p:spPr>
          <a:xfrm>
            <a:off x="7099300" y="2190750"/>
            <a:ext cx="1668463" cy="27146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●沙砾</a:t>
            </a:r>
            <a:endParaRPr lang="en-US" altLang="zh-CN" sz="28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  <a:sym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●沙</a:t>
            </a:r>
            <a:endParaRPr lang="en-US" altLang="zh-CN" sz="28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  <a:sym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●黏土</a:t>
            </a:r>
            <a:endParaRPr lang="en-US" altLang="zh-CN" sz="28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  <a:sym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●腐殖质</a:t>
            </a:r>
            <a:endParaRPr lang="en-US" altLang="zh-CN" sz="28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  <a:sym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●水</a:t>
            </a:r>
            <a:endParaRPr lang="en-US" altLang="zh-CN" sz="28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  <a:sym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●空气</a:t>
            </a:r>
            <a:endParaRPr lang="en-US" altLang="zh-CN" sz="28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036888" y="5375275"/>
            <a:ext cx="6096000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不同的土壤之间有哪些差别呢</a:t>
            </a:r>
            <a:r>
              <a:rPr lang="en-US" altLang="zh-CN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图片 2" descr="44.png"/>
          <p:cNvPicPr>
            <a:picLocks noChangeAspect="1"/>
          </p:cNvPicPr>
          <p:nvPr/>
        </p:nvPicPr>
        <p:blipFill>
          <a:blip r:embed="rId2">
            <a:lum contrast="10000"/>
          </a:blip>
          <a:stretch>
            <a:fillRect/>
          </a:stretch>
        </p:blipFill>
        <p:spPr>
          <a:xfrm>
            <a:off x="2119313" y="2214563"/>
            <a:ext cx="7412037" cy="2647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6" name="矩形 3"/>
          <p:cNvSpPr/>
          <p:nvPr/>
        </p:nvSpPr>
        <p:spPr>
          <a:xfrm>
            <a:off x="1581150" y="1093788"/>
            <a:ext cx="8616950" cy="1077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下面是成分含量不同的三种土壤，它们有哪些不同点？请分别给它们标注记号。</a:t>
            </a:r>
          </a:p>
        </p:txBody>
      </p:sp>
      <p:sp>
        <p:nvSpPr>
          <p:cNvPr id="5" name="矩形 4"/>
          <p:cNvSpPr/>
          <p:nvPr/>
        </p:nvSpPr>
        <p:spPr>
          <a:xfrm>
            <a:off x="2357438" y="5116513"/>
            <a:ext cx="1709737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3200" b="1">
                <a:solidFill>
                  <a:srgbClr val="0070C0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号土壤</a:t>
            </a:r>
          </a:p>
        </p:txBody>
      </p:sp>
      <p:sp>
        <p:nvSpPr>
          <p:cNvPr id="6" name="矩形 5"/>
          <p:cNvSpPr/>
          <p:nvPr/>
        </p:nvSpPr>
        <p:spPr>
          <a:xfrm>
            <a:off x="5037138" y="5116513"/>
            <a:ext cx="1793875" cy="5842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  <a:sym typeface="宋体" panose="02010600030101010101" pitchFamily="2" charset="-122"/>
              </a:rPr>
              <a:t>2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  <a:sym typeface="宋体" panose="02010600030101010101" pitchFamily="2" charset="-122"/>
              </a:rPr>
              <a:t>号土壤</a:t>
            </a:r>
          </a:p>
        </p:txBody>
      </p:sp>
      <p:sp>
        <p:nvSpPr>
          <p:cNvPr id="7" name="矩形 6"/>
          <p:cNvSpPr/>
          <p:nvPr/>
        </p:nvSpPr>
        <p:spPr>
          <a:xfrm>
            <a:off x="7489825" y="5127625"/>
            <a:ext cx="1728788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7124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3</a:t>
            </a:r>
            <a:r>
              <a:rPr lang="zh-CN" altLang="en-US" sz="3200" b="1">
                <a:solidFill>
                  <a:srgbClr val="FF7124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号土壤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矩形 2"/>
          <p:cNvSpPr/>
          <p:nvPr/>
        </p:nvSpPr>
        <p:spPr>
          <a:xfrm>
            <a:off x="2044700" y="1255713"/>
            <a:ext cx="8183563" cy="1077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先用肉眼观察，再用放大镜观察，再用手摸或捻的办法，比较这三种土壤相同和不同。</a:t>
            </a:r>
          </a:p>
        </p:txBody>
      </p:sp>
      <p:grpSp>
        <p:nvGrpSpPr>
          <p:cNvPr id="9220" name="组合 2"/>
          <p:cNvGrpSpPr/>
          <p:nvPr/>
        </p:nvGrpSpPr>
        <p:grpSpPr>
          <a:xfrm>
            <a:off x="1990725" y="2570163"/>
            <a:ext cx="8208963" cy="2514600"/>
            <a:chOff x="1527175" y="2900363"/>
            <a:chExt cx="8208963" cy="2514874"/>
          </a:xfrm>
        </p:grpSpPr>
        <p:pic>
          <p:nvPicPr>
            <p:cNvPr id="9222" name="Picture 4" descr="http://pic1.nipic.com/2009-01-12/200911215311817_2.jpg"/>
            <p:cNvPicPr>
              <a:picLocks noChangeAspect="1"/>
            </p:cNvPicPr>
            <p:nvPr/>
          </p:nvPicPr>
          <p:blipFill>
            <a:blip r:embed="rId2"/>
            <a:srcRect l="17305" t="15256" r="12575" b="38264"/>
            <a:stretch>
              <a:fillRect/>
            </a:stretch>
          </p:blipFill>
          <p:spPr>
            <a:xfrm>
              <a:off x="1527175" y="3226617"/>
              <a:ext cx="3195638" cy="200340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9223" name="Picture 6" descr="https://p2.ssl.qhimgs1.com/sdr/400__/t014d522450c823434c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64138" y="3021009"/>
              <a:ext cx="2236787" cy="239422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9224" name="Picture 8" descr="http://5b0988e595225.cdn.sohucs.com/images/20191206/54d7ff766b064f6ea5335b831ad99383.jpeg"/>
            <p:cNvPicPr>
              <a:picLocks noChangeAspect="1"/>
            </p:cNvPicPr>
            <p:nvPr/>
          </p:nvPicPr>
          <p:blipFill>
            <a:blip r:embed="rId4"/>
            <a:srcRect t="6209" r="719" b="25217"/>
            <a:stretch>
              <a:fillRect/>
            </a:stretch>
          </p:blipFill>
          <p:spPr>
            <a:xfrm>
              <a:off x="7921625" y="2900363"/>
              <a:ext cx="1814513" cy="248088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7" name="矩形 2"/>
          <p:cNvSpPr/>
          <p:nvPr/>
        </p:nvSpPr>
        <p:spPr>
          <a:xfrm>
            <a:off x="4205288" y="5410200"/>
            <a:ext cx="479742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宋体" panose="02010600030101010101" pitchFamily="2" charset="-122"/>
              </a:rPr>
              <a:t>提示：干燥土壤比较好。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文本框 3"/>
          <p:cNvSpPr txBox="1"/>
          <p:nvPr/>
        </p:nvSpPr>
        <p:spPr>
          <a:xfrm>
            <a:off x="1446213" y="1871663"/>
            <a:ext cx="286385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我的观察记录</a:t>
            </a:r>
            <a:endParaRPr lang="zh-CN" altLang="en-US">
              <a:latin typeface="Calibri" panose="020f0502020204030204" pitchFamily="34" charset="0"/>
            </a:endParaRPr>
          </a:p>
        </p:txBody>
      </p:sp>
      <p:pic>
        <p:nvPicPr>
          <p:cNvPr id="10244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9338" y="1441450"/>
            <a:ext cx="4972050" cy="2479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" name="文本框 13"/>
          <p:cNvSpPr txBox="1"/>
          <p:nvPr/>
        </p:nvSpPr>
        <p:spPr>
          <a:xfrm>
            <a:off x="3425825" y="4279900"/>
            <a:ext cx="8328025" cy="1570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1</a:t>
            </a:r>
            <a:r>
              <a:rPr lang="zh-CN" altLang="en-US" sz="32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号土壤颗粒较大，摸起来比较硬、扎手。</a:t>
            </a:r>
            <a:endParaRPr lang="en-US" altLang="zh-CN" sz="32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32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2</a:t>
            </a:r>
            <a:r>
              <a:rPr lang="zh-CN" altLang="en-US" sz="32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号土壤颗粒最小，摸起来非常滑腻。</a:t>
            </a:r>
            <a:endParaRPr lang="en-US" altLang="zh-CN" sz="3200" b="1">
              <a:solidFill>
                <a:srgbClr val="EF7509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32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3</a:t>
            </a:r>
            <a:r>
              <a:rPr lang="zh-CN" altLang="en-US" sz="32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号土壤颗粒大小不均</a:t>
            </a:r>
            <a:r>
              <a:rPr lang="en-US" altLang="zh-CN" sz="3200" b="1">
                <a:solidFill>
                  <a:srgbClr val="EF7509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……</a:t>
            </a: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4011506"/>
            <a:ext cx="2302214" cy="2106526"/>
          </a:xfrm>
          <a:prstGeom prst="ellipse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文本框 3"/>
          <p:cNvSpPr txBox="1"/>
          <p:nvPr/>
        </p:nvSpPr>
        <p:spPr>
          <a:xfrm>
            <a:off x="612775" y="1906588"/>
            <a:ext cx="5562600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用手分别团揉潮湿的这三种土壤，看哪一种能够团成小球。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527" y="3728438"/>
            <a:ext cx="2461386" cy="2361838"/>
          </a:xfrm>
          <a:prstGeom prst="ellipse">
            <a:avLst/>
          </a:prstGeom>
        </p:spPr>
      </p:pic>
      <p:sp>
        <p:nvSpPr>
          <p:cNvPr id="12293" name="文本框 10"/>
          <p:cNvSpPr txBox="1"/>
          <p:nvPr/>
        </p:nvSpPr>
        <p:spPr>
          <a:xfrm>
            <a:off x="4021138" y="3792538"/>
            <a:ext cx="6854825" cy="2554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B785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1</a:t>
            </a:r>
            <a:r>
              <a:rPr lang="zh-CN" altLang="en-US" sz="3200" b="1">
                <a:solidFill>
                  <a:srgbClr val="00B785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号土壤很难团成小球，黏性弱</a:t>
            </a:r>
            <a:endParaRPr lang="en-US" altLang="zh-CN" sz="3200" b="1">
              <a:solidFill>
                <a:srgbClr val="00B785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3200" b="1">
                <a:solidFill>
                  <a:srgbClr val="00B785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2</a:t>
            </a:r>
            <a:r>
              <a:rPr lang="zh-CN" altLang="en-US" sz="3200" b="1">
                <a:solidFill>
                  <a:srgbClr val="00B785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号土壤容易团成小球，且小球比较结实，粘性强</a:t>
            </a:r>
            <a:endParaRPr lang="en-US" altLang="zh-CN" sz="3200" b="1">
              <a:solidFill>
                <a:srgbClr val="00B785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3200" b="1">
                <a:solidFill>
                  <a:srgbClr val="00B785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3</a:t>
            </a:r>
            <a:r>
              <a:rPr lang="zh-CN" altLang="en-US" sz="3200" b="1">
                <a:solidFill>
                  <a:srgbClr val="00B785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号土壤较难团成小球，且小球不结实，黏性适中</a:t>
            </a:r>
          </a:p>
        </p:txBody>
      </p:sp>
      <p:pic>
        <p:nvPicPr>
          <p:cNvPr id="11270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8738" y="1393825"/>
            <a:ext cx="4219575" cy="21066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1" name="矩形 6"/>
          <p:cNvSpPr/>
          <p:nvPr/>
        </p:nvSpPr>
        <p:spPr>
          <a:xfrm>
            <a:off x="5229225" y="533400"/>
            <a:ext cx="1947863" cy="584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比较黏性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22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3"/>
          <p:cNvSpPr txBox="1"/>
          <p:nvPr/>
        </p:nvSpPr>
        <p:spPr>
          <a:xfrm>
            <a:off x="2089150" y="1941513"/>
            <a:ext cx="274955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比较渗水性 </a:t>
            </a:r>
          </a:p>
        </p:txBody>
      </p:sp>
      <p:pic>
        <p:nvPicPr>
          <p:cNvPr id="12292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613" y="1358900"/>
            <a:ext cx="3713162" cy="18526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7" name="文本框 5"/>
          <p:cNvSpPr txBox="1"/>
          <p:nvPr/>
        </p:nvSpPr>
        <p:spPr>
          <a:xfrm>
            <a:off x="6869113" y="3446463"/>
            <a:ext cx="1897062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实验工具</a:t>
            </a:r>
          </a:p>
        </p:txBody>
      </p:sp>
      <p:grpSp>
        <p:nvGrpSpPr>
          <p:cNvPr id="2" name="组合 8"/>
          <p:cNvGrpSpPr/>
          <p:nvPr/>
        </p:nvGrpSpPr>
        <p:grpSpPr>
          <a:xfrm>
            <a:off x="1611313" y="3846513"/>
            <a:ext cx="4114800" cy="1622425"/>
            <a:chOff x="1046285" y="4049344"/>
            <a:chExt cx="4519246" cy="1621693"/>
          </a:xfrm>
        </p:grpSpPr>
        <p:pic>
          <p:nvPicPr>
            <p:cNvPr id="12296" name="Picture 7" descr="https://hbimg.huabanimg.com/e256663b1c5c8f3e59387adfa646780de0006973562e5-ppitDi_fw658"/>
            <p:cNvPicPr>
              <a:picLocks noChangeAspect="1"/>
            </p:cNvPicPr>
            <p:nvPr/>
          </p:nvPicPr>
          <p:blipFill>
            <a:blip r:embed="rId4"/>
            <a:srcRect l="14769" t="2205" r="53365" b="3282"/>
            <a:stretch>
              <a:fillRect/>
            </a:stretch>
          </p:blipFill>
          <p:spPr>
            <a:xfrm>
              <a:off x="1046285" y="4049344"/>
              <a:ext cx="729762" cy="1621693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297" name="Picture 9" descr="http://pic31.nipic.com/20130705/9802004_095539685164_2.jpg"/>
            <p:cNvPicPr>
              <a:picLocks noChangeAspect="1"/>
            </p:cNvPicPr>
            <p:nvPr/>
          </p:nvPicPr>
          <p:blipFill>
            <a:blip r:embed="rId5"/>
            <a:srcRect l="16566" t="18706" r="8601" b="11237"/>
            <a:stretch>
              <a:fillRect/>
            </a:stretch>
          </p:blipFill>
          <p:spPr>
            <a:xfrm>
              <a:off x="1951892" y="4208378"/>
              <a:ext cx="1863141" cy="115492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298" name="Picture 11" descr="http://img.yaoxie.com/9ce89cd92f0643a0b18fbb2d5047d7d3?x-image-process=image%2Fresize%2Cm_lfit%2Ch_400%2Cw_400"/>
            <p:cNvPicPr>
              <a:picLocks noChangeAspect="1"/>
            </p:cNvPicPr>
            <p:nvPr/>
          </p:nvPicPr>
          <p:blipFill>
            <a:blip r:embed="rId6"/>
            <a:srcRect l="40054" t="52846" r="3638" b="4462"/>
            <a:stretch>
              <a:fillRect/>
            </a:stretch>
          </p:blipFill>
          <p:spPr>
            <a:xfrm>
              <a:off x="3991709" y="4442602"/>
              <a:ext cx="1573822" cy="119326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0" name="文本框 5"/>
          <p:cNvSpPr txBox="1"/>
          <p:nvPr/>
        </p:nvSpPr>
        <p:spPr>
          <a:xfrm>
            <a:off x="6864350" y="4381500"/>
            <a:ext cx="2262188" cy="1384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●饮料瓶和水</a:t>
            </a:r>
            <a:endParaRPr lang="en-US" altLang="zh-CN" sz="2800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8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●剪刀</a:t>
            </a:r>
            <a:endParaRPr lang="en-US" altLang="zh-CN" sz="2800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8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●纱布块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13317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矩形 2"/>
          <p:cNvSpPr/>
          <p:nvPr/>
        </p:nvSpPr>
        <p:spPr>
          <a:xfrm>
            <a:off x="3105150" y="966788"/>
            <a:ext cx="5929313" cy="58578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预测</a:t>
            </a:r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：哪种土壤渗出的水最多。</a:t>
            </a:r>
          </a:p>
        </p:txBody>
      </p:sp>
      <p:pic>
        <p:nvPicPr>
          <p:cNvPr id="13316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8713" y="2660650"/>
            <a:ext cx="4584700" cy="22875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5114925" y="1981200"/>
            <a:ext cx="2058988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我的预测</a:t>
            </a:r>
          </a:p>
        </p:txBody>
      </p:sp>
      <p:sp>
        <p:nvSpPr>
          <p:cNvPr id="6" name="矩形 5"/>
          <p:cNvSpPr/>
          <p:nvPr/>
        </p:nvSpPr>
        <p:spPr>
          <a:xfrm>
            <a:off x="3419475" y="5307013"/>
            <a:ext cx="55403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号土壤</a:t>
            </a:r>
            <a:r>
              <a:rPr lang="en-US" altLang="zh-CN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&gt;3</a:t>
            </a:r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号土壤</a:t>
            </a:r>
            <a:r>
              <a:rPr lang="en-US" altLang="zh-CN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&gt;2</a:t>
            </a:r>
            <a:r>
              <a:rPr lang="zh-CN" altLang="en-US" sz="32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号土壤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矩形 2"/>
          <p:cNvSpPr/>
          <p:nvPr/>
        </p:nvSpPr>
        <p:spPr>
          <a:xfrm>
            <a:off x="5140325" y="622300"/>
            <a:ext cx="2060575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实验操作</a:t>
            </a:r>
          </a:p>
        </p:txBody>
      </p:sp>
      <p:grpSp>
        <p:nvGrpSpPr>
          <p:cNvPr id="14340" name="组合 7"/>
          <p:cNvGrpSpPr/>
          <p:nvPr/>
        </p:nvGrpSpPr>
        <p:grpSpPr>
          <a:xfrm>
            <a:off x="5151438" y="1982788"/>
            <a:ext cx="1992312" cy="3689350"/>
            <a:chOff x="1594882" y="1689717"/>
            <a:chExt cx="2258027" cy="4355977"/>
          </a:xfrm>
        </p:grpSpPr>
        <p:pic>
          <p:nvPicPr>
            <p:cNvPr id="14344" name="图片 4" descr="QQ截图20210312080607.png"/>
            <p:cNvPicPr>
              <a:picLocks noChangeAspect="1"/>
            </p:cNvPicPr>
            <p:nvPr/>
          </p:nvPicPr>
          <p:blipFill>
            <a:blip r:embed="rId2"/>
            <a:srcRect r="9171" b="67526"/>
            <a:stretch>
              <a:fillRect/>
            </a:stretch>
          </p:blipFill>
          <p:spPr>
            <a:xfrm>
              <a:off x="1594882" y="1689717"/>
              <a:ext cx="2258027" cy="1435223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4345" name="图片 5" descr="QQ截图20210312080607.png"/>
            <p:cNvPicPr>
              <a:picLocks noChangeAspect="1"/>
            </p:cNvPicPr>
            <p:nvPr/>
          </p:nvPicPr>
          <p:blipFill>
            <a:blip r:embed="rId2"/>
            <a:srcRect t="32272" r="9885" b="34583"/>
            <a:stretch>
              <a:fillRect/>
            </a:stretch>
          </p:blipFill>
          <p:spPr>
            <a:xfrm>
              <a:off x="1603760" y="3124940"/>
              <a:ext cx="2240271" cy="146481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4346" name="图片 6" descr="QQ截图20210312080607.png"/>
            <p:cNvPicPr>
              <a:picLocks noChangeAspect="1"/>
            </p:cNvPicPr>
            <p:nvPr/>
          </p:nvPicPr>
          <p:blipFill>
            <a:blip r:embed="rId2"/>
            <a:srcRect t="64815" r="9528" b="1640"/>
            <a:stretch>
              <a:fillRect/>
            </a:stretch>
          </p:blipFill>
          <p:spPr>
            <a:xfrm>
              <a:off x="1603760" y="4563123"/>
              <a:ext cx="2249149" cy="1482571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" name="矩形 8"/>
          <p:cNvSpPr/>
          <p:nvPr/>
        </p:nvSpPr>
        <p:spPr>
          <a:xfrm>
            <a:off x="1558925" y="2143125"/>
            <a:ext cx="3168650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①拧开三个空饮料瓶的瓶盖</a:t>
            </a:r>
          </a:p>
        </p:txBody>
      </p:sp>
      <p:sp>
        <p:nvSpPr>
          <p:cNvPr id="10" name="矩形 9"/>
          <p:cNvSpPr/>
          <p:nvPr/>
        </p:nvSpPr>
        <p:spPr>
          <a:xfrm>
            <a:off x="7402513" y="3243263"/>
            <a:ext cx="3795712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②用剪刀从瓶的上面三分之一处剪开</a:t>
            </a:r>
          </a:p>
        </p:txBody>
      </p:sp>
      <p:sp>
        <p:nvSpPr>
          <p:cNvPr id="12" name="矩形 11"/>
          <p:cNvSpPr/>
          <p:nvPr/>
        </p:nvSpPr>
        <p:spPr>
          <a:xfrm>
            <a:off x="677863" y="4513263"/>
            <a:ext cx="4464050" cy="1077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③剪掉的部分插入剩下部分中，蒙上纱布块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455738" y="4311650"/>
            <a:ext cx="9742487" cy="1570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④将三种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等量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的土壤分别装入漏斗，到达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同一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高度。</a:t>
            </a:r>
          </a:p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⑤将</a:t>
            </a:r>
            <a:r>
              <a:rPr lang="zh-CN" altLang="en-US" sz="32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等量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的水分别缓慢地倒入三个漏斗中。</a:t>
            </a:r>
          </a:p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⑥观察当水流过三种土壤时发生的现象。</a:t>
            </a:r>
          </a:p>
        </p:txBody>
      </p:sp>
      <p:pic>
        <p:nvPicPr>
          <p:cNvPr id="15364" name="图片 4" descr="QQ截图2021031208192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3875" y="1255713"/>
            <a:ext cx="5556250" cy="27670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122613" y="4460875"/>
            <a:ext cx="5989637" cy="1601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①</a:t>
            </a:r>
            <a:r>
              <a:rPr lang="zh-CN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实验初期观察哪种渗水最快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②</a:t>
            </a:r>
            <a:r>
              <a:rPr lang="zh-CN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中期观察哪种土所需时间最短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zh-CN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后期观察哪种土渗水最多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388" name="矩形 3"/>
          <p:cNvSpPr/>
          <p:nvPr/>
        </p:nvSpPr>
        <p:spPr>
          <a:xfrm>
            <a:off x="5216525" y="847725"/>
            <a:ext cx="2060575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温馨提示</a:t>
            </a:r>
          </a:p>
        </p:txBody>
      </p:sp>
      <p:pic>
        <p:nvPicPr>
          <p:cNvPr id="16389" name="图片 4" descr="IMG_2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3650" y="2093913"/>
            <a:ext cx="4733925" cy="17875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https://d.book118.com/638116074044006041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微软雅黑</vt:lpstr>
      <vt:lpstr>华文行楷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2024-09-20T01:20:43.814</cp:lastPrinted>
  <dcterms:created xsi:type="dcterms:W3CDTF">2024-09-19T17:20:43Z</dcterms:created>
  <dcterms:modified xsi:type="dcterms:W3CDTF">2024-09-19T17:20:45Z</dcterms:modified>
</cp:coreProperties>
</file>