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8C1E13-8994-4400-B4E4-9D8B08C79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95C054-E667-4A88-9A4A-5ACF746209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5A1807-B526-4B2B-AFBA-EF19DA6E9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2FAFFC-D926-4F58-B65F-10AA25DD93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60AC60-5C5A-4585-AD80-B54DAED037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1EF086-D47D-4729-AD76-E85855C550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ECA9F0-A6BA-4991-BA39-FD2C0E4D4B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E5B5A1-C846-4CDC-AC57-25C0C3F53A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9956FE-1749-426C-84D3-3BFB9BA1C6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EBAAD6-0D72-4CA7-9062-AC0B9311D5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B75B6A-028F-4700-BCAB-B0ABED89A3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12411512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《工程造价知识》ppt课件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工程造价概述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工程造价的构成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工程造价的估算方法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工程造价的控制与管理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工程造价的信息化管理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工程造价概述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简述工程造价的含义和基本概念。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工程造价是指对一项工程建设所需的全部费用进行预算和评估的过程。它涉及到对工程项目的成本、利润、税金等方面的计算，是工程项目建设和管理的重要环节。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详细介绍工程造价的各个组成部分。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工程造价主要由直接成本和间接成本两部分组成。直接成本包括人工费、材料费、设备费等与工程实体直接相关的费用；间接成本则包括管理费、保险费、税费等与工程实体间接相关的费用。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344" r="27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工程造价的组成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强调工程造价在工程建设中的重要地位和作用。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程造价是工程建设的关键环节，它不仅关系到工程项目的投资效益和经济效益，还影响到工程项目的质量和进度。通过合理的工程造价控制和管理，可以有效降低工程成本，提高投资效益，实现工程项目的可持续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工程造价的重要性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工程造价的构成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指直接从事建筑安装工程施工人员的各项费用支出，包括基本工资、奖金、津贴、福利等。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人工费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167" r="17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材料费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708" r="10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施工机具使用费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917" r="8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指在施工过程中所耗费的原材料、辅助材料、构配件、零件、半成品等费用。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指在施工过程中使用施工机械所发生的费用，包括租赁费、折旧费、大修理费等。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直接成本</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4292" b="4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指施工企业完成所承包工程获得的盈利，是间接成本的一部分。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管理费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指在施工过程中，为管理和组织施工所发生的各项费用，包括管理人员工资、办公费、差旅交通费等。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指按照国家规定必须缴纳的费用，包括工程排污费、社会保障费、住房公积金等。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间接成本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2116169" y="2771013"/>
            <a:ext cx="724567" cy="725233"/>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4521327" y="2771013"/>
            <a:ext cx="724567" cy="72523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6916674" y="2771013"/>
            <a:ext cx="724567" cy="725233"/>
          </a:xfrm>
          <a:prstGeom prst="ellipse">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9321927" y="2771013"/>
            <a:ext cx="724567" cy="725233"/>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税费</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指按照国家税收法规规定，建设工程项目应缴纳的税金和各种费用，如增值税、所得税等。</a:t>
            </a:r>
          </a:p>
        </p:txBody>
      </p:sp>
      <p:sp>
        <p:nvSpPr>
          <p:cNvPr id="20" name="TextBox 20"/>
          <p:cNvSpPr txBox="1"/>
          <p:nvPr/>
        </p:nvSpPr>
        <p:spPr>
          <a:xfrm>
            <a:off x="3753945"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其他费用</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指除直接成本、间接成本和税费之外的其他费用，如工程保险费、工程保修费等。</a:t>
            </a:r>
          </a:p>
        </p:txBody>
      </p:sp>
      <p:sp>
        <p:nvSpPr>
          <p:cNvPr id="22" name="TextBox 22"/>
          <p:cNvSpPr txBox="1"/>
          <p:nvPr/>
        </p:nvSpPr>
        <p:spPr>
          <a:xfrm>
            <a:off x="6149292"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工程保险费</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指为保障工程安全和施工人员生命财产安全而购买的保险费用。</a:t>
            </a:r>
          </a:p>
        </p:txBody>
      </p:sp>
      <p:sp>
        <p:nvSpPr>
          <p:cNvPr id="24" name="TextBox 24"/>
          <p:cNvSpPr txBox="1"/>
          <p:nvPr/>
        </p:nvSpPr>
        <p:spPr>
          <a:xfrm>
            <a:off x="8554545"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工程保修费</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指按照国家规定和合同约定，在建设工程竣工验收后，施工单位对工程进行的保修所发生的费用。</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税费及其他费用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工程造价的估算方法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基于工程总体情况进行估算的方法</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概算法是一种粗略的估算方法，根据工程项目的总体情况，综合考虑工程规模、施工难度、工期等因素，对工程造价进行大致的估算。这种方法适用于初步规划和可行性研究阶段。</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适用于初步规划和可行性研究阶段</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概算法主要用于初步规划和可行性研究阶段，为项目决策提供参考。由于其估算结果较为粗略，因此需要结合其他估算方法进行修正和调整。</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考虑工程规模、施工难度、工期等因素</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在概算法中，需要考虑工程规模、施工难度、工期等因素对工程造价的影响。例如，大型工程项目通常需要更多的资金投入，施工难度大、工期长的项目则可能需要更高的成本。</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概算法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基于工程量清单和定额进行估算的方法</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预算法是一种较为精确的估算方法，根据工程量清单和定额进行计算，得出较为准确的工程造价。这种方法适用于初步设计阶段和施工图设计阶段。</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适用于初步设计和施工图设计阶段</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预算法主要用于初步设计和施工图设计阶段，能够较为准确地估算出工程的造价，为后续的招标和施工提供依据。</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根据工程量清单和定额进行计算</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在预算法中，需要根据工程量清单和定额进行计算，得出每个分项工程的造价。这种方法需要对工程量和定额有深入的了解，才能得出准确的估算结果。</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https://d.book118.com/638124115124006025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2024-09-02T14:27:27.567</cp:lastPrinted>
  <dcterms:created xsi:type="dcterms:W3CDTF">2024-09-02T06:27:27Z</dcterms:created>
  <dcterms:modified xsi:type="dcterms:W3CDTF">2024-09-02T06:27:29Z</dcterms:modified>
</cp:coreProperties>
</file>