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SMBLMI+MS-UIGothic"/>
      <p:regular r:id="rId15"/>
    </p:embeddedFont>
    <p:embeddedFont>
      <p:font typeface="PVNWAR+TJEFMD+MicrosoftYaHei-Bold"/>
      <p:regular r:id="rId16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10A23-DF3B-48B2-B7B1-CD8B703BB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5EA38-65BF-4597-A8A6-6193B9FE7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2FD07-E313-4275-A2F2-52621A640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CD81D-BCED-47B3-B8DD-207F9F978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6C4A87-CE6B-42E7-935F-17529C347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D50925-DF71-4510-A44B-34855CC3E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D2F63B-6277-463F-80F1-4049B5FF3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B41F2-2E8A-4779-A5AC-E73245AC4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8CB2E-E2EB-41B8-9D13-C8AB71629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1B1BB-7D26-4852-958D-4608551C6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08C84-66CF-4422-94EB-5A38878A0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24141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MBLMI+MS-UIGothic"/>
                <a:cs typeface="SMBLMI+MS-UIGothic"/>
              </a:rPr>
              <a:t>家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45AE37"/>
                </a:solidFill>
                <a:latin typeface="SMBLMI+MS-UIGothic"/>
                <a:cs typeface="SMBLMI+MS-UIGothic"/>
              </a:rPr>
              <a:t>家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45AE37"/>
                </a:solidFill>
                <a:latin typeface="SMBLMI+MS-UIGothic"/>
                <a:cs typeface="SMBLMI+MS-UIGothic"/>
              </a:rPr>
              <a:t>的起源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MBLMI+MS-UIGothic"/>
                <a:cs typeface="SMBLMI+MS-UIGothic"/>
              </a:rPr>
              <a:t>古代宗法制度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MBLMI+MS-UIGothic"/>
                <a:cs typeface="SMBLMI+MS-UIGothic"/>
              </a:rPr>
              <a:t>儒家思想影响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MBLMI+MS-UIGothic"/>
                <a:cs typeface="SMBLMI+MS-UIGothic"/>
              </a:rPr>
              <a:t>儒家思想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FFFFFF"/>
                </a:solidFill>
                <a:latin typeface="SMBLMI+MS-UIGothic"/>
                <a:cs typeface="SMBLMI+MS-UIGothic"/>
              </a:rPr>
              <a:t>家庭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伦</a:t>
            </a:r>
            <a:r>
              <a:rPr sz="1350">
                <a:solidFill>
                  <a:srgbClr val="FFFFFF"/>
                </a:solidFill>
                <a:latin typeface="SMBLMI+MS-UIGothic"/>
                <a:cs typeface="SMBLMI+MS-UIGothic"/>
              </a:rPr>
              <a:t>理和道德修养，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SMBLMI+MS-UIGothic"/>
                <a:cs typeface="SMBLMI+MS-UIGothic"/>
              </a:rPr>
              <a:t>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FFFFFF"/>
                </a:solidFill>
                <a:latin typeface="SMBLMI+MS-UIGothic"/>
                <a:cs typeface="SMBLMI+MS-UIGothic"/>
              </a:rPr>
              <a:t>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FFFFF"/>
                </a:solidFill>
                <a:latin typeface="SMBLMI+MS-UIGothic"/>
                <a:cs typeface="SMBLMI+MS-UIGothic"/>
              </a:rPr>
              <a:t>的形成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SMBLMI+MS-UIGothic"/>
                <a:cs typeface="SMBLMI+MS-UIGothic"/>
              </a:rPr>
              <a:t>生了深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FFFFFF"/>
                </a:solidFill>
                <a:latin typeface="SMBLMI+MS-UIGothic"/>
                <a:cs typeface="SMBLMI+MS-UIGothic"/>
              </a:rPr>
              <a:t>影响。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许</a:t>
            </a:r>
            <a:r>
              <a:rPr sz="1350">
                <a:solidFill>
                  <a:srgbClr val="FFFFFF"/>
                </a:solidFill>
                <a:latin typeface="SMBLMI+MS-UIGothic"/>
                <a:cs typeface="SMBLMI+MS-UIGothic"/>
              </a:rPr>
              <a:t>多家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FFFFF"/>
                </a:solidFill>
                <a:latin typeface="SMBLMI+MS-UIGothic"/>
                <a:cs typeface="SMBLMI+MS-UIGothic"/>
              </a:rPr>
              <a:t>都以儒家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SMBLMI+MS-UIGothic"/>
                <a:cs typeface="SMBLMI+MS-UIGothic"/>
              </a:rPr>
              <a:t>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SMBLMI+MS-UIGothic"/>
                <a:cs typeface="SMBLMI+MS-UIGothic"/>
              </a:rPr>
              <a:t>依据，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MBLMI+MS-UIGothic"/>
                <a:cs typeface="SMBLMI+MS-UIGothic"/>
              </a:rPr>
              <a:t>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FFFFFF"/>
                </a:solidFill>
                <a:latin typeface="SMBLMI+MS-UIGothic"/>
                <a:cs typeface="SMBLMI+MS-UIGothic"/>
              </a:rPr>
              <a:t>、忠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FFFFFF"/>
                </a:solidFill>
                <a:latin typeface="SMBLMI+MS-UIGothic"/>
                <a:cs typeface="SMBLMI+MS-UIGothic"/>
              </a:rPr>
              <a:t>、仁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SMBLMI+MS-UIGothic"/>
                <a:cs typeface="SMBLMI+MS-UIGothic"/>
              </a:rPr>
              <a:t>等价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FFFFFF"/>
                </a:solidFill>
                <a:latin typeface="SMBLMI+MS-UIGothic"/>
                <a:cs typeface="SMBLM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MBLMI+MS-UIGothic"/>
                <a:cs typeface="SMBLMI+MS-UIGothic"/>
              </a:rPr>
              <a:t>家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45AE37"/>
                </a:solidFill>
                <a:latin typeface="SMBLMI+MS-UIGothic"/>
                <a:cs typeface="SMBLMI+MS-UIGothic"/>
              </a:rPr>
              <a:t>家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45AE37"/>
                </a:solidFill>
                <a:latin typeface="SMBLMI+MS-UIGothic"/>
                <a:cs typeface="SMBLMI+MS-UIGothic"/>
              </a:rPr>
              <a:t>的意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传</a:t>
            </a:r>
            <a:r>
              <a:rPr sz="1550" spc="25">
                <a:solidFill>
                  <a:srgbClr val="45AE37"/>
                </a:solidFill>
                <a:latin typeface="SMBLMI+MS-UIGothic"/>
                <a:cs typeface="SMBLMI+MS-UIGothic"/>
              </a:rPr>
              <a:t>承家族文化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规</a:t>
            </a:r>
            <a:r>
              <a:rPr sz="1550" spc="25">
                <a:solidFill>
                  <a:srgbClr val="45AE37"/>
                </a:solidFill>
                <a:latin typeface="SMBLMI+MS-UIGothic"/>
                <a:cs typeface="SMBLMI+MS-UIGothic"/>
              </a:rPr>
              <a:t>范家族成</a:t>
            </a:r>
            <a:r>
              <a:rPr sz="1550" spc="25">
                <a:solidFill>
                  <a:srgbClr val="45AE37"/>
                </a:solidFill>
                <a:latin typeface="SimSun"/>
                <a:cs typeface="SimSun"/>
              </a:rPr>
              <a:t>员</a:t>
            </a:r>
            <a:r>
              <a:rPr sz="1550" spc="25">
                <a:solidFill>
                  <a:srgbClr val="45AE37"/>
                </a:solidFill>
                <a:latin typeface="SMBLMI+MS-UIGothic"/>
                <a:cs typeface="SMBLMI+MS-UIGothic"/>
              </a:rPr>
              <a:t>行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46377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MBLMI+MS-UIGothic"/>
                <a:cs typeface="SMBLMI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MBLMI+MS-UIGothic"/>
                <a:cs typeface="SMBLMI+MS-UIGothic"/>
              </a:rPr>
              <a:t>培养道德品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SMBLMI+MS-UIGothic"/>
                <a:cs typeface="SMBLMI+MS-UIGothic"/>
              </a:rPr>
              <a:t>社会教化作用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MBLMI+MS-UIGothic"/>
                <a:cs typeface="SMBLMI+MS-UIGothic"/>
              </a:rPr>
              <a:t>孝道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MBLMI+MS-UIGothic"/>
                <a:cs typeface="SMBLMI+MS-UIGothic"/>
              </a:rPr>
              <a:t>尊敬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长辈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2000" spc="25">
                <a:solidFill>
                  <a:srgbClr val="FFFDFD"/>
                </a:solidFill>
                <a:latin typeface="SMBLMI+MS-UIGothic"/>
                <a:cs typeface="SMBLMI+MS-UIGothic"/>
              </a:rPr>
              <a:t>承家族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孝道是中国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家庭教育中最重要的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之一，要求子女尊敬、关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母及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长辈</a:t>
            </a: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，尽己所能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足他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的需求。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孝道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还强调传</a:t>
            </a: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承家族文化和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，子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女有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任延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家族血脉，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家族荣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誉和声望。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顺</a:t>
            </a:r>
            <a:r>
              <a:rPr sz="2000" spc="25">
                <a:solidFill>
                  <a:srgbClr val="FFFDFD"/>
                </a:solidFill>
                <a:latin typeface="SMBLMI+MS-UIGothic"/>
                <a:cs typeface="SMBLMI+MS-UIGothic"/>
              </a:rPr>
              <a:t>从父母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子女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应顺</a:t>
            </a: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从父母的意愿和安排，不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背父母的意愿行事，以表达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父母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的敬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爱</a:t>
            </a:r>
            <a:r>
              <a:rPr sz="1500">
                <a:solidFill>
                  <a:srgbClr val="FFFDFD"/>
                </a:solidFill>
                <a:latin typeface="SMBLMI+MS-UIGothic"/>
                <a:cs typeface="SMBLMI+MS-UIGothic"/>
              </a:rPr>
              <a:t>和尊重。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诚</a:t>
            </a:r>
            <a:r>
              <a:rPr sz="3000">
                <a:solidFill>
                  <a:srgbClr val="45AE37"/>
                </a:solidFill>
                <a:latin typeface="SMBLMI+MS-UIGothic"/>
                <a:cs typeface="SMBLMI+MS-UIGothic"/>
              </a:rPr>
              <a:t>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VNWAR+TJEFMD+MicrosoftYaHei-Bold"/>
                <a:cs typeface="PVNWAR+TJEFM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VNWAR+TJEFMD+MicrosoftYaHei-Bold"/>
                <a:cs typeface="PVNWAR+TJEFM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VNWAR+TJEFMD+MicrosoftYaHei-Bold"/>
                <a:cs typeface="PVNWAR+TJEFM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45AE37"/>
                </a:solidFill>
                <a:latin typeface="SMBLMI+MS-UIGothic"/>
                <a:cs typeface="SMBLMI+MS-UIGothic"/>
              </a:rPr>
              <a:t>言行一致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MBLMI+MS-UIGothic"/>
                <a:cs typeface="SMBLMI+MS-UIGothic"/>
              </a:rPr>
              <a:t>守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时</a:t>
            </a:r>
            <a:r>
              <a:rPr sz="2000" spc="25">
                <a:solidFill>
                  <a:srgbClr val="45AE37"/>
                </a:solidFill>
                <a:latin typeface="SMBLMI+MS-UIGothic"/>
                <a:cs typeface="SMBLMI+MS-UIGothic"/>
              </a:rPr>
              <a:t>守</a:t>
            </a:r>
            <a:r>
              <a:rPr sz="2000">
                <a:solidFill>
                  <a:srgbClr val="45AE37"/>
                </a:solidFill>
                <a:latin typeface="SimSun"/>
                <a:cs typeface="SimSun"/>
              </a:rPr>
              <a:t>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45AE37"/>
                </a:solidFill>
                <a:latin typeface="SMBLMI+MS-UIGothic"/>
                <a:cs typeface="SMBLMI+MS-UIGothic"/>
              </a:rPr>
              <a:t>真</a:t>
            </a:r>
            <a:r>
              <a:rPr sz="2000" spc="25">
                <a:solidFill>
                  <a:srgbClr val="45AE37"/>
                </a:solidFill>
                <a:latin typeface="SimSun"/>
                <a:cs typeface="SimSun"/>
              </a:rPr>
              <a:t>诚</a:t>
            </a:r>
            <a:r>
              <a:rPr sz="2000" spc="25">
                <a:solidFill>
                  <a:srgbClr val="45AE37"/>
                </a:solidFill>
                <a:latin typeface="SMBLMI+MS-UIGothic"/>
                <a:cs typeface="SMBLMI+MS-UIGothic"/>
              </a:rPr>
              <a:t>待人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MBLMI+MS-UIGothic"/>
                <a:cs typeface="SMBLMI+MS-UIGothic"/>
              </a:rPr>
              <a:t>礼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讲</a:t>
            </a:r>
            <a:r>
              <a:rPr sz="2300" spc="25">
                <a:solidFill>
                  <a:srgbClr val="45AE37"/>
                </a:solidFill>
                <a:latin typeface="SMBLMI+MS-UIGothic"/>
                <a:cs typeface="SMBLMI+MS-UIGothic"/>
              </a:rPr>
              <a:t>究礼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谦</a:t>
            </a:r>
            <a:r>
              <a:rPr sz="2300" spc="25">
                <a:solidFill>
                  <a:srgbClr val="45AE37"/>
                </a:solidFill>
                <a:latin typeface="SMBLMI+MS-UIGothic"/>
                <a:cs typeface="SMBLMI+MS-UIGothic"/>
              </a:rPr>
              <a:t>恭有礼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MBLMI+MS-UIGothic"/>
                <a:cs typeface="SMBLMI+MS-UIGothic"/>
              </a:rPr>
              <a:t>注重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仪态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MBLMI+MS-UIGothic"/>
                <a:cs typeface="SMBLMI+MS-UIGothic"/>
              </a:rPr>
              <a:t>勤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MBLMI+MS-UIGothic"/>
                <a:cs typeface="SMBLMI+MS-UIGothic"/>
              </a:rPr>
              <a:t>勤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劳</a:t>
            </a:r>
            <a:r>
              <a:rPr sz="2300" spc="25">
                <a:solidFill>
                  <a:srgbClr val="45AE37"/>
                </a:solidFill>
                <a:latin typeface="SMBLMI+MS-UIGothic"/>
                <a:cs typeface="SMBLMI+MS-UIGothic"/>
              </a:rPr>
              <a:t>致富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节俭</a:t>
            </a:r>
            <a:r>
              <a:rPr sz="2300" spc="25">
                <a:solidFill>
                  <a:srgbClr val="45AE37"/>
                </a:solidFill>
                <a:latin typeface="SMBLMI+MS-UIGothic"/>
                <a:cs typeface="SMBLMI+MS-UIGothic"/>
              </a:rPr>
              <a:t>持家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MBLMI+MS-UIGothic"/>
                <a:cs typeface="SMBLMI+MS-UIGothic"/>
              </a:rPr>
              <a:t>精打</a:t>
            </a: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细</a:t>
            </a:r>
            <a:r>
              <a:rPr sz="2300">
                <a:solidFill>
                  <a:srgbClr val="45AE37"/>
                </a:solidFill>
                <a:latin typeface="SMBLMI+MS-UIGothic"/>
                <a:cs typeface="SMBLMI+MS-UIGothic"/>
              </a:rPr>
              <a:t>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https://d.book118.com/638124141026006046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SMBLMI+MS-UIGothic</vt:lpstr>
      <vt:lpstr>SimSun</vt:lpstr>
      <vt:lpstr>PVNWAR+TJEFMD+MicrosoftYaHei-Bold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2024-09-26T23:50:25.426</cp:lastPrinted>
  <dcterms:created xsi:type="dcterms:W3CDTF">2024-09-26T15:50:25Z</dcterms:created>
  <dcterms:modified xsi:type="dcterms:W3CDTF">2024-09-26T15:50:26Z</dcterms:modified>
</cp:coreProperties>
</file>