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AED72-723F-4411-8AC6-6DCD498A7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DC2FF-E5B8-45CD-AFD9-F8BE9F0BB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8E604-E696-401A-8DA0-F60F3C131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7C009-6FA1-44B3-AC0B-3125589AF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DEC0BB-8A08-4ED1-90D2-955E55B29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C36E93-4348-4277-8701-AC0D44D8C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B8A6B8-504B-40AF-BA72-086059AD4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2FE9E-0DD3-4404-B836-6AE71A615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C4A2A-7A5E-411E-8AD6-D0A0579F1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D016E-EAC3-49D2-A70E-127FCD08D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27CD5-B394-41FE-B12D-D7AF0DE97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E4FB0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rgbClr val="E4FB04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FFCC00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E4FB0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rgbClr val="E4FB04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FFCC00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E4FB0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FFCC00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E4FB0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FFCC00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FFCC00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14" Type="http://schemas.openxmlformats.org/officeDocument/2006/relationships/image" Target="../media/image9.png" /><Relationship Id="rId15" Type="http://schemas.openxmlformats.org/officeDocument/2006/relationships/image" Target="../media/image10.png" /><Relationship Id="rId16" Type="http://schemas.openxmlformats.org/officeDocument/2006/relationships/image" Target="../media/image11.png" /><Relationship Id="rId17" Type="http://schemas.openxmlformats.org/officeDocument/2006/relationships/image" Target="../media/image12.png" /><Relationship Id="rId18" Type="http://schemas.openxmlformats.org/officeDocument/2006/relationships/image" Target="../media/image13.png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5.png" /><Relationship Id="rId21" Type="http://schemas.openxmlformats.org/officeDocument/2006/relationships/image" Target="../media/image16.png" /><Relationship Id="rId22" Type="http://schemas.openxmlformats.org/officeDocument/2006/relationships/image" Target="../media/image17.png" /><Relationship Id="rId23" Type="http://schemas.openxmlformats.org/officeDocument/2006/relationships/image" Target="../media/image18.png" /><Relationship Id="rId24" Type="http://schemas.openxmlformats.org/officeDocument/2006/relationships/image" Target="../media/image19.png" /><Relationship Id="rId25" Type="http://schemas.openxmlformats.org/officeDocument/2006/relationships/image" Target="../media/image20.png" /><Relationship Id="rId26" Type="http://schemas.openxmlformats.org/officeDocument/2006/relationships/image" Target="../media/image21.png" /><Relationship Id="rId27" Type="http://schemas.openxmlformats.org/officeDocument/2006/relationships/image" Target="../media/image22.png" /><Relationship Id="rId28" Type="http://schemas.openxmlformats.org/officeDocument/2006/relationships/image" Target="../media/image23.png" /><Relationship Id="rId29" Type="http://schemas.openxmlformats.org/officeDocument/2006/relationships/image" Target="../media/image24.png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25.png" /><Relationship Id="rId31" Type="http://schemas.openxmlformats.org/officeDocument/2006/relationships/image" Target="../media/image26.png" /><Relationship Id="rId32" Type="http://schemas.openxmlformats.org/officeDocument/2006/relationships/image" Target="../media/image27.png" /><Relationship Id="rId33" Type="http://schemas.openxmlformats.org/officeDocument/2006/relationships/image" Target="../media/image28.png" /><Relationship Id="rId34" Type="http://schemas.openxmlformats.org/officeDocument/2006/relationships/image" Target="../media/image29.png" /><Relationship Id="rId35" Type="http://schemas.openxmlformats.org/officeDocument/2006/relationships/image" Target="../media/image30.png" /><Relationship Id="rId36" Type="http://schemas.openxmlformats.org/officeDocument/2006/relationships/image" Target="../media/image31.png" /><Relationship Id="rId37" Type="http://schemas.openxmlformats.org/officeDocument/2006/relationships/image" Target="../media/image32.png" /><Relationship Id="rId38" Type="http://schemas.openxmlformats.org/officeDocument/2006/relationships/image" Target="../media/image33.png" /><Relationship Id="rId39" Type="http://schemas.openxmlformats.org/officeDocument/2006/relationships/image" Target="../media/image34.png" /><Relationship Id="rId4" Type="http://schemas.openxmlformats.org/officeDocument/2006/relationships/slideLayout" Target="../slideLayouts/slideLayout15.xml" /><Relationship Id="rId40" Type="http://schemas.openxmlformats.org/officeDocument/2006/relationships/image" Target="../media/image35.png" /><Relationship Id="rId41" Type="http://schemas.openxmlformats.org/officeDocument/2006/relationships/image" Target="../media/image36.png" /><Relationship Id="rId42" Type="http://schemas.openxmlformats.org/officeDocument/2006/relationships/image" Target="../media/image37.png" /><Relationship Id="rId43" Type="http://schemas.openxmlformats.org/officeDocument/2006/relationships/image" Target="../media/image38.png" /><Relationship Id="rId44" Type="http://schemas.openxmlformats.org/officeDocument/2006/relationships/image" Target="../media/image39.png" /><Relationship Id="rId45" Type="http://schemas.openxmlformats.org/officeDocument/2006/relationships/image" Target="../media/image40.png" /><Relationship Id="rId46" Type="http://schemas.openxmlformats.org/officeDocument/2006/relationships/image" Target="../media/image41.png" /><Relationship Id="rId47" Type="http://schemas.openxmlformats.org/officeDocument/2006/relationships/image" Target="../media/image42.png" /><Relationship Id="rId48" Type="http://schemas.openxmlformats.org/officeDocument/2006/relationships/image" Target="../media/image43.png" /><Relationship Id="rId49" Type="http://schemas.openxmlformats.org/officeDocument/2006/relationships/image" Target="../media/image44.png" /><Relationship Id="rId5" Type="http://schemas.openxmlformats.org/officeDocument/2006/relationships/slideLayout" Target="../slideLayouts/slideLayout16.xml" /><Relationship Id="rId50" Type="http://schemas.openxmlformats.org/officeDocument/2006/relationships/image" Target="../media/image45.png" /><Relationship Id="rId51" Type="http://schemas.openxmlformats.org/officeDocument/2006/relationships/image" Target="../media/image46.png" /><Relationship Id="rId52" Type="http://schemas.openxmlformats.org/officeDocument/2006/relationships/image" Target="../media/image47.png" /><Relationship Id="rId53" Type="http://schemas.openxmlformats.org/officeDocument/2006/relationships/image" Target="../media/image48.png" /><Relationship Id="rId54" Type="http://schemas.openxmlformats.org/officeDocument/2006/relationships/image" Target="../media/image49.png" /><Relationship Id="rId55" Type="http://schemas.openxmlformats.org/officeDocument/2006/relationships/image" Target="../media/image50.png" /><Relationship Id="rId56" Type="http://schemas.openxmlformats.org/officeDocument/2006/relationships/image" Target="../media/image51.png" /><Relationship Id="rId57" Type="http://schemas.openxmlformats.org/officeDocument/2006/relationships/image" Target="../media/image52.png" /><Relationship Id="rId58" Type="http://schemas.openxmlformats.org/officeDocument/2006/relationships/image" Target="../media/image53.png" /><Relationship Id="rId59" Type="http://schemas.openxmlformats.org/officeDocument/2006/relationships/image" Target="../media/image54.png" /><Relationship Id="rId6" Type="http://schemas.openxmlformats.org/officeDocument/2006/relationships/image" Target="../media/image1.png" /><Relationship Id="rId60" Type="http://schemas.openxmlformats.org/officeDocument/2006/relationships/image" Target="../media/image55.png" /><Relationship Id="rId61" Type="http://schemas.openxmlformats.org/officeDocument/2006/relationships/image" Target="../media/image56.png" /><Relationship Id="rId62" Type="http://schemas.openxmlformats.org/officeDocument/2006/relationships/image" Target="../media/image57.png" /><Relationship Id="rId63" Type="http://schemas.openxmlformats.org/officeDocument/2006/relationships/image" Target="../media/image58.png" /><Relationship Id="rId64" Type="http://schemas.openxmlformats.org/officeDocument/2006/relationships/image" Target="../media/image59.png" /><Relationship Id="rId65" Type="http://schemas.openxmlformats.org/officeDocument/2006/relationships/image" Target="../media/image60.png" /><Relationship Id="rId66" Type="http://schemas.openxmlformats.org/officeDocument/2006/relationships/image" Target="../media/image61.png" /><Relationship Id="rId67" Type="http://schemas.openxmlformats.org/officeDocument/2006/relationships/image" Target="../media/image62.png" /><Relationship Id="rId68" Type="http://schemas.openxmlformats.org/officeDocument/2006/relationships/image" Target="../media/image63.png" /><Relationship Id="rId69" Type="http://schemas.openxmlformats.org/officeDocument/2006/relationships/image" Target="../media/image64.png" /><Relationship Id="rId7" Type="http://schemas.openxmlformats.org/officeDocument/2006/relationships/image" Target="../media/image2.png" /><Relationship Id="rId70" Type="http://schemas.openxmlformats.org/officeDocument/2006/relationships/image" Target="../media/image65.png" /><Relationship Id="rId71" Type="http://schemas.openxmlformats.org/officeDocument/2006/relationships/image" Target="../media/image66.png" /><Relationship Id="rId72" Type="http://schemas.openxmlformats.org/officeDocument/2006/relationships/image" Target="../media/image67.png" /><Relationship Id="rId73" Type="http://schemas.openxmlformats.org/officeDocument/2006/relationships/image" Target="../media/image68.png" /><Relationship Id="rId74" Type="http://schemas.openxmlformats.org/officeDocument/2006/relationships/image" Target="../media/image69.png" /><Relationship Id="rId75" Type="http://schemas.openxmlformats.org/officeDocument/2006/relationships/image" Target="../media/image70.png" /><Relationship Id="rId76" Type="http://schemas.openxmlformats.org/officeDocument/2006/relationships/image" Target="../media/image71.png" /><Relationship Id="rId77" Type="http://schemas.openxmlformats.org/officeDocument/2006/relationships/image" Target="../media/image72.png" /><Relationship Id="rId78" Type="http://schemas.openxmlformats.org/officeDocument/2006/relationships/image" Target="../media/image73.png" /><Relationship Id="rId79" Type="http://schemas.openxmlformats.org/officeDocument/2006/relationships/image" Target="../media/image74.png" /><Relationship Id="rId8" Type="http://schemas.openxmlformats.org/officeDocument/2006/relationships/image" Target="../media/image3.png" /><Relationship Id="rId80" Type="http://schemas.openxmlformats.org/officeDocument/2006/relationships/image" Target="../media/image75.png" /><Relationship Id="rId81" Type="http://schemas.openxmlformats.org/officeDocument/2006/relationships/theme" Target="../theme/theme2.xml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7566924" y="2500343"/>
            <a:ext cx="1005139" cy="75403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7"/>
          <a:stretch>
            <a:fillRect/>
          </a:stretch>
        </p:blipFill>
        <p:spPr>
          <a:xfrm>
            <a:off x="7928144" y="2830232"/>
            <a:ext cx="242124" cy="14138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8"/>
          <a:stretch>
            <a:fillRect/>
          </a:stretch>
        </p:blipFill>
        <p:spPr>
          <a:xfrm>
            <a:off x="7798577" y="1443915"/>
            <a:ext cx="1005137" cy="754030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9"/>
          <a:stretch>
            <a:fillRect/>
          </a:stretch>
        </p:blipFill>
        <p:spPr>
          <a:xfrm>
            <a:off x="8159798" y="1773803"/>
            <a:ext cx="242124" cy="141380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10"/>
          <a:stretch>
            <a:fillRect/>
          </a:stretch>
        </p:blipFill>
        <p:spPr>
          <a:xfrm>
            <a:off x="6328828" y="0"/>
            <a:ext cx="1005137" cy="754030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11"/>
          <a:stretch>
            <a:fillRect/>
          </a:stretch>
        </p:blipFill>
        <p:spPr>
          <a:xfrm>
            <a:off x="6690045" y="329888"/>
            <a:ext cx="242124" cy="141380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12"/>
          <a:stretch>
            <a:fillRect/>
          </a:stretch>
        </p:blipFill>
        <p:spPr>
          <a:xfrm>
            <a:off x="6991063" y="403196"/>
            <a:ext cx="1498547" cy="1104864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13"/>
          <a:stretch>
            <a:fillRect/>
          </a:stretch>
        </p:blipFill>
        <p:spPr>
          <a:xfrm>
            <a:off x="7563477" y="807440"/>
            <a:ext cx="297246" cy="208541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14"/>
          <a:stretch>
            <a:fillRect/>
          </a:stretch>
        </p:blipFill>
        <p:spPr>
          <a:xfrm>
            <a:off x="7833645" y="957384"/>
            <a:ext cx="733422" cy="531576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15"/>
          <a:stretch>
            <a:fillRect/>
          </a:stretch>
        </p:blipFill>
        <p:spPr>
          <a:xfrm>
            <a:off x="8545945" y="1472975"/>
            <a:ext cx="226782" cy="494466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16"/>
          <a:stretch>
            <a:fillRect/>
          </a:stretch>
        </p:blipFill>
        <p:spPr>
          <a:xfrm>
            <a:off x="7844610" y="917562"/>
            <a:ext cx="860182" cy="414703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17"/>
          <a:stretch>
            <a:fillRect/>
          </a:stretch>
        </p:blipFill>
        <p:spPr>
          <a:xfrm>
            <a:off x="8685967" y="1311163"/>
            <a:ext cx="306499" cy="498543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18"/>
          <a:stretch>
            <a:fillRect/>
          </a:stretch>
        </p:blipFill>
        <p:spPr>
          <a:xfrm>
            <a:off x="7839430" y="878656"/>
            <a:ext cx="865756" cy="276396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19"/>
          <a:stretch>
            <a:fillRect/>
          </a:stretch>
        </p:blipFill>
        <p:spPr>
          <a:xfrm>
            <a:off x="8688779" y="1137558"/>
            <a:ext cx="356869" cy="415706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20"/>
          <a:stretch>
            <a:fillRect/>
          </a:stretch>
        </p:blipFill>
        <p:spPr>
          <a:xfrm>
            <a:off x="7837421" y="834659"/>
            <a:ext cx="869016" cy="159187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21"/>
          <a:stretch>
            <a:fillRect/>
          </a:stretch>
        </p:blipFill>
        <p:spPr>
          <a:xfrm>
            <a:off x="8694104" y="969048"/>
            <a:ext cx="381124" cy="389220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22"/>
          <a:stretch>
            <a:fillRect/>
          </a:stretch>
        </p:blipFill>
        <p:spPr>
          <a:xfrm>
            <a:off x="7853234" y="732079"/>
            <a:ext cx="805334" cy="90563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23"/>
          <a:stretch>
            <a:fillRect/>
          </a:stretch>
        </p:blipFill>
        <p:spPr>
          <a:xfrm>
            <a:off x="8649715" y="774855"/>
            <a:ext cx="398869" cy="295118"/>
          </a:xfrm>
          <a:prstGeom prst="rect">
            <a:avLst/>
          </a:prstGeom>
        </p:spPr>
      </p:pic>
      <p:pic>
        <p:nvPicPr>
          <p:cNvPr id="35" name="bg object 35"/>
          <p:cNvPicPr/>
          <p:nvPr/>
        </p:nvPicPr>
        <p:blipFill>
          <a:blip r:embed="rId24"/>
          <a:stretch>
            <a:fillRect/>
          </a:stretch>
        </p:blipFill>
        <p:spPr>
          <a:xfrm>
            <a:off x="7875362" y="640126"/>
            <a:ext cx="716308" cy="132385"/>
          </a:xfrm>
          <a:prstGeom prst="rect">
            <a:avLst/>
          </a:prstGeom>
        </p:spPr>
      </p:pic>
      <p:pic>
        <p:nvPicPr>
          <p:cNvPr id="36" name="bg object 36"/>
          <p:cNvPicPr/>
          <p:nvPr/>
        </p:nvPicPr>
        <p:blipFill>
          <a:blip r:embed="rId25"/>
          <a:stretch>
            <a:fillRect/>
          </a:stretch>
        </p:blipFill>
        <p:spPr>
          <a:xfrm>
            <a:off x="8587198" y="645355"/>
            <a:ext cx="388145" cy="160502"/>
          </a:xfrm>
          <a:prstGeom prst="rect">
            <a:avLst/>
          </a:prstGeom>
        </p:spPr>
      </p:pic>
      <p:pic>
        <p:nvPicPr>
          <p:cNvPr id="37" name="bg object 37"/>
          <p:cNvPicPr/>
          <p:nvPr/>
        </p:nvPicPr>
        <p:blipFill>
          <a:blip r:embed="rId26"/>
          <a:stretch>
            <a:fillRect/>
          </a:stretch>
        </p:blipFill>
        <p:spPr>
          <a:xfrm>
            <a:off x="7872391" y="495578"/>
            <a:ext cx="589325" cy="255046"/>
          </a:xfrm>
          <a:prstGeom prst="rect">
            <a:avLst/>
          </a:prstGeom>
        </p:spPr>
      </p:pic>
      <p:pic>
        <p:nvPicPr>
          <p:cNvPr id="38" name="bg object 38"/>
          <p:cNvPicPr/>
          <p:nvPr/>
        </p:nvPicPr>
        <p:blipFill>
          <a:blip r:embed="rId27"/>
          <a:stretch>
            <a:fillRect/>
          </a:stretch>
        </p:blipFill>
        <p:spPr>
          <a:xfrm>
            <a:off x="8459829" y="487024"/>
            <a:ext cx="360754" cy="102087"/>
          </a:xfrm>
          <a:prstGeom prst="rect">
            <a:avLst/>
          </a:prstGeom>
        </p:spPr>
      </p:pic>
      <p:pic>
        <p:nvPicPr>
          <p:cNvPr id="39" name="bg object 39"/>
          <p:cNvPicPr/>
          <p:nvPr/>
        </p:nvPicPr>
        <p:blipFill>
          <a:blip r:embed="rId28"/>
          <a:stretch>
            <a:fillRect/>
          </a:stretch>
        </p:blipFill>
        <p:spPr>
          <a:xfrm>
            <a:off x="6870184" y="1020320"/>
            <a:ext cx="733777" cy="531771"/>
          </a:xfrm>
          <a:prstGeom prst="rect">
            <a:avLst/>
          </a:prstGeom>
        </p:spPr>
      </p:pic>
      <p:pic>
        <p:nvPicPr>
          <p:cNvPr id="40" name="bg object 40"/>
          <p:cNvPicPr/>
          <p:nvPr/>
        </p:nvPicPr>
        <p:blipFill>
          <a:blip r:embed="rId29"/>
          <a:stretch>
            <a:fillRect/>
          </a:stretch>
        </p:blipFill>
        <p:spPr>
          <a:xfrm>
            <a:off x="6663787" y="1536080"/>
            <a:ext cx="226847" cy="494742"/>
          </a:xfrm>
          <a:prstGeom prst="rect">
            <a:avLst/>
          </a:prstGeom>
        </p:spPr>
      </p:pic>
      <p:pic>
        <p:nvPicPr>
          <p:cNvPr id="41" name="bg object 41"/>
          <p:cNvPicPr/>
          <p:nvPr/>
        </p:nvPicPr>
        <p:blipFill>
          <a:blip r:embed="rId30"/>
          <a:stretch>
            <a:fillRect/>
          </a:stretch>
        </p:blipFill>
        <p:spPr>
          <a:xfrm>
            <a:off x="6710451" y="1007889"/>
            <a:ext cx="860182" cy="414703"/>
          </a:xfrm>
          <a:prstGeom prst="rect">
            <a:avLst/>
          </a:prstGeom>
        </p:spPr>
      </p:pic>
      <p:pic>
        <p:nvPicPr>
          <p:cNvPr id="42" name="bg object 42"/>
          <p:cNvPicPr/>
          <p:nvPr/>
        </p:nvPicPr>
        <p:blipFill>
          <a:blip r:embed="rId31"/>
          <a:stretch>
            <a:fillRect/>
          </a:stretch>
        </p:blipFill>
        <p:spPr>
          <a:xfrm>
            <a:off x="6422775" y="1401489"/>
            <a:ext cx="306499" cy="498543"/>
          </a:xfrm>
          <a:prstGeom prst="rect">
            <a:avLst/>
          </a:prstGeom>
        </p:spPr>
      </p:pic>
      <p:pic>
        <p:nvPicPr>
          <p:cNvPr id="43" name="bg object 43"/>
          <p:cNvPicPr/>
          <p:nvPr/>
        </p:nvPicPr>
        <p:blipFill>
          <a:blip r:embed="rId32"/>
          <a:stretch>
            <a:fillRect/>
          </a:stretch>
        </p:blipFill>
        <p:spPr>
          <a:xfrm>
            <a:off x="6710055" y="970291"/>
            <a:ext cx="865756" cy="276396"/>
          </a:xfrm>
          <a:prstGeom prst="rect">
            <a:avLst/>
          </a:prstGeom>
        </p:spPr>
      </p:pic>
      <p:pic>
        <p:nvPicPr>
          <p:cNvPr id="44" name="bg object 44"/>
          <p:cNvPicPr/>
          <p:nvPr/>
        </p:nvPicPr>
        <p:blipFill>
          <a:blip r:embed="rId33"/>
          <a:stretch>
            <a:fillRect/>
          </a:stretch>
        </p:blipFill>
        <p:spPr>
          <a:xfrm>
            <a:off x="6369593" y="1229194"/>
            <a:ext cx="356869" cy="415706"/>
          </a:xfrm>
          <a:prstGeom prst="rect">
            <a:avLst/>
          </a:prstGeom>
        </p:spPr>
      </p:pic>
      <p:pic>
        <p:nvPicPr>
          <p:cNvPr id="45" name="bg object 45"/>
          <p:cNvPicPr/>
          <p:nvPr/>
        </p:nvPicPr>
        <p:blipFill>
          <a:blip r:embed="rId34"/>
          <a:stretch>
            <a:fillRect/>
          </a:stretch>
        </p:blipFill>
        <p:spPr>
          <a:xfrm>
            <a:off x="6708870" y="926133"/>
            <a:ext cx="868876" cy="159245"/>
          </a:xfrm>
          <a:prstGeom prst="rect">
            <a:avLst/>
          </a:prstGeom>
        </p:spPr>
      </p:pic>
      <p:pic>
        <p:nvPicPr>
          <p:cNvPr id="46" name="bg object 46"/>
          <p:cNvPicPr/>
          <p:nvPr/>
        </p:nvPicPr>
        <p:blipFill>
          <a:blip r:embed="rId35"/>
          <a:stretch>
            <a:fillRect/>
          </a:stretch>
        </p:blipFill>
        <p:spPr>
          <a:xfrm>
            <a:off x="6339964" y="1060092"/>
            <a:ext cx="381266" cy="388525"/>
          </a:xfrm>
          <a:prstGeom prst="rect">
            <a:avLst/>
          </a:prstGeom>
        </p:spPr>
      </p:pic>
      <p:pic>
        <p:nvPicPr>
          <p:cNvPr id="47" name="bg object 47"/>
          <p:cNvPicPr/>
          <p:nvPr/>
        </p:nvPicPr>
        <p:blipFill>
          <a:blip r:embed="rId36"/>
          <a:stretch>
            <a:fillRect/>
          </a:stretch>
        </p:blipFill>
        <p:spPr>
          <a:xfrm>
            <a:off x="6756706" y="823662"/>
            <a:ext cx="805262" cy="89994"/>
          </a:xfrm>
          <a:prstGeom prst="rect">
            <a:avLst/>
          </a:prstGeom>
        </p:spPr>
      </p:pic>
      <p:pic>
        <p:nvPicPr>
          <p:cNvPr id="48" name="bg object 48"/>
          <p:cNvPicPr/>
          <p:nvPr/>
        </p:nvPicPr>
        <p:blipFill>
          <a:blip r:embed="rId37"/>
          <a:stretch>
            <a:fillRect/>
          </a:stretch>
        </p:blipFill>
        <p:spPr>
          <a:xfrm>
            <a:off x="6366624" y="866143"/>
            <a:ext cx="398949" cy="294165"/>
          </a:xfrm>
          <a:prstGeom prst="rect">
            <a:avLst/>
          </a:prstGeom>
        </p:spPr>
      </p:pic>
      <p:pic>
        <p:nvPicPr>
          <p:cNvPr id="49" name="bg object 49"/>
          <p:cNvPicPr/>
          <p:nvPr/>
        </p:nvPicPr>
        <p:blipFill>
          <a:blip r:embed="rId38"/>
          <a:stretch>
            <a:fillRect/>
          </a:stretch>
        </p:blipFill>
        <p:spPr>
          <a:xfrm>
            <a:off x="6823571" y="730452"/>
            <a:ext cx="716308" cy="132385"/>
          </a:xfrm>
          <a:prstGeom prst="rect">
            <a:avLst/>
          </a:prstGeom>
        </p:spPr>
      </p:pic>
      <p:pic>
        <p:nvPicPr>
          <p:cNvPr id="50" name="bg object 50"/>
          <p:cNvPicPr/>
          <p:nvPr/>
        </p:nvPicPr>
        <p:blipFill>
          <a:blip r:embed="rId39"/>
          <a:stretch>
            <a:fillRect/>
          </a:stretch>
        </p:blipFill>
        <p:spPr>
          <a:xfrm>
            <a:off x="6439897" y="735681"/>
            <a:ext cx="388145" cy="160502"/>
          </a:xfrm>
          <a:prstGeom prst="rect">
            <a:avLst/>
          </a:prstGeom>
        </p:spPr>
      </p:pic>
      <p:pic>
        <p:nvPicPr>
          <p:cNvPr id="51" name="bg object 51"/>
          <p:cNvPicPr/>
          <p:nvPr/>
        </p:nvPicPr>
        <p:blipFill>
          <a:blip r:embed="rId40"/>
          <a:stretch>
            <a:fillRect/>
          </a:stretch>
        </p:blipFill>
        <p:spPr>
          <a:xfrm>
            <a:off x="6953525" y="585905"/>
            <a:ext cx="589325" cy="255046"/>
          </a:xfrm>
          <a:prstGeom prst="rect">
            <a:avLst/>
          </a:prstGeom>
        </p:spPr>
      </p:pic>
      <p:pic>
        <p:nvPicPr>
          <p:cNvPr id="52" name="bg object 52"/>
          <p:cNvPicPr/>
          <p:nvPr/>
        </p:nvPicPr>
        <p:blipFill>
          <a:blip r:embed="rId41"/>
          <a:stretch>
            <a:fillRect/>
          </a:stretch>
        </p:blipFill>
        <p:spPr>
          <a:xfrm>
            <a:off x="6594659" y="577350"/>
            <a:ext cx="360754" cy="102087"/>
          </a:xfrm>
          <a:prstGeom prst="rect">
            <a:avLst/>
          </a:prstGeom>
        </p:spPr>
      </p:pic>
      <p:pic>
        <p:nvPicPr>
          <p:cNvPr id="53" name="bg object 53"/>
          <p:cNvPicPr/>
          <p:nvPr/>
        </p:nvPicPr>
        <p:blipFill>
          <a:blip r:embed="rId42"/>
          <a:stretch>
            <a:fillRect/>
          </a:stretch>
        </p:blipFill>
        <p:spPr>
          <a:xfrm>
            <a:off x="7013800" y="511504"/>
            <a:ext cx="549849" cy="334894"/>
          </a:xfrm>
          <a:prstGeom prst="rect">
            <a:avLst/>
          </a:prstGeom>
        </p:spPr>
      </p:pic>
      <p:pic>
        <p:nvPicPr>
          <p:cNvPr id="54" name="bg object 54"/>
          <p:cNvPicPr/>
          <p:nvPr/>
        </p:nvPicPr>
        <p:blipFill>
          <a:blip r:embed="rId43"/>
          <a:stretch>
            <a:fillRect/>
          </a:stretch>
        </p:blipFill>
        <p:spPr>
          <a:xfrm>
            <a:off x="6649897" y="473960"/>
            <a:ext cx="366981" cy="81548"/>
          </a:xfrm>
          <a:prstGeom prst="rect">
            <a:avLst/>
          </a:prstGeom>
        </p:spPr>
      </p:pic>
      <p:pic>
        <p:nvPicPr>
          <p:cNvPr id="55" name="bg object 55"/>
          <p:cNvPicPr/>
          <p:nvPr/>
        </p:nvPicPr>
        <p:blipFill>
          <a:blip r:embed="rId44"/>
          <a:stretch>
            <a:fillRect/>
          </a:stretch>
        </p:blipFill>
        <p:spPr>
          <a:xfrm>
            <a:off x="7120099" y="410017"/>
            <a:ext cx="473058" cy="441213"/>
          </a:xfrm>
          <a:prstGeom prst="rect">
            <a:avLst/>
          </a:prstGeom>
        </p:spPr>
      </p:pic>
      <p:pic>
        <p:nvPicPr>
          <p:cNvPr id="56" name="bg object 56"/>
          <p:cNvPicPr/>
          <p:nvPr/>
        </p:nvPicPr>
        <p:blipFill>
          <a:blip r:embed="rId45"/>
          <a:stretch>
            <a:fillRect/>
          </a:stretch>
        </p:blipFill>
        <p:spPr>
          <a:xfrm>
            <a:off x="6763960" y="316430"/>
            <a:ext cx="364966" cy="109644"/>
          </a:xfrm>
          <a:prstGeom prst="rect">
            <a:avLst/>
          </a:prstGeom>
        </p:spPr>
      </p:pic>
      <p:pic>
        <p:nvPicPr>
          <p:cNvPr id="57" name="bg object 57"/>
          <p:cNvPicPr/>
          <p:nvPr/>
        </p:nvPicPr>
        <p:blipFill>
          <a:blip r:embed="rId46"/>
          <a:stretch>
            <a:fillRect/>
          </a:stretch>
        </p:blipFill>
        <p:spPr>
          <a:xfrm>
            <a:off x="7224652" y="293995"/>
            <a:ext cx="389746" cy="528592"/>
          </a:xfrm>
          <a:prstGeom prst="rect">
            <a:avLst/>
          </a:prstGeom>
        </p:spPr>
      </p:pic>
      <p:pic>
        <p:nvPicPr>
          <p:cNvPr id="58" name="bg object 58"/>
          <p:cNvPicPr/>
          <p:nvPr/>
        </p:nvPicPr>
        <p:blipFill>
          <a:blip r:embed="rId47"/>
          <a:stretch>
            <a:fillRect/>
          </a:stretch>
        </p:blipFill>
        <p:spPr>
          <a:xfrm>
            <a:off x="6879630" y="144890"/>
            <a:ext cx="352965" cy="168784"/>
          </a:xfrm>
          <a:prstGeom prst="rect">
            <a:avLst/>
          </a:prstGeom>
        </p:spPr>
      </p:pic>
      <p:pic>
        <p:nvPicPr>
          <p:cNvPr id="59" name="bg object 59"/>
          <p:cNvPicPr/>
          <p:nvPr/>
        </p:nvPicPr>
        <p:blipFill>
          <a:blip r:embed="rId48"/>
          <a:stretch>
            <a:fillRect/>
          </a:stretch>
        </p:blipFill>
        <p:spPr>
          <a:xfrm>
            <a:off x="7403025" y="266498"/>
            <a:ext cx="222946" cy="534725"/>
          </a:xfrm>
          <a:prstGeom prst="rect">
            <a:avLst/>
          </a:prstGeom>
        </p:spPr>
      </p:pic>
      <p:pic>
        <p:nvPicPr>
          <p:cNvPr id="60" name="bg object 60"/>
          <p:cNvPicPr/>
          <p:nvPr/>
        </p:nvPicPr>
        <p:blipFill>
          <a:blip r:embed="rId49"/>
          <a:stretch>
            <a:fillRect/>
          </a:stretch>
        </p:blipFill>
        <p:spPr>
          <a:xfrm>
            <a:off x="7120069" y="85188"/>
            <a:ext cx="297904" cy="197596"/>
          </a:xfrm>
          <a:prstGeom prst="rect">
            <a:avLst/>
          </a:prstGeom>
        </p:spPr>
      </p:pic>
      <p:pic>
        <p:nvPicPr>
          <p:cNvPr id="61" name="bg object 61"/>
          <p:cNvPicPr/>
          <p:nvPr/>
        </p:nvPicPr>
        <p:blipFill>
          <a:blip r:embed="rId50"/>
          <a:stretch>
            <a:fillRect/>
          </a:stretch>
        </p:blipFill>
        <p:spPr>
          <a:xfrm>
            <a:off x="7538276" y="242310"/>
            <a:ext cx="120131" cy="545663"/>
          </a:xfrm>
          <a:prstGeom prst="rect">
            <a:avLst/>
          </a:prstGeom>
        </p:spPr>
      </p:pic>
      <p:pic>
        <p:nvPicPr>
          <p:cNvPr id="62" name="bg object 62"/>
          <p:cNvPicPr/>
          <p:nvPr/>
        </p:nvPicPr>
        <p:blipFill>
          <a:blip r:embed="rId51"/>
          <a:stretch>
            <a:fillRect/>
          </a:stretch>
        </p:blipFill>
        <p:spPr>
          <a:xfrm>
            <a:off x="7294193" y="27254"/>
            <a:ext cx="258826" cy="230330"/>
          </a:xfrm>
          <a:prstGeom prst="rect">
            <a:avLst/>
          </a:prstGeom>
        </p:spPr>
      </p:pic>
      <p:pic>
        <p:nvPicPr>
          <p:cNvPr id="63" name="bg object 63"/>
          <p:cNvPicPr/>
          <p:nvPr/>
        </p:nvPicPr>
        <p:blipFill>
          <a:blip r:embed="rId52"/>
          <a:stretch>
            <a:fillRect/>
          </a:stretch>
        </p:blipFill>
        <p:spPr>
          <a:xfrm>
            <a:off x="7837515" y="395804"/>
            <a:ext cx="544306" cy="344056"/>
          </a:xfrm>
          <a:prstGeom prst="rect">
            <a:avLst/>
          </a:prstGeom>
        </p:spPr>
      </p:pic>
      <p:pic>
        <p:nvPicPr>
          <p:cNvPr id="64" name="bg object 64"/>
          <p:cNvPicPr/>
          <p:nvPr/>
        </p:nvPicPr>
        <p:blipFill>
          <a:blip r:embed="rId53"/>
          <a:stretch>
            <a:fillRect/>
          </a:stretch>
        </p:blipFill>
        <p:spPr>
          <a:xfrm>
            <a:off x="8378611" y="356743"/>
            <a:ext cx="367066" cy="78655"/>
          </a:xfrm>
          <a:prstGeom prst="rect">
            <a:avLst/>
          </a:prstGeom>
        </p:spPr>
      </p:pic>
      <p:pic>
        <p:nvPicPr>
          <p:cNvPr id="65" name="bg object 65"/>
          <p:cNvPicPr/>
          <p:nvPr/>
        </p:nvPicPr>
        <p:blipFill>
          <a:blip r:embed="rId54"/>
          <a:stretch>
            <a:fillRect/>
          </a:stretch>
        </p:blipFill>
        <p:spPr>
          <a:xfrm>
            <a:off x="7800099" y="312731"/>
            <a:ext cx="479998" cy="433537"/>
          </a:xfrm>
          <a:prstGeom prst="rect">
            <a:avLst/>
          </a:prstGeom>
        </p:spPr>
      </p:pic>
      <p:pic>
        <p:nvPicPr>
          <p:cNvPr id="66" name="bg object 66"/>
          <p:cNvPicPr/>
          <p:nvPr/>
        </p:nvPicPr>
        <p:blipFill>
          <a:blip r:embed="rId55"/>
          <a:stretch>
            <a:fillRect/>
          </a:stretch>
        </p:blipFill>
        <p:spPr>
          <a:xfrm>
            <a:off x="8275337" y="229629"/>
            <a:ext cx="366171" cy="104412"/>
          </a:xfrm>
          <a:prstGeom prst="rect">
            <a:avLst/>
          </a:prstGeom>
        </p:spPr>
      </p:pic>
      <p:pic>
        <p:nvPicPr>
          <p:cNvPr id="67" name="bg object 67"/>
          <p:cNvPicPr/>
          <p:nvPr/>
        </p:nvPicPr>
        <p:blipFill>
          <a:blip r:embed="rId56"/>
          <a:stretch>
            <a:fillRect/>
          </a:stretch>
        </p:blipFill>
        <p:spPr>
          <a:xfrm>
            <a:off x="7645570" y="258368"/>
            <a:ext cx="71111" cy="530052"/>
          </a:xfrm>
          <a:prstGeom prst="rect">
            <a:avLst/>
          </a:prstGeom>
        </p:spPr>
      </p:pic>
      <p:pic>
        <p:nvPicPr>
          <p:cNvPr id="68" name="bg object 68"/>
          <p:cNvPicPr/>
          <p:nvPr/>
        </p:nvPicPr>
        <p:blipFill>
          <a:blip r:embed="rId57"/>
          <a:stretch>
            <a:fillRect/>
          </a:stretch>
        </p:blipFill>
        <p:spPr>
          <a:xfrm>
            <a:off x="7487739" y="31127"/>
            <a:ext cx="173580" cy="255635"/>
          </a:xfrm>
          <a:prstGeom prst="rect">
            <a:avLst/>
          </a:prstGeom>
        </p:spPr>
      </p:pic>
      <p:pic>
        <p:nvPicPr>
          <p:cNvPr id="69" name="bg object 69"/>
          <p:cNvPicPr/>
          <p:nvPr/>
        </p:nvPicPr>
        <p:blipFill>
          <a:blip r:embed="rId58"/>
          <a:stretch>
            <a:fillRect/>
          </a:stretch>
        </p:blipFill>
        <p:spPr>
          <a:xfrm>
            <a:off x="7753950" y="249119"/>
            <a:ext cx="160793" cy="532136"/>
          </a:xfrm>
          <a:prstGeom prst="rect">
            <a:avLst/>
          </a:prstGeom>
        </p:spPr>
      </p:pic>
      <p:pic>
        <p:nvPicPr>
          <p:cNvPr id="70" name="bg object 70"/>
          <p:cNvPicPr/>
          <p:nvPr/>
        </p:nvPicPr>
        <p:blipFill>
          <a:blip r:embed="rId59"/>
          <a:stretch>
            <a:fillRect/>
          </a:stretch>
        </p:blipFill>
        <p:spPr>
          <a:xfrm>
            <a:off x="7905176" y="37568"/>
            <a:ext cx="250109" cy="222271"/>
          </a:xfrm>
          <a:prstGeom prst="rect">
            <a:avLst/>
          </a:prstGeom>
        </p:spPr>
      </p:pic>
      <p:pic>
        <p:nvPicPr>
          <p:cNvPr id="71" name="bg object 71"/>
          <p:cNvPicPr/>
          <p:nvPr/>
        </p:nvPicPr>
        <p:blipFill>
          <a:blip r:embed="rId60"/>
          <a:stretch>
            <a:fillRect/>
          </a:stretch>
        </p:blipFill>
        <p:spPr>
          <a:xfrm>
            <a:off x="7765824" y="264694"/>
            <a:ext cx="321305" cy="523558"/>
          </a:xfrm>
          <a:prstGeom prst="rect">
            <a:avLst/>
          </a:prstGeom>
        </p:spPr>
      </p:pic>
      <p:pic>
        <p:nvPicPr>
          <p:cNvPr id="72" name="bg object 72"/>
          <p:cNvPicPr/>
          <p:nvPr/>
        </p:nvPicPr>
        <p:blipFill>
          <a:blip r:embed="rId61"/>
          <a:stretch>
            <a:fillRect/>
          </a:stretch>
        </p:blipFill>
        <p:spPr>
          <a:xfrm>
            <a:off x="8074587" y="138960"/>
            <a:ext cx="362645" cy="145444"/>
          </a:xfrm>
          <a:prstGeom prst="rect">
            <a:avLst/>
          </a:prstGeom>
        </p:spPr>
      </p:pic>
      <p:pic>
        <p:nvPicPr>
          <p:cNvPr id="73" name="bg object 73"/>
          <p:cNvPicPr/>
          <p:nvPr/>
        </p:nvPicPr>
        <p:blipFill>
          <a:blip r:embed="rId62"/>
          <a:stretch>
            <a:fillRect/>
          </a:stretch>
        </p:blipFill>
        <p:spPr>
          <a:xfrm>
            <a:off x="7745842" y="255453"/>
            <a:ext cx="40537" cy="490107"/>
          </a:xfrm>
          <a:prstGeom prst="rect">
            <a:avLst/>
          </a:prstGeom>
        </p:spPr>
      </p:pic>
      <p:pic>
        <p:nvPicPr>
          <p:cNvPr id="74" name="bg object 74"/>
          <p:cNvPicPr/>
          <p:nvPr/>
        </p:nvPicPr>
        <p:blipFill>
          <a:blip r:embed="rId63"/>
          <a:stretch>
            <a:fillRect/>
          </a:stretch>
        </p:blipFill>
        <p:spPr>
          <a:xfrm>
            <a:off x="7781483" y="6950"/>
            <a:ext cx="102367" cy="252704"/>
          </a:xfrm>
          <a:prstGeom prst="rect">
            <a:avLst/>
          </a:prstGeom>
        </p:spPr>
      </p:pic>
      <p:pic>
        <p:nvPicPr>
          <p:cNvPr id="75" name="bg object 75"/>
          <p:cNvPicPr/>
          <p:nvPr/>
        </p:nvPicPr>
        <p:blipFill>
          <a:blip r:embed="rId64"/>
          <a:stretch>
            <a:fillRect/>
          </a:stretch>
        </p:blipFill>
        <p:spPr>
          <a:xfrm>
            <a:off x="6983996" y="1025741"/>
            <a:ext cx="643273" cy="636294"/>
          </a:xfrm>
          <a:prstGeom prst="rect">
            <a:avLst/>
          </a:prstGeom>
        </p:spPr>
      </p:pic>
      <p:pic>
        <p:nvPicPr>
          <p:cNvPr id="76" name="bg object 76"/>
          <p:cNvPicPr/>
          <p:nvPr/>
        </p:nvPicPr>
        <p:blipFill>
          <a:blip r:embed="rId65"/>
          <a:stretch>
            <a:fillRect/>
          </a:stretch>
        </p:blipFill>
        <p:spPr>
          <a:xfrm>
            <a:off x="6845607" y="1649635"/>
            <a:ext cx="163257" cy="512099"/>
          </a:xfrm>
          <a:prstGeom prst="rect">
            <a:avLst/>
          </a:prstGeom>
        </p:spPr>
      </p:pic>
      <p:pic>
        <p:nvPicPr>
          <p:cNvPr id="77" name="bg object 77"/>
          <p:cNvPicPr/>
          <p:nvPr/>
        </p:nvPicPr>
        <p:blipFill>
          <a:blip r:embed="rId66"/>
          <a:stretch>
            <a:fillRect/>
          </a:stretch>
        </p:blipFill>
        <p:spPr>
          <a:xfrm>
            <a:off x="7175191" y="1042829"/>
            <a:ext cx="460213" cy="699027"/>
          </a:xfrm>
          <a:prstGeom prst="rect">
            <a:avLst/>
          </a:prstGeom>
        </p:spPr>
      </p:pic>
      <p:pic>
        <p:nvPicPr>
          <p:cNvPr id="78" name="bg object 78"/>
          <p:cNvPicPr/>
          <p:nvPr/>
        </p:nvPicPr>
        <p:blipFill>
          <a:blip r:embed="rId67"/>
          <a:stretch>
            <a:fillRect/>
          </a:stretch>
        </p:blipFill>
        <p:spPr>
          <a:xfrm>
            <a:off x="7131233" y="1727996"/>
            <a:ext cx="119965" cy="484353"/>
          </a:xfrm>
          <a:prstGeom prst="rect">
            <a:avLst/>
          </a:prstGeom>
        </p:spPr>
      </p:pic>
      <p:pic>
        <p:nvPicPr>
          <p:cNvPr id="79" name="bg object 79"/>
          <p:cNvPicPr/>
          <p:nvPr/>
        </p:nvPicPr>
        <p:blipFill>
          <a:blip r:embed="rId68"/>
          <a:stretch>
            <a:fillRect/>
          </a:stretch>
        </p:blipFill>
        <p:spPr>
          <a:xfrm>
            <a:off x="7389147" y="1028523"/>
            <a:ext cx="284853" cy="744648"/>
          </a:xfrm>
          <a:prstGeom prst="rect">
            <a:avLst/>
          </a:prstGeom>
        </p:spPr>
      </p:pic>
      <p:pic>
        <p:nvPicPr>
          <p:cNvPr id="80" name="bg object 80"/>
          <p:cNvPicPr/>
          <p:nvPr/>
        </p:nvPicPr>
        <p:blipFill>
          <a:blip r:embed="rId69"/>
          <a:stretch>
            <a:fillRect/>
          </a:stretch>
        </p:blipFill>
        <p:spPr>
          <a:xfrm>
            <a:off x="7390926" y="1763574"/>
            <a:ext cx="150737" cy="444834"/>
          </a:xfrm>
          <a:prstGeom prst="rect">
            <a:avLst/>
          </a:prstGeom>
        </p:spPr>
      </p:pic>
      <p:pic>
        <p:nvPicPr>
          <p:cNvPr id="81" name="bg object 81"/>
          <p:cNvPicPr/>
          <p:nvPr/>
        </p:nvPicPr>
        <p:blipFill>
          <a:blip r:embed="rId70"/>
          <a:stretch>
            <a:fillRect/>
          </a:stretch>
        </p:blipFill>
        <p:spPr>
          <a:xfrm>
            <a:off x="7796900" y="1009966"/>
            <a:ext cx="665313" cy="614329"/>
          </a:xfrm>
          <a:prstGeom prst="rect">
            <a:avLst/>
          </a:prstGeom>
        </p:spPr>
      </p:pic>
      <p:pic>
        <p:nvPicPr>
          <p:cNvPr id="82" name="bg object 82"/>
          <p:cNvPicPr/>
          <p:nvPr/>
        </p:nvPicPr>
        <p:blipFill>
          <a:blip r:embed="rId71"/>
          <a:stretch>
            <a:fillRect/>
          </a:stretch>
        </p:blipFill>
        <p:spPr>
          <a:xfrm>
            <a:off x="8438801" y="1611479"/>
            <a:ext cx="176780" cy="509785"/>
          </a:xfrm>
          <a:prstGeom prst="rect">
            <a:avLst/>
          </a:prstGeom>
        </p:spPr>
      </p:pic>
      <p:pic>
        <p:nvPicPr>
          <p:cNvPr id="83" name="bg object 83"/>
          <p:cNvPicPr/>
          <p:nvPr/>
        </p:nvPicPr>
        <p:blipFill>
          <a:blip r:embed="rId72"/>
          <a:stretch>
            <a:fillRect/>
          </a:stretch>
        </p:blipFill>
        <p:spPr>
          <a:xfrm>
            <a:off x="7784188" y="1028874"/>
            <a:ext cx="527083" cy="685681"/>
          </a:xfrm>
          <a:prstGeom prst="rect">
            <a:avLst/>
          </a:prstGeom>
        </p:spPr>
      </p:pic>
      <p:pic>
        <p:nvPicPr>
          <p:cNvPr id="84" name="bg object 84"/>
          <p:cNvPicPr/>
          <p:nvPr/>
        </p:nvPicPr>
        <p:blipFill>
          <a:blip r:embed="rId73"/>
          <a:stretch>
            <a:fillRect/>
          </a:stretch>
        </p:blipFill>
        <p:spPr>
          <a:xfrm>
            <a:off x="8286400" y="1706356"/>
            <a:ext cx="108132" cy="495678"/>
          </a:xfrm>
          <a:prstGeom prst="rect">
            <a:avLst/>
          </a:prstGeom>
        </p:spPr>
      </p:pic>
      <p:pic>
        <p:nvPicPr>
          <p:cNvPr id="85" name="bg object 85"/>
          <p:cNvPicPr/>
          <p:nvPr/>
        </p:nvPicPr>
        <p:blipFill>
          <a:blip r:embed="rId74"/>
          <a:stretch>
            <a:fillRect/>
          </a:stretch>
        </p:blipFill>
        <p:spPr>
          <a:xfrm>
            <a:off x="7754728" y="1046837"/>
            <a:ext cx="381427" cy="739203"/>
          </a:xfrm>
          <a:prstGeom prst="rect">
            <a:avLst/>
          </a:prstGeom>
        </p:spPr>
      </p:pic>
      <p:pic>
        <p:nvPicPr>
          <p:cNvPr id="86" name="bg object 86"/>
          <p:cNvPicPr/>
          <p:nvPr/>
        </p:nvPicPr>
        <p:blipFill>
          <a:blip r:embed="rId75"/>
          <a:stretch>
            <a:fillRect/>
          </a:stretch>
        </p:blipFill>
        <p:spPr>
          <a:xfrm>
            <a:off x="8076523" y="1768180"/>
            <a:ext cx="96010" cy="466147"/>
          </a:xfrm>
          <a:prstGeom prst="rect">
            <a:avLst/>
          </a:prstGeom>
        </p:spPr>
      </p:pic>
      <p:pic>
        <p:nvPicPr>
          <p:cNvPr id="87" name="bg object 87"/>
          <p:cNvPicPr/>
          <p:nvPr/>
        </p:nvPicPr>
        <p:blipFill>
          <a:blip r:embed="rId76"/>
          <a:stretch>
            <a:fillRect/>
          </a:stretch>
        </p:blipFill>
        <p:spPr>
          <a:xfrm>
            <a:off x="7729845" y="1078599"/>
            <a:ext cx="237240" cy="726825"/>
          </a:xfrm>
          <a:prstGeom prst="rect">
            <a:avLst/>
          </a:prstGeom>
        </p:spPr>
      </p:pic>
      <p:pic>
        <p:nvPicPr>
          <p:cNvPr id="88" name="bg object 88"/>
          <p:cNvPicPr/>
          <p:nvPr/>
        </p:nvPicPr>
        <p:blipFill>
          <a:blip r:embed="rId77"/>
          <a:stretch>
            <a:fillRect/>
          </a:stretch>
        </p:blipFill>
        <p:spPr>
          <a:xfrm>
            <a:off x="7828930" y="1786145"/>
            <a:ext cx="138150" cy="421781"/>
          </a:xfrm>
          <a:prstGeom prst="rect">
            <a:avLst/>
          </a:prstGeom>
        </p:spPr>
      </p:pic>
      <p:pic>
        <p:nvPicPr>
          <p:cNvPr id="89" name="bg object 89"/>
          <p:cNvPicPr/>
          <p:nvPr/>
        </p:nvPicPr>
        <p:blipFill>
          <a:blip r:embed="rId78"/>
          <a:stretch>
            <a:fillRect/>
          </a:stretch>
        </p:blipFill>
        <p:spPr>
          <a:xfrm>
            <a:off x="7675119" y="1078742"/>
            <a:ext cx="51400" cy="743038"/>
          </a:xfrm>
          <a:prstGeom prst="rect">
            <a:avLst/>
          </a:prstGeom>
        </p:spPr>
      </p:pic>
      <p:pic>
        <p:nvPicPr>
          <p:cNvPr id="90" name="bg object 90"/>
          <p:cNvPicPr/>
          <p:nvPr/>
        </p:nvPicPr>
        <p:blipFill>
          <a:blip r:embed="rId79"/>
          <a:stretch>
            <a:fillRect/>
          </a:stretch>
        </p:blipFill>
        <p:spPr>
          <a:xfrm>
            <a:off x="7506480" y="1812883"/>
            <a:ext cx="181334" cy="382574"/>
          </a:xfrm>
          <a:prstGeom prst="rect">
            <a:avLst/>
          </a:prstGeom>
        </p:spPr>
      </p:pic>
      <p:pic>
        <p:nvPicPr>
          <p:cNvPr id="91" name="bg object 91"/>
          <p:cNvPicPr/>
          <p:nvPr/>
        </p:nvPicPr>
        <p:blipFill>
          <a:blip r:embed="rId80"/>
          <a:stretch>
            <a:fillRect/>
          </a:stretch>
        </p:blipFill>
        <p:spPr>
          <a:xfrm>
            <a:off x="6337222" y="156305"/>
            <a:ext cx="2811538" cy="198093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22340" y="628643"/>
            <a:ext cx="26670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E4FB0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64540" y="1970716"/>
            <a:ext cx="7480300" cy="415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rgbClr val="E4FB04"/>
                </a:solidFill>
                <a:latin typeface="Arial Black"/>
                <a:cs typeface="Arial Black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091477" y="6252257"/>
            <a:ext cx="325754" cy="2762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rgbClr val="FFCC00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6.png" /><Relationship Id="rId3" Type="http://schemas.openxmlformats.org/officeDocument/2006/relationships/image" Target="../media/image77.png" /><Relationship Id="rId4" Type="http://schemas.openxmlformats.org/officeDocument/2006/relationships/image" Target="../media/image7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513205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2170904" y="315098"/>
            <a:ext cx="6741795" cy="5349875"/>
            <a:chOff x="2170904" y="315098"/>
            <a:chExt cx="6741795" cy="5349875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170961" y="315098"/>
              <a:ext cx="6572239" cy="534979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170904" y="677714"/>
              <a:ext cx="3173790" cy="474831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443674" y="716819"/>
              <a:ext cx="3468549" cy="4658692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85800" y="1827211"/>
            <a:ext cx="7772400" cy="16275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2001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4"/>
              </a:spcBef>
            </a:pPr>
            <a:r>
              <a:rPr sz="9600" b="0" spc="-15">
                <a:solidFill>
                  <a:srgbClr val="FFFFFF"/>
                </a:solidFill>
                <a:latin typeface="宋体"/>
                <a:cs typeface="宋体"/>
              </a:rPr>
              <a:t>带状疱疹</a:t>
            </a:r>
            <a:endParaRPr sz="9600">
              <a:latin typeface="宋体"/>
              <a:cs typeface="宋体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1</a:t>
            </a:fld>
          </a:p>
        </p:txBody>
      </p:sp>
      <p:sp>
        <p:nvSpPr>
          <p:cNvPr id="8" name="object 8"/>
          <p:cNvSpPr txBox="1"/>
          <p:nvPr/>
        </p:nvSpPr>
        <p:spPr>
          <a:xfrm>
            <a:off x="1371600" y="3886200"/>
            <a:ext cx="6400800" cy="23514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6921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45"/>
              </a:spcBef>
            </a:pPr>
            <a:r>
              <a:rPr sz="6000" spc="-10">
                <a:solidFill>
                  <a:srgbClr val="FFCC00"/>
                </a:solidFill>
                <a:latin typeface="宋体"/>
                <a:cs typeface="宋体"/>
              </a:rPr>
              <a:t>省级精品课件</a:t>
            </a:r>
            <a:endParaRPr sz="60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1115"/>
              </a:spcBef>
            </a:pPr>
            <a:r>
              <a:rPr sz="4800" spc="-20">
                <a:solidFill>
                  <a:srgbClr val="FFCC00"/>
                </a:solidFill>
                <a:latin typeface="宋体"/>
                <a:cs typeface="宋体"/>
              </a:rPr>
              <a:t>龚海军</a:t>
            </a:r>
            <a:endParaRPr sz="4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301624"/>
            <a:ext cx="7772400" cy="14624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9718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340"/>
              </a:spcBef>
              <a:tabLst>
                <a:tab pos="1233805"/>
                <a:tab pos="2376805"/>
                <a:tab pos="3519804"/>
              </a:tabLst>
            </a:pPr>
            <a:r>
              <a:rPr sz="6000" spc="-50"/>
              <a:t>带</a:t>
            </a:r>
            <a:r>
              <a:rPr sz="6000"/>
              <a:t>	</a:t>
            </a:r>
            <a:r>
              <a:rPr sz="6000" spc="-50"/>
              <a:t>状</a:t>
            </a:r>
            <a:r>
              <a:rPr sz="6000"/>
              <a:t>	</a:t>
            </a:r>
            <a:r>
              <a:rPr sz="6000" spc="-50"/>
              <a:t>疱</a:t>
            </a:r>
            <a:r>
              <a:rPr sz="6000"/>
              <a:t>	</a:t>
            </a:r>
            <a:r>
              <a:rPr sz="6000" spc="-50"/>
              <a:t>疹</a:t>
            </a:r>
            <a:endParaRPr sz="6000"/>
          </a:p>
        </p:txBody>
      </p:sp>
      <p:sp>
        <p:nvSpPr>
          <p:cNvPr id="3" name="object 3"/>
          <p:cNvSpPr/>
          <p:nvPr/>
        </p:nvSpPr>
        <p:spPr>
          <a:xfrm>
            <a:off x="685800" y="1981200"/>
            <a:ext cx="7772400" cy="4114800"/>
          </a:xfrm>
          <a:custGeom>
            <a:rect l="l" t="t" r="r" b="b"/>
            <a:pathLst>
              <a:path w="7772400" h="4114800">
                <a:moveTo>
                  <a:pt x="0" y="0"/>
                </a:moveTo>
                <a:lnTo>
                  <a:pt x="7772400" y="0"/>
                </a:lnTo>
                <a:lnTo>
                  <a:pt x="77724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2263775" indent="-342900">
              <a:lnSpc>
                <a:spcPct val="100000"/>
              </a:lnSpc>
              <a:spcBef>
                <a:spcPts val="100"/>
              </a:spcBef>
              <a:buClr>
                <a:srgbClr val="FF3399"/>
              </a:buClr>
              <a:buSzPct val="60185"/>
              <a:buFont typeface="Arial Black"/>
              <a:buChar char="•"/>
              <a:tabLst>
                <a:tab pos="2659380"/>
                <a:tab pos="2660015"/>
              </a:tabLst>
            </a:pPr>
            <a:r>
              <a:rPr>
                <a:solidFill>
                  <a:srgbClr val="000000"/>
                </a:solidFill>
              </a:rPr>
              <a:t>	</a:t>
            </a:r>
            <a:r>
              <a:rPr spc="-20"/>
              <a:t>herpes </a:t>
            </a:r>
            <a:r>
              <a:rPr spc="-10"/>
              <a:t>zoster</a:t>
            </a:r>
          </a:p>
          <a:p>
            <a:pPr marL="490855" indent="-478790">
              <a:lnSpc>
                <a:spcPct val="100000"/>
              </a:lnSpc>
              <a:spcBef>
                <a:spcPts val="1080"/>
              </a:spcBef>
              <a:buClr>
                <a:srgbClr val="FF3399"/>
              </a:buClr>
              <a:buSzPct val="90277"/>
              <a:buFont typeface="Arial Black"/>
              <a:buChar char="•"/>
              <a:tabLst>
                <a:tab pos="490855"/>
                <a:tab pos="491490"/>
              </a:tabLst>
            </a:pPr>
            <a:r>
              <a:rPr sz="3600" b="1" spc="-20">
                <a:latin typeface="微软雅黑"/>
                <a:cs typeface="微软雅黑"/>
              </a:rPr>
              <a:t>定义：</a:t>
            </a:r>
            <a:endParaRPr sz="3600">
              <a:latin typeface="微软雅黑"/>
              <a:cs typeface="微软雅黑"/>
            </a:endParaRPr>
          </a:p>
          <a:p>
            <a:pPr marL="1710689" indent="-1698625">
              <a:lnSpc>
                <a:spcPct val="100000"/>
              </a:lnSpc>
              <a:spcBef>
                <a:spcPts val="1890"/>
              </a:spcBef>
              <a:buClr>
                <a:srgbClr val="FF3399"/>
              </a:buClr>
              <a:buSzPct val="116071"/>
              <a:buFont typeface="Arial Black"/>
              <a:buChar char="•"/>
              <a:tabLst>
                <a:tab pos="1710689"/>
                <a:tab pos="1711325"/>
              </a:tabLst>
            </a:pPr>
            <a:r>
              <a:rPr sz="2800">
                <a:latin typeface="宋体"/>
                <a:cs typeface="宋体"/>
              </a:rPr>
              <a:t>是由</a:t>
            </a:r>
            <a:r>
              <a:rPr sz="2800">
                <a:solidFill>
                  <a:srgbClr val="FFCC00"/>
                </a:solidFill>
                <a:latin typeface="宋体"/>
                <a:cs typeface="宋体"/>
              </a:rPr>
              <a:t>水痘</a:t>
            </a:r>
            <a:r>
              <a:rPr sz="2800">
                <a:solidFill>
                  <a:srgbClr val="FFCC00"/>
                </a:solidFill>
              </a:rPr>
              <a:t>--</a:t>
            </a:r>
            <a:r>
              <a:rPr sz="2800">
                <a:solidFill>
                  <a:srgbClr val="FFCC00"/>
                </a:solidFill>
                <a:latin typeface="宋体"/>
                <a:cs typeface="宋体"/>
              </a:rPr>
              <a:t>带状疱疹病毒</a:t>
            </a:r>
            <a:r>
              <a:rPr sz="2800" spc="-10">
                <a:latin typeface="宋体"/>
                <a:cs typeface="宋体"/>
              </a:rPr>
              <a:t>引起的一种</a:t>
            </a:r>
            <a:endParaRPr sz="2800">
              <a:latin typeface="宋体"/>
              <a:cs typeface="宋体"/>
            </a:endParaRPr>
          </a:p>
          <a:p>
            <a:pPr marL="355600" marR="5080">
              <a:lnSpc>
                <a:spcPct val="120000"/>
              </a:lnSpc>
              <a:spcBef>
                <a:spcPts val="819"/>
              </a:spcBef>
            </a:pPr>
            <a:r>
              <a:rPr sz="2800" spc="-5">
                <a:latin typeface="宋体"/>
                <a:cs typeface="宋体"/>
              </a:rPr>
              <a:t>沿某一脊神经或颅神经单侧分布的簇集性水疱</a:t>
            </a:r>
            <a:r>
              <a:rPr sz="2800">
                <a:latin typeface="宋体"/>
                <a:cs typeface="宋体"/>
              </a:rPr>
              <a:t>和神经痛为特征的</a:t>
            </a:r>
            <a:r>
              <a:rPr sz="2800">
                <a:solidFill>
                  <a:srgbClr val="FFCC00"/>
                </a:solidFill>
                <a:latin typeface="宋体"/>
                <a:cs typeface="宋体"/>
              </a:rPr>
              <a:t>病毒性皮肤病</a:t>
            </a:r>
            <a:r>
              <a:rPr sz="2800" spc="-50"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553200"/>
          </a:xfrm>
          <a:custGeom>
            <a:rect l="l" t="t" r="r" b="b"/>
            <a:pathLst>
              <a:path w="9144000" h="6553200">
                <a:moveTo>
                  <a:pt x="0" y="0"/>
                </a:moveTo>
                <a:lnTo>
                  <a:pt x="9144000" y="0"/>
                </a:lnTo>
                <a:lnTo>
                  <a:pt x="9144000" y="6553200"/>
                </a:lnTo>
                <a:lnTo>
                  <a:pt x="0" y="65532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8740" y="662526"/>
            <a:ext cx="9041130" cy="5177155"/>
          </a:xfrm>
          <a:prstGeom prst="rect">
            <a:avLst/>
          </a:prstGeom>
        </p:spPr>
        <p:txBody>
          <a:bodyPr vert="horz" wrap="square" lIns="0" tIns="6921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545"/>
              </a:spcBef>
              <a:buClr>
                <a:srgbClr val="FF3399"/>
              </a:buClr>
              <a:buSzPct val="101388"/>
              <a:buFont typeface="Arial Black"/>
              <a:buChar char="•"/>
              <a:tabLst>
                <a:tab pos="355600"/>
              </a:tabLst>
            </a:pPr>
            <a:r>
              <a:rPr sz="3600" b="1">
                <a:solidFill>
                  <a:srgbClr val="E4FB04"/>
                </a:solidFill>
                <a:latin typeface="微软雅黑"/>
                <a:cs typeface="微软雅黑"/>
              </a:rPr>
              <a:t>一、病因及发病机理</a:t>
            </a:r>
            <a:r>
              <a:rPr sz="4000" b="1" spc="-50">
                <a:solidFill>
                  <a:srgbClr val="E4FB04"/>
                </a:solidFill>
                <a:latin typeface="微软雅黑"/>
                <a:cs typeface="微软雅黑"/>
              </a:rPr>
              <a:t>：</a:t>
            </a:r>
            <a:endParaRPr sz="40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370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1</a:t>
            </a:r>
            <a:r>
              <a:rPr sz="2800" b="1" spc="-15">
                <a:solidFill>
                  <a:srgbClr val="E4FB04"/>
                </a:solidFill>
                <a:latin typeface="微软雅黑"/>
                <a:cs typeface="微软雅黑"/>
              </a:rPr>
              <a:t>、病因：</a:t>
            </a:r>
            <a:endParaRPr sz="2800">
              <a:latin typeface="微软雅黑"/>
              <a:cs typeface="微软雅黑"/>
            </a:endParaRPr>
          </a:p>
          <a:p>
            <a:pPr marL="948055" indent="-935990">
              <a:lnSpc>
                <a:spcPct val="100000"/>
              </a:lnSpc>
              <a:spcBef>
                <a:spcPts val="675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948055"/>
                <a:tab pos="948690"/>
              </a:tabLst>
            </a:pP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水痘</a:t>
            </a: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--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带状疱疹病毒（有亲神经和亲皮肤的特征）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2</a:t>
            </a:r>
            <a:r>
              <a:rPr sz="2800" b="1" spc="-10">
                <a:solidFill>
                  <a:srgbClr val="E4FB04"/>
                </a:solidFill>
                <a:latin typeface="微软雅黑"/>
                <a:cs typeface="微软雅黑"/>
              </a:rPr>
              <a:t>、发病机理：</a:t>
            </a:r>
            <a:endParaRPr sz="2800">
              <a:latin typeface="微软雅黑"/>
              <a:cs typeface="微软雅黑"/>
            </a:endParaRPr>
          </a:p>
          <a:p>
            <a:pPr marL="829310" indent="-817244">
              <a:lnSpc>
                <a:spcPct val="100000"/>
              </a:lnSpc>
              <a:spcBef>
                <a:spcPts val="670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829310"/>
                <a:tab pos="830580"/>
              </a:tabLst>
            </a:pP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无免疫的人群（多为儿童）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经呼吸道感染该病毒后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→</a:t>
            </a:r>
            <a:r>
              <a:rPr sz="2800" spc="-15">
                <a:solidFill>
                  <a:srgbClr val="E4FB04"/>
                </a:solidFill>
                <a:latin typeface="宋体"/>
                <a:cs typeface="宋体"/>
              </a:rPr>
              <a:t>血行播散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FF3399"/>
              </a:buClr>
              <a:buSzPct val="101785"/>
              <a:buChar char="•"/>
              <a:tabLst>
                <a:tab pos="355600"/>
                <a:tab pos="2252345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→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约</a:t>
            </a:r>
            <a:r>
              <a:rPr sz="2800" spc="-25">
                <a:solidFill>
                  <a:srgbClr val="E4FB04"/>
                </a:solidFill>
                <a:latin typeface="Arial Black"/>
                <a:cs typeface="Arial Black"/>
              </a:rPr>
              <a:t>70%</a:t>
            </a: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	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呈隐性感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染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→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病毒潜伏于脊神经或颅神经的神经节细胞中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→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当诱发因素</a:t>
            </a: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(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如机体抵抗力低下、过度劳累、外伤等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354965">
              <a:lnSpc>
                <a:spcPct val="100000"/>
              </a:lnSpc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→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发生带状疱疹，愈后可获终身免疫。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8600" y="914400"/>
            <a:ext cx="8686800" cy="4800600"/>
          </a:xfrm>
          <a:custGeom>
            <a:rect l="l" t="t" r="r" b="b"/>
            <a:pathLst>
              <a:path w="8686800" h="4800600">
                <a:moveTo>
                  <a:pt x="0" y="0"/>
                </a:moveTo>
                <a:lnTo>
                  <a:pt x="8686800" y="0"/>
                </a:lnTo>
                <a:lnTo>
                  <a:pt x="8686800" y="4800600"/>
                </a:lnTo>
                <a:lnTo>
                  <a:pt x="0" y="48006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07340" y="902333"/>
            <a:ext cx="8632825" cy="397192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580"/>
              </a:spcBef>
              <a:buClr>
                <a:srgbClr val="FF3399"/>
              </a:buClr>
              <a:buSzPct val="101250"/>
              <a:buFont typeface="Arial Black"/>
              <a:buChar char="•"/>
              <a:tabLst>
                <a:tab pos="355600"/>
              </a:tabLst>
            </a:pPr>
            <a:r>
              <a:rPr sz="4000" b="1" spc="-10">
                <a:solidFill>
                  <a:srgbClr val="E4FB04"/>
                </a:solidFill>
                <a:latin typeface="微软雅黑"/>
                <a:cs typeface="微软雅黑"/>
              </a:rPr>
              <a:t>二、临床表现</a:t>
            </a:r>
            <a:endParaRPr sz="40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440"/>
              </a:spcBef>
              <a:buClr>
                <a:srgbClr val="FF3399"/>
              </a:buClr>
              <a:buSzPct val="101562"/>
              <a:buChar char="•"/>
              <a:tabLst>
                <a:tab pos="355600"/>
              </a:tabLst>
            </a:pPr>
            <a:r>
              <a:rPr sz="3200">
                <a:solidFill>
                  <a:srgbClr val="E4FB04"/>
                </a:solidFill>
                <a:latin typeface="Arial Black"/>
                <a:cs typeface="Arial Black"/>
              </a:rPr>
              <a:t>1</a:t>
            </a:r>
            <a:r>
              <a:rPr sz="3200" b="1" spc="5">
                <a:solidFill>
                  <a:srgbClr val="E4FB04"/>
                </a:solidFill>
                <a:latin typeface="微软雅黑"/>
                <a:cs typeface="微软雅黑"/>
              </a:rPr>
              <a:t>、 自觉症状：</a:t>
            </a:r>
            <a:endParaRPr sz="3200">
              <a:latin typeface="微软雅黑"/>
              <a:cs typeface="微软雅黑"/>
            </a:endParaRPr>
          </a:p>
          <a:p>
            <a:pPr marL="897255" indent="-885190">
              <a:lnSpc>
                <a:spcPct val="100000"/>
              </a:lnSpc>
              <a:spcBef>
                <a:spcPts val="765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897255"/>
                <a:tab pos="897890"/>
                <a:tab pos="1710055"/>
              </a:tabLst>
            </a:pPr>
            <a:r>
              <a:rPr sz="3200" spc="-50">
                <a:solidFill>
                  <a:srgbClr val="E4FB04"/>
                </a:solidFill>
                <a:latin typeface="MS Gothic"/>
                <a:cs typeface="MS Gothic"/>
              </a:rPr>
              <a:t>①</a:t>
            </a:r>
            <a:r>
              <a:rPr sz="3200">
                <a:solidFill>
                  <a:srgbClr val="E4FB04"/>
                </a:solidFill>
                <a:latin typeface="MS Gothic"/>
                <a:cs typeface="MS Gothic"/>
              </a:rPr>
              <a:t>	</a:t>
            </a:r>
            <a:r>
              <a:rPr sz="3200" spc="-5">
                <a:solidFill>
                  <a:srgbClr val="E4FB04"/>
                </a:solidFill>
                <a:latin typeface="宋体"/>
                <a:cs typeface="宋体"/>
              </a:rPr>
              <a:t>皮肤感觉过敏或神经痛。</a:t>
            </a:r>
            <a:endParaRPr sz="3200">
              <a:latin typeface="宋体"/>
              <a:cs typeface="宋体"/>
            </a:endParaRPr>
          </a:p>
          <a:p>
            <a:pPr marL="354965" marR="140970" indent="-342900">
              <a:lnSpc>
                <a:spcPct val="103899"/>
              </a:lnSpc>
              <a:spcBef>
                <a:spcPts val="620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1303655"/>
                <a:tab pos="1304925"/>
              </a:tabLst>
            </a:pPr>
            <a:r>
              <a:rPr/>
              <a:t>	</a:t>
            </a:r>
            <a:r>
              <a:rPr sz="3200">
                <a:solidFill>
                  <a:srgbClr val="FFCC00"/>
                </a:solidFill>
                <a:latin typeface="宋体"/>
                <a:cs typeface="宋体"/>
              </a:rPr>
              <a:t>神经痛</a:t>
            </a:r>
            <a:r>
              <a:rPr sz="3200" spc="-5">
                <a:solidFill>
                  <a:srgbClr val="E4FB04"/>
                </a:solidFill>
                <a:latin typeface="宋体"/>
                <a:cs typeface="宋体"/>
              </a:rPr>
              <a:t>为本病特征之一，但有的仅轻微瘙痒或无痛。可累及角膜，甚至可引起全眼炎</a:t>
            </a:r>
            <a:r>
              <a:rPr sz="3200" spc="-10">
                <a:solidFill>
                  <a:srgbClr val="E4FB04"/>
                </a:solidFill>
                <a:latin typeface="宋体"/>
                <a:cs typeface="宋体"/>
              </a:rPr>
              <a:t>招至失明。</a:t>
            </a:r>
            <a:endParaRPr sz="3200">
              <a:latin typeface="宋体"/>
              <a:cs typeface="宋体"/>
            </a:endParaRPr>
          </a:p>
          <a:p>
            <a:pPr marL="762000" indent="-749935">
              <a:lnSpc>
                <a:spcPct val="100000"/>
              </a:lnSpc>
              <a:spcBef>
                <a:spcPts val="465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762000"/>
                <a:tab pos="762635"/>
                <a:tab pos="1710055"/>
              </a:tabLst>
            </a:pPr>
            <a:r>
              <a:rPr sz="3200" spc="-50">
                <a:solidFill>
                  <a:srgbClr val="E4FB04"/>
                </a:solidFill>
                <a:latin typeface="MS Gothic"/>
                <a:cs typeface="MS Gothic"/>
              </a:rPr>
              <a:t>②</a:t>
            </a:r>
            <a:r>
              <a:rPr sz="3200">
                <a:solidFill>
                  <a:srgbClr val="E4FB04"/>
                </a:solidFill>
                <a:latin typeface="MS Gothic"/>
                <a:cs typeface="MS Gothic"/>
              </a:rPr>
              <a:t>	</a:t>
            </a:r>
            <a:r>
              <a:rPr sz="3200" spc="-5">
                <a:solidFill>
                  <a:srgbClr val="E4FB04"/>
                </a:solidFill>
                <a:latin typeface="宋体"/>
                <a:cs typeface="宋体"/>
              </a:rPr>
              <a:t>可伴有全身不适、发热、食欲不振等。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85800" y="685800"/>
            <a:ext cx="7772400" cy="5410200"/>
          </a:xfrm>
          <a:custGeom>
            <a:rect l="l" t="t" r="r" b="b"/>
            <a:pathLst>
              <a:path w="7772400" h="5410200">
                <a:moveTo>
                  <a:pt x="0" y="0"/>
                </a:moveTo>
                <a:lnTo>
                  <a:pt x="7772400" y="0"/>
                </a:lnTo>
                <a:lnTo>
                  <a:pt x="7772400" y="5410200"/>
                </a:lnTo>
                <a:lnTo>
                  <a:pt x="0" y="54102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64540" y="618654"/>
            <a:ext cx="7480934" cy="496951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2</a:t>
            </a:r>
            <a:r>
              <a:rPr sz="2800" b="1" spc="-10">
                <a:solidFill>
                  <a:srgbClr val="E4FB04"/>
                </a:solidFill>
                <a:latin typeface="微软雅黑"/>
                <a:cs typeface="微软雅黑"/>
              </a:rPr>
              <a:t>、皮疹分布：</a:t>
            </a:r>
            <a:endParaRPr sz="2800">
              <a:latin typeface="微软雅黑"/>
              <a:cs typeface="微软雅黑"/>
            </a:endParaRPr>
          </a:p>
          <a:p>
            <a:pPr marL="355600" marR="5080" indent="-342900">
              <a:lnSpc>
                <a:spcPct val="107900"/>
              </a:lnSpc>
              <a:spcBef>
                <a:spcPts val="405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1066800"/>
                <a:tab pos="1067435"/>
              </a:tabLst>
            </a:pPr>
            <a:r>
              <a:rPr/>
              <a:t>	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沿某一脊神经或颅神经分布区域，</a:t>
            </a:r>
            <a:r>
              <a:rPr sz="2800">
                <a:solidFill>
                  <a:srgbClr val="FFCC00"/>
                </a:solidFill>
                <a:latin typeface="宋体"/>
                <a:cs typeface="宋体"/>
              </a:rPr>
              <a:t>单侧</a:t>
            </a:r>
            <a:r>
              <a:rPr sz="2800" spc="-50">
                <a:solidFill>
                  <a:srgbClr val="FD1F08"/>
                </a:solidFill>
                <a:latin typeface="宋体"/>
                <a:cs typeface="宋体"/>
              </a:rPr>
              <a:t>起</a:t>
            </a:r>
            <a:r>
              <a:rPr sz="2800" spc="-5">
                <a:solidFill>
                  <a:srgbClr val="FD1F08"/>
                </a:solidFill>
                <a:latin typeface="宋体"/>
                <a:cs typeface="宋体"/>
              </a:rPr>
              <a:t>疹，一般不超过中线。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FF3399"/>
              </a:buClr>
              <a:buFont typeface="Arial Black"/>
              <a:buChar char="•"/>
            </a:pPr>
            <a:endParaRPr sz="345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 spc="-10">
                <a:solidFill>
                  <a:srgbClr val="E4FB04"/>
                </a:solidFill>
                <a:latin typeface="Arial Black"/>
                <a:cs typeface="Arial Black"/>
              </a:rPr>
              <a:t>3.</a:t>
            </a:r>
            <a:r>
              <a:rPr sz="2800" b="1" spc="-10">
                <a:solidFill>
                  <a:srgbClr val="E4FB04"/>
                </a:solidFill>
                <a:latin typeface="微软雅黑"/>
                <a:cs typeface="微软雅黑"/>
              </a:rPr>
              <a:t>皮损特点：</a:t>
            </a:r>
            <a:endParaRPr sz="2800">
              <a:latin typeface="微软雅黑"/>
              <a:cs typeface="微软雅黑"/>
            </a:endParaRPr>
          </a:p>
          <a:p>
            <a:pPr marL="473709" indent="-461645">
              <a:lnSpc>
                <a:spcPct val="100000"/>
              </a:lnSpc>
              <a:spcBef>
                <a:spcPts val="670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473709"/>
                <a:tab pos="474345"/>
              </a:tabLst>
            </a:pPr>
            <a:r>
              <a:rPr sz="2800" spc="229">
                <a:solidFill>
                  <a:srgbClr val="E4FB04"/>
                </a:solidFill>
                <a:latin typeface="MS Gothic"/>
                <a:cs typeface="MS Gothic"/>
              </a:rPr>
              <a:t>① 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先有潮</a:t>
            </a:r>
            <a:r>
              <a:rPr sz="2800" u="heavy">
                <a:solidFill>
                  <a:srgbClr val="FFCC00"/>
                </a:solidFill>
                <a:uFill>
                  <a:solidFill>
                    <a:srgbClr val="FFCC00"/>
                  </a:solidFill>
                </a:uFill>
                <a:latin typeface="宋体"/>
                <a:cs typeface="宋体"/>
              </a:rPr>
              <a:t>红斑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，继之出现成簇而不融合的粟</a:t>
            </a:r>
            <a:endParaRPr sz="2800">
              <a:latin typeface="宋体"/>
              <a:cs typeface="宋体"/>
            </a:endParaRPr>
          </a:p>
          <a:p>
            <a:pPr marL="1303655" indent="-1291590">
              <a:lnSpc>
                <a:spcPct val="100000"/>
              </a:lnSpc>
              <a:spcBef>
                <a:spcPts val="675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1303655"/>
                <a:tab pos="1304925"/>
              </a:tabLst>
            </a:pP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粒至黄豆大</a:t>
            </a:r>
            <a:r>
              <a:rPr sz="2800" u="heavy">
                <a:solidFill>
                  <a:srgbClr val="FFCC00"/>
                </a:solidFill>
                <a:uFill>
                  <a:solidFill>
                    <a:srgbClr val="FFCC00"/>
                  </a:solidFill>
                </a:uFill>
                <a:latin typeface="宋体"/>
                <a:cs typeface="宋体"/>
              </a:rPr>
              <a:t>丘疹、丘疱疹、水疱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355600" marR="123189" indent="-342900">
              <a:lnSpc>
                <a:spcPct val="100000"/>
              </a:lnSpc>
              <a:spcBef>
                <a:spcPts val="670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1045210"/>
                <a:tab pos="1303655"/>
                <a:tab pos="1304925"/>
              </a:tabLst>
            </a:pPr>
            <a:r>
              <a:rPr/>
              <a:t>	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（体虚患者可出现</a:t>
            </a:r>
            <a:r>
              <a:rPr sz="2800" u="heavy">
                <a:solidFill>
                  <a:srgbClr val="FFCC00"/>
                </a:solidFill>
                <a:uFill>
                  <a:solidFill>
                    <a:srgbClr val="FFCC00"/>
                  </a:solidFill>
                </a:uFill>
                <a:latin typeface="宋体"/>
                <a:cs typeface="宋体"/>
              </a:rPr>
              <a:t>血疱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、张力性</a:t>
            </a:r>
            <a:r>
              <a:rPr sz="2800" u="heavy">
                <a:solidFill>
                  <a:srgbClr val="FFCC00"/>
                </a:solidFill>
                <a:uFill>
                  <a:solidFill>
                    <a:srgbClr val="FFCC00"/>
                  </a:solidFill>
                </a:uFill>
                <a:latin typeface="宋体"/>
                <a:cs typeface="宋体"/>
              </a:rPr>
              <a:t>大疱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甚至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	坏死。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355600"/>
              </a:tabLst>
            </a:pPr>
            <a:r>
              <a:rPr sz="2800" spc="-235">
                <a:solidFill>
                  <a:srgbClr val="E4FB04"/>
                </a:solidFill>
                <a:latin typeface="MS Gothic"/>
                <a:cs typeface="MS Gothic"/>
              </a:rPr>
              <a:t>② </a:t>
            </a:r>
            <a:r>
              <a:rPr sz="2800">
                <a:solidFill>
                  <a:srgbClr val="FFCC00"/>
                </a:solidFill>
                <a:latin typeface="宋体"/>
                <a:cs typeface="宋体"/>
              </a:rPr>
              <a:t>带状排列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，各簇水疱之间皮肤正常。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38200" y="330200"/>
            <a:ext cx="7696200" cy="65278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" y="533400"/>
            <a:ext cx="7696200" cy="58864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0" y="228600"/>
            <a:ext cx="4876800" cy="637381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33400" y="838200"/>
            <a:ext cx="8153400" cy="5334000"/>
          </a:xfrm>
          <a:custGeom>
            <a:rect l="l" t="t" r="r" b="b"/>
            <a:pathLst>
              <a:path w="8153400" h="5334000">
                <a:moveTo>
                  <a:pt x="0" y="0"/>
                </a:moveTo>
                <a:lnTo>
                  <a:pt x="8153400" y="0"/>
                </a:lnTo>
                <a:lnTo>
                  <a:pt x="8153400" y="5334000"/>
                </a:lnTo>
                <a:lnTo>
                  <a:pt x="0" y="5334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2140" y="755657"/>
            <a:ext cx="7548880" cy="528637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05"/>
              </a:spcBef>
              <a:buClr>
                <a:srgbClr val="FF3399"/>
              </a:buClr>
              <a:buSzPct val="101562"/>
              <a:buChar char="•"/>
              <a:tabLst>
                <a:tab pos="355600"/>
              </a:tabLst>
            </a:pPr>
            <a:r>
              <a:rPr sz="3200">
                <a:solidFill>
                  <a:srgbClr val="E4FB04"/>
                </a:solidFill>
                <a:latin typeface="Arial Black"/>
                <a:cs typeface="Arial Black"/>
              </a:rPr>
              <a:t>3</a:t>
            </a:r>
            <a:r>
              <a:rPr sz="3200" b="1" spc="-5">
                <a:solidFill>
                  <a:srgbClr val="E4FB04"/>
                </a:solidFill>
                <a:latin typeface="微软雅黑"/>
                <a:cs typeface="微软雅黑"/>
              </a:rPr>
              <a:t>、不全型或顿挫型带状疱疹：</a:t>
            </a:r>
            <a:endParaRPr sz="3200">
              <a:latin typeface="微软雅黑"/>
              <a:cs typeface="微软雅黑"/>
            </a:endParaRPr>
          </a:p>
          <a:p>
            <a:pPr marL="1439545" indent="-1427480">
              <a:lnSpc>
                <a:spcPct val="100000"/>
              </a:lnSpc>
              <a:spcBef>
                <a:spcPts val="770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1439545"/>
                <a:tab pos="1440180"/>
              </a:tabLst>
            </a:pPr>
            <a:r>
              <a:rPr sz="3200" spc="-5">
                <a:solidFill>
                  <a:srgbClr val="E4FB04"/>
                </a:solidFill>
                <a:latin typeface="宋体"/>
                <a:cs typeface="宋体"/>
              </a:rPr>
              <a:t>指仅出现神经痛及丘疹性损害而不</a:t>
            </a:r>
            <a:endParaRPr sz="3200">
              <a:latin typeface="宋体"/>
              <a:cs typeface="宋体"/>
            </a:endParaRPr>
          </a:p>
          <a:p>
            <a:pPr marL="490855" indent="-478790">
              <a:lnSpc>
                <a:spcPct val="100000"/>
              </a:lnSpc>
              <a:spcBef>
                <a:spcPts val="765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490855"/>
                <a:tab pos="491490"/>
              </a:tabLst>
            </a:pPr>
            <a:r>
              <a:rPr sz="3200" spc="-10">
                <a:solidFill>
                  <a:srgbClr val="E4FB04"/>
                </a:solidFill>
                <a:latin typeface="宋体"/>
                <a:cs typeface="宋体"/>
              </a:rPr>
              <a:t>形成水疱者。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FF3399"/>
              </a:buClr>
              <a:buFont typeface="Arial Black"/>
              <a:buChar char="•"/>
            </a:pPr>
            <a:endParaRPr sz="415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Clr>
                <a:srgbClr val="FF3399"/>
              </a:buClr>
              <a:buSzPct val="101562"/>
              <a:buChar char="•"/>
              <a:tabLst>
                <a:tab pos="355600"/>
              </a:tabLst>
            </a:pPr>
            <a:r>
              <a:rPr sz="3200">
                <a:solidFill>
                  <a:srgbClr val="E4FB04"/>
                </a:solidFill>
                <a:latin typeface="Arial Black"/>
                <a:cs typeface="Arial Black"/>
              </a:rPr>
              <a:t>4</a:t>
            </a:r>
            <a:r>
              <a:rPr sz="3200" b="1" spc="80">
                <a:solidFill>
                  <a:srgbClr val="E4FB04"/>
                </a:solidFill>
                <a:latin typeface="微软雅黑"/>
                <a:cs typeface="微软雅黑"/>
              </a:rPr>
              <a:t>、 </a:t>
            </a:r>
            <a:r>
              <a:rPr sz="3200" spc="-10">
                <a:solidFill>
                  <a:srgbClr val="E4FB04"/>
                </a:solidFill>
                <a:latin typeface="Arial Black"/>
                <a:cs typeface="Arial Black"/>
              </a:rPr>
              <a:t>Ramsey-</a:t>
            </a:r>
            <a:r>
              <a:rPr sz="3200">
                <a:solidFill>
                  <a:srgbClr val="E4FB04"/>
                </a:solidFill>
                <a:latin typeface="Arial Black"/>
                <a:cs typeface="Arial Black"/>
              </a:rPr>
              <a:t>Hunt</a:t>
            </a:r>
            <a:r>
              <a:rPr sz="3200" b="1" spc="-15">
                <a:solidFill>
                  <a:srgbClr val="E4FB04"/>
                </a:solidFill>
                <a:latin typeface="微软雅黑"/>
                <a:cs typeface="微软雅黑"/>
              </a:rPr>
              <a:t>综合征：</a:t>
            </a:r>
            <a:endParaRPr sz="3200">
              <a:latin typeface="微软雅黑"/>
              <a:cs typeface="微软雅黑"/>
            </a:endParaRPr>
          </a:p>
          <a:p>
            <a:pPr marL="1439545" indent="-1427480">
              <a:lnSpc>
                <a:spcPct val="100000"/>
              </a:lnSpc>
              <a:spcBef>
                <a:spcPts val="770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1439545"/>
                <a:tab pos="1440180"/>
              </a:tabLst>
            </a:pPr>
            <a:r>
              <a:rPr sz="3200" spc="-5">
                <a:solidFill>
                  <a:srgbClr val="E4FB04"/>
                </a:solidFill>
                <a:latin typeface="宋体"/>
                <a:cs typeface="宋体"/>
              </a:rPr>
              <a:t>指累及膝状神经节，出现面瘫、耳</a:t>
            </a:r>
            <a:endParaRPr sz="3200">
              <a:latin typeface="宋体"/>
              <a:cs typeface="宋体"/>
            </a:endParaRPr>
          </a:p>
          <a:p>
            <a:pPr marL="490855" indent="-478790">
              <a:lnSpc>
                <a:spcPct val="100000"/>
              </a:lnSpc>
              <a:spcBef>
                <a:spcPts val="765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490855"/>
                <a:tab pos="491490"/>
              </a:tabLst>
            </a:pPr>
            <a:r>
              <a:rPr sz="3200" spc="-5">
                <a:solidFill>
                  <a:srgbClr val="E4FB04"/>
                </a:solidFill>
                <a:latin typeface="宋体"/>
                <a:cs typeface="宋体"/>
              </a:rPr>
              <a:t>痛及外耳道疱疹三联症者。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FF3399"/>
              </a:buClr>
              <a:buFont typeface="Arial Black"/>
              <a:buChar char="•"/>
            </a:pPr>
            <a:endParaRPr sz="415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Clr>
                <a:srgbClr val="FF3399"/>
              </a:buClr>
              <a:buSzPct val="101562"/>
              <a:buChar char="•"/>
              <a:tabLst>
                <a:tab pos="355600"/>
              </a:tabLst>
            </a:pPr>
            <a:r>
              <a:rPr sz="3200">
                <a:solidFill>
                  <a:srgbClr val="E4FB04"/>
                </a:solidFill>
                <a:latin typeface="Arial Black"/>
                <a:cs typeface="Arial Black"/>
              </a:rPr>
              <a:t>5</a:t>
            </a:r>
            <a:r>
              <a:rPr sz="3200">
                <a:solidFill>
                  <a:srgbClr val="E4FB04"/>
                </a:solidFill>
                <a:latin typeface="宋体"/>
                <a:cs typeface="宋体"/>
              </a:rPr>
              <a:t>、</a:t>
            </a:r>
            <a:r>
              <a:rPr sz="3200" b="1">
                <a:solidFill>
                  <a:srgbClr val="E4FB04"/>
                </a:solidFill>
                <a:latin typeface="微软雅黑"/>
                <a:cs typeface="微软雅黑"/>
              </a:rPr>
              <a:t>病程</a:t>
            </a:r>
            <a:r>
              <a:rPr sz="3200" spc="-254">
                <a:solidFill>
                  <a:srgbClr val="E4FB04"/>
                </a:solidFill>
                <a:latin typeface="宋体"/>
                <a:cs typeface="宋体"/>
              </a:rPr>
              <a:t>： </a:t>
            </a:r>
            <a:r>
              <a:rPr sz="3200" spc="-10">
                <a:solidFill>
                  <a:srgbClr val="E4FB04"/>
                </a:solidFill>
                <a:latin typeface="Arial Black"/>
                <a:cs typeface="Arial Black"/>
              </a:rPr>
              <a:t>2~3</a:t>
            </a:r>
            <a:r>
              <a:rPr sz="3200" spc="-50">
                <a:solidFill>
                  <a:srgbClr val="E4FB04"/>
                </a:solidFill>
                <a:latin typeface="宋体"/>
                <a:cs typeface="宋体"/>
              </a:rPr>
              <a:t>周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914400"/>
            <a:ext cx="8382000" cy="5334000"/>
          </a:xfrm>
          <a:custGeom>
            <a:rect l="l" t="t" r="r" b="b"/>
            <a:pathLst>
              <a:path w="8382000" h="5334000">
                <a:moveTo>
                  <a:pt x="0" y="0"/>
                </a:moveTo>
                <a:lnTo>
                  <a:pt x="8382000" y="0"/>
                </a:lnTo>
                <a:lnTo>
                  <a:pt x="8382000" y="5334000"/>
                </a:lnTo>
                <a:lnTo>
                  <a:pt x="0" y="5334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9740" y="961707"/>
            <a:ext cx="8310880" cy="4643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FF3399"/>
              </a:buClr>
              <a:buSzPct val="101388"/>
              <a:buFont typeface="Arial Black"/>
              <a:buChar char="•"/>
              <a:tabLst>
                <a:tab pos="355600"/>
              </a:tabLst>
            </a:pPr>
            <a:r>
              <a:rPr sz="3600" b="1" spc="-10">
                <a:solidFill>
                  <a:srgbClr val="E4FB04"/>
                </a:solidFill>
                <a:latin typeface="微软雅黑"/>
                <a:cs typeface="微软雅黑"/>
              </a:rPr>
              <a:t>三、诊断及鉴别：</a:t>
            </a:r>
            <a:endParaRPr sz="3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 Black"/>
              <a:buChar char="•"/>
            </a:pPr>
            <a:endParaRPr sz="30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1</a:t>
            </a:r>
            <a:r>
              <a:rPr sz="2800" b="1" spc="-15">
                <a:solidFill>
                  <a:srgbClr val="E4FB04"/>
                </a:solidFill>
                <a:latin typeface="微软雅黑"/>
                <a:cs typeface="微软雅黑"/>
              </a:rPr>
              <a:t>、诊断：</a:t>
            </a:r>
            <a:endParaRPr sz="2800">
              <a:latin typeface="微软雅黑"/>
              <a:cs typeface="微软雅黑"/>
            </a:endParaRPr>
          </a:p>
          <a:p>
            <a:pPr marL="355600" marR="360680" indent="-342900">
              <a:lnSpc>
                <a:spcPct val="107900"/>
              </a:lnSpc>
              <a:spcBef>
                <a:spcPts val="405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1541145"/>
                <a:tab pos="1541780"/>
              </a:tabLst>
            </a:pPr>
            <a:r>
              <a:rPr/>
              <a:t>	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根据簇集性水疱、带状排列、单侧分布及</a:t>
            </a:r>
            <a:r>
              <a:rPr sz="2800" spc="-10">
                <a:solidFill>
                  <a:srgbClr val="E4FB04"/>
                </a:solidFill>
                <a:latin typeface="宋体"/>
                <a:cs typeface="宋体"/>
              </a:rPr>
              <a:t>神经痛等特点诊断。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 Black"/>
              <a:buChar char="•"/>
            </a:pPr>
            <a:endParaRPr sz="345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2</a:t>
            </a:r>
            <a:r>
              <a:rPr sz="2800" b="1" spc="-15">
                <a:solidFill>
                  <a:srgbClr val="E4FB04"/>
                </a:solidFill>
                <a:latin typeface="微软雅黑"/>
                <a:cs typeface="微软雅黑"/>
              </a:rPr>
              <a:t>、鉴别：</a:t>
            </a:r>
            <a:endParaRPr sz="2800">
              <a:latin typeface="微软雅黑"/>
              <a:cs typeface="微软雅黑"/>
            </a:endParaRPr>
          </a:p>
          <a:p>
            <a:pPr marL="355600" marR="5080" indent="-342900">
              <a:lnSpc>
                <a:spcPct val="107900"/>
              </a:lnSpc>
              <a:spcBef>
                <a:spcPts val="405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1541145"/>
                <a:tab pos="1541780"/>
              </a:tabLst>
            </a:pPr>
            <a:r>
              <a:rPr/>
              <a:t>	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应与单纯疱疹、肋间神经痛、接触性皮炎、</a:t>
            </a:r>
            <a:r>
              <a:rPr sz="2800" spc="-10">
                <a:solidFill>
                  <a:srgbClr val="E4FB04"/>
                </a:solidFill>
                <a:latin typeface="宋体"/>
                <a:cs typeface="宋体"/>
              </a:rPr>
              <a:t>脓疱疮等相鉴别。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09600" y="685800"/>
            <a:ext cx="7772400" cy="5334000"/>
          </a:xfrm>
          <a:custGeom>
            <a:rect l="l" t="t" r="r" b="b"/>
            <a:pathLst>
              <a:path w="7772400" h="5334000">
                <a:moveTo>
                  <a:pt x="0" y="0"/>
                </a:moveTo>
                <a:lnTo>
                  <a:pt x="7772400" y="0"/>
                </a:lnTo>
                <a:lnTo>
                  <a:pt x="7772400" y="5334000"/>
                </a:lnTo>
                <a:lnTo>
                  <a:pt x="0" y="5334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88340" y="642467"/>
            <a:ext cx="7480934" cy="515239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473709" indent="-461645">
              <a:lnSpc>
                <a:spcPct val="100000"/>
              </a:lnSpc>
              <a:spcBef>
                <a:spcPts val="680"/>
              </a:spcBef>
              <a:buClr>
                <a:srgbClr val="FF3399"/>
              </a:buClr>
              <a:buSzPct val="79166"/>
              <a:buFont typeface="Arial Black"/>
              <a:buChar char="•"/>
              <a:tabLst>
                <a:tab pos="473709"/>
                <a:tab pos="474345"/>
              </a:tabLst>
            </a:pPr>
            <a:r>
              <a:rPr sz="3600" b="1" spc="-10">
                <a:solidFill>
                  <a:srgbClr val="E4FB04"/>
                </a:solidFill>
                <a:latin typeface="微软雅黑"/>
                <a:cs typeface="微软雅黑"/>
              </a:rPr>
              <a:t>四、治疗：</a:t>
            </a:r>
            <a:endParaRPr sz="36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1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1</a:t>
            </a:r>
            <a:r>
              <a:rPr sz="2800" b="1" spc="-10">
                <a:solidFill>
                  <a:srgbClr val="E4FB04"/>
                </a:solidFill>
                <a:latin typeface="微软雅黑"/>
                <a:cs typeface="微软雅黑"/>
              </a:rPr>
              <a:t>、全身疗法：</a:t>
            </a:r>
            <a:endParaRPr sz="2800">
              <a:latin typeface="微软雅黑"/>
              <a:cs typeface="微软雅黑"/>
            </a:endParaRPr>
          </a:p>
          <a:p>
            <a:pPr marL="473709" indent="-461645">
              <a:lnSpc>
                <a:spcPct val="100000"/>
              </a:lnSpc>
              <a:spcBef>
                <a:spcPts val="670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473709"/>
                <a:tab pos="474345"/>
              </a:tabLst>
            </a:pPr>
            <a:r>
              <a:rPr sz="2800" spc="229">
                <a:solidFill>
                  <a:srgbClr val="E4FB04"/>
                </a:solidFill>
                <a:latin typeface="MS Gothic"/>
                <a:cs typeface="MS Gothic"/>
              </a:rPr>
              <a:t>① 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抗病毒剂：口服或静滴阿昔洛韦、万乃洛</a:t>
            </a:r>
            <a:endParaRPr sz="2800">
              <a:latin typeface="宋体"/>
              <a:cs typeface="宋体"/>
            </a:endParaRPr>
          </a:p>
          <a:p>
            <a:pPr marL="2755900">
              <a:lnSpc>
                <a:spcPct val="100000"/>
              </a:lnSpc>
            </a:pP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韦、法昔洛韦等；干扰素。</a:t>
            </a:r>
            <a:endParaRPr sz="2800">
              <a:latin typeface="宋体"/>
              <a:cs typeface="宋体"/>
            </a:endParaRPr>
          </a:p>
          <a:p>
            <a:pPr marL="473709" indent="-461645">
              <a:lnSpc>
                <a:spcPct val="100000"/>
              </a:lnSpc>
              <a:spcBef>
                <a:spcPts val="675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473709"/>
                <a:tab pos="474345"/>
              </a:tabLst>
            </a:pPr>
            <a:r>
              <a:rPr sz="2800">
                <a:solidFill>
                  <a:srgbClr val="E4FB04"/>
                </a:solidFill>
                <a:latin typeface="MS Gothic"/>
                <a:cs typeface="MS Gothic"/>
              </a:rPr>
              <a:t>②</a:t>
            </a:r>
            <a:r>
              <a:rPr sz="2800" spc="-10">
                <a:solidFill>
                  <a:srgbClr val="E4FB04"/>
                </a:solidFill>
                <a:latin typeface="宋体"/>
                <a:cs typeface="宋体"/>
              </a:rPr>
              <a:t>对症处理：</a:t>
            </a:r>
            <a:endParaRPr sz="2800">
              <a:latin typeface="宋体"/>
              <a:cs typeface="宋体"/>
            </a:endParaRPr>
          </a:p>
          <a:p>
            <a:pPr marL="1302385" indent="-1290320">
              <a:lnSpc>
                <a:spcPct val="100000"/>
              </a:lnSpc>
              <a:spcBef>
                <a:spcPts val="670"/>
              </a:spcBef>
              <a:buClr>
                <a:srgbClr val="FF3399"/>
              </a:buClr>
              <a:buSzPct val="101785"/>
              <a:buChar char="•"/>
              <a:tabLst>
                <a:tab pos="1302385"/>
                <a:tab pos="130302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a. 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皮质类固醇激素：强的松或地塞米松</a:t>
            </a:r>
            <a:endParaRPr sz="2800">
              <a:latin typeface="宋体"/>
              <a:cs typeface="宋体"/>
            </a:endParaRPr>
          </a:p>
          <a:p>
            <a:pPr marL="1302385" indent="-1290320">
              <a:lnSpc>
                <a:spcPct val="100000"/>
              </a:lnSpc>
              <a:spcBef>
                <a:spcPts val="670"/>
              </a:spcBef>
              <a:buClr>
                <a:srgbClr val="FF3399"/>
              </a:buClr>
              <a:buSzPct val="101785"/>
              <a:buChar char="•"/>
              <a:tabLst>
                <a:tab pos="1302385"/>
                <a:tab pos="130302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b. 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止痛、抗继发细菌感染等。</a:t>
            </a:r>
            <a:endParaRPr sz="2800">
              <a:latin typeface="宋体"/>
              <a:cs typeface="宋体"/>
            </a:endParaRPr>
          </a:p>
          <a:p>
            <a:pPr marL="473709" indent="-461645">
              <a:lnSpc>
                <a:spcPct val="100000"/>
              </a:lnSpc>
              <a:spcBef>
                <a:spcPts val="675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473709"/>
                <a:tab pos="474345"/>
              </a:tabLst>
            </a:pPr>
            <a:r>
              <a:rPr sz="2800">
                <a:solidFill>
                  <a:srgbClr val="E4FB04"/>
                </a:solidFill>
                <a:latin typeface="MS Gothic"/>
                <a:cs typeface="MS Gothic"/>
              </a:rPr>
              <a:t>③</a:t>
            </a:r>
            <a:r>
              <a:rPr sz="2800" spc="-10">
                <a:solidFill>
                  <a:srgbClr val="E4FB04"/>
                </a:solidFill>
                <a:latin typeface="宋体"/>
                <a:cs typeface="宋体"/>
              </a:rPr>
              <a:t>支持治疗：</a:t>
            </a:r>
            <a:endParaRPr sz="2800">
              <a:latin typeface="宋体"/>
              <a:cs typeface="宋体"/>
            </a:endParaRPr>
          </a:p>
          <a:p>
            <a:pPr marL="1303655" indent="-1291590">
              <a:lnSpc>
                <a:spcPct val="100000"/>
              </a:lnSpc>
              <a:spcBef>
                <a:spcPts val="670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1303655"/>
                <a:tab pos="1304925"/>
              </a:tabLst>
            </a:pP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营养神经剂：</a:t>
            </a:r>
            <a:r>
              <a:rPr sz="2800" spc="-10">
                <a:solidFill>
                  <a:srgbClr val="E4FB04"/>
                </a:solidFill>
                <a:latin typeface="Arial Black"/>
                <a:cs typeface="Arial Black"/>
              </a:rPr>
              <a:t>Vit.B</a:t>
            </a:r>
            <a:r>
              <a:rPr sz="2000" spc="-10">
                <a:solidFill>
                  <a:srgbClr val="E4FB04"/>
                </a:solidFill>
                <a:latin typeface="Arial Black"/>
                <a:cs typeface="Arial Black"/>
              </a:rPr>
              <a:t>1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、</a:t>
            </a:r>
            <a:r>
              <a:rPr sz="2800" spc="-10">
                <a:solidFill>
                  <a:srgbClr val="E4FB04"/>
                </a:solidFill>
                <a:latin typeface="Arial Black"/>
                <a:cs typeface="Arial Black"/>
              </a:rPr>
              <a:t>VitB</a:t>
            </a:r>
            <a:r>
              <a:rPr sz="2000" spc="-10">
                <a:solidFill>
                  <a:srgbClr val="E4FB04"/>
                </a:solidFill>
                <a:latin typeface="Arial Black"/>
                <a:cs typeface="Arial Black"/>
              </a:rPr>
              <a:t>12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1303655" indent="-1291590">
              <a:lnSpc>
                <a:spcPct val="100000"/>
              </a:lnSpc>
              <a:spcBef>
                <a:spcPts val="675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1303655"/>
                <a:tab pos="1304925"/>
              </a:tabLst>
            </a:pP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免疫增强或调节剂：丙球。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685800"/>
            <a:ext cx="9144000" cy="4876800"/>
          </a:xfrm>
          <a:custGeom>
            <a:rect l="l" t="t" r="r" b="b"/>
            <a:pathLst>
              <a:path w="9144000" h="4876800">
                <a:moveTo>
                  <a:pt x="0" y="0"/>
                </a:moveTo>
                <a:lnTo>
                  <a:pt x="9144000" y="0"/>
                </a:lnTo>
                <a:lnTo>
                  <a:pt x="9144000" y="4876800"/>
                </a:lnTo>
                <a:lnTo>
                  <a:pt x="0" y="48768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8740" y="693040"/>
            <a:ext cx="30778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FF3399"/>
              </a:buClr>
              <a:buSzPct val="101562"/>
              <a:buChar char="•"/>
              <a:tabLst>
                <a:tab pos="355600"/>
              </a:tabLst>
            </a:pPr>
            <a:r>
              <a:rPr sz="3200">
                <a:solidFill>
                  <a:srgbClr val="E4FB04"/>
                </a:solidFill>
                <a:latin typeface="Arial Black"/>
                <a:cs typeface="Arial Black"/>
              </a:rPr>
              <a:t>2</a:t>
            </a:r>
            <a:r>
              <a:rPr sz="3200" b="1" spc="-10">
                <a:solidFill>
                  <a:srgbClr val="E4FB04"/>
                </a:solidFill>
                <a:latin typeface="微软雅黑"/>
                <a:cs typeface="微软雅黑"/>
              </a:rPr>
              <a:t>、局部治疗：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12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91440" y="2442338"/>
            <a:ext cx="206375" cy="520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3250">
                <a:solidFill>
                  <a:srgbClr val="FF3399"/>
                </a:solidFill>
                <a:latin typeface="Arial Black"/>
                <a:cs typeface="Arial Black"/>
              </a:rPr>
              <a:t>•</a:t>
            </a:r>
            <a:endParaRPr sz="325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1440" y="1188472"/>
            <a:ext cx="8348345" cy="2945130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1290955" indent="-1291590">
              <a:lnSpc>
                <a:spcPct val="100000"/>
              </a:lnSpc>
              <a:spcBef>
                <a:spcPts val="805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1290955"/>
                <a:tab pos="1292225"/>
              </a:tabLst>
            </a:pPr>
            <a:r>
              <a:rPr sz="3200" spc="-10">
                <a:solidFill>
                  <a:srgbClr val="E4FB04"/>
                </a:solidFill>
                <a:latin typeface="宋体"/>
                <a:cs typeface="宋体"/>
              </a:rPr>
              <a:t>以干燥、消炎为主。</a:t>
            </a:r>
            <a:endParaRPr sz="3200">
              <a:latin typeface="宋体"/>
              <a:cs typeface="宋体"/>
            </a:endParaRPr>
          </a:p>
          <a:p>
            <a:pPr marL="342900" indent="-342900">
              <a:lnSpc>
                <a:spcPct val="100000"/>
              </a:lnSpc>
              <a:spcBef>
                <a:spcPts val="770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342900"/>
              </a:tabLst>
            </a:pPr>
            <a:r>
              <a:rPr sz="3200" spc="265">
                <a:solidFill>
                  <a:srgbClr val="E4FB04"/>
                </a:solidFill>
                <a:latin typeface="MS Gothic"/>
                <a:cs typeface="MS Gothic"/>
              </a:rPr>
              <a:t>① </a:t>
            </a:r>
            <a:r>
              <a:rPr sz="3200" spc="-5">
                <a:solidFill>
                  <a:srgbClr val="E4FB04"/>
                </a:solidFill>
                <a:latin typeface="宋体"/>
                <a:cs typeface="宋体"/>
              </a:rPr>
              <a:t>疱未破者：炉甘石洗剂、阿昔洛韦软膏、</a:t>
            </a:r>
            <a:endParaRPr sz="3200">
              <a:latin typeface="宋体"/>
              <a:cs typeface="宋体"/>
            </a:endParaRPr>
          </a:p>
          <a:p>
            <a:pPr marL="3861435">
              <a:lnSpc>
                <a:spcPct val="100000"/>
              </a:lnSpc>
              <a:spcBef>
                <a:spcPts val="765"/>
              </a:spcBef>
            </a:pPr>
            <a:r>
              <a:rPr sz="3200">
                <a:solidFill>
                  <a:srgbClr val="E4FB04"/>
                </a:solidFill>
                <a:latin typeface="Arial Black"/>
                <a:cs typeface="Arial Black"/>
              </a:rPr>
              <a:t>2%</a:t>
            </a:r>
            <a:r>
              <a:rPr sz="3200" spc="-15">
                <a:solidFill>
                  <a:srgbClr val="E4FB04"/>
                </a:solidFill>
                <a:latin typeface="宋体"/>
                <a:cs typeface="宋体"/>
              </a:rPr>
              <a:t>紫药水。</a:t>
            </a:r>
            <a:endParaRPr sz="3200">
              <a:latin typeface="宋体"/>
              <a:cs typeface="宋体"/>
            </a:endParaRPr>
          </a:p>
          <a:p>
            <a:pPr marL="342900" indent="-342900">
              <a:lnSpc>
                <a:spcPct val="100000"/>
              </a:lnSpc>
              <a:spcBef>
                <a:spcPts val="770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342900"/>
              </a:tabLst>
            </a:pPr>
            <a:r>
              <a:rPr sz="3200" spc="270">
                <a:solidFill>
                  <a:srgbClr val="E4FB04"/>
                </a:solidFill>
                <a:latin typeface="MS Gothic"/>
                <a:cs typeface="MS Gothic"/>
              </a:rPr>
              <a:t>② </a:t>
            </a:r>
            <a:r>
              <a:rPr sz="3200">
                <a:solidFill>
                  <a:srgbClr val="E4FB04"/>
                </a:solidFill>
                <a:latin typeface="宋体"/>
                <a:cs typeface="宋体"/>
              </a:rPr>
              <a:t>疱已破者：湿敷</a:t>
            </a:r>
            <a:r>
              <a:rPr sz="3200">
                <a:solidFill>
                  <a:srgbClr val="E4FB04"/>
                </a:solidFill>
                <a:latin typeface="Arial Black"/>
                <a:cs typeface="Arial Black"/>
              </a:rPr>
              <a:t>, </a:t>
            </a:r>
            <a:r>
              <a:rPr sz="3200" spc="-10">
                <a:solidFill>
                  <a:srgbClr val="E4FB04"/>
                </a:solidFill>
                <a:latin typeface="Arial Black"/>
                <a:cs typeface="Arial Black"/>
              </a:rPr>
              <a:t>2%</a:t>
            </a:r>
            <a:r>
              <a:rPr sz="3200" spc="-15">
                <a:solidFill>
                  <a:srgbClr val="E4FB04"/>
                </a:solidFill>
                <a:latin typeface="宋体"/>
                <a:cs typeface="宋体"/>
              </a:rPr>
              <a:t>甲紫液。</a:t>
            </a:r>
            <a:endParaRPr sz="3200">
              <a:latin typeface="宋体"/>
              <a:cs typeface="宋体"/>
            </a:endParaRPr>
          </a:p>
          <a:p>
            <a:pPr marL="342900" indent="-342900">
              <a:lnSpc>
                <a:spcPct val="100000"/>
              </a:lnSpc>
              <a:spcBef>
                <a:spcPts val="765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342900"/>
              </a:tabLst>
            </a:pPr>
            <a:r>
              <a:rPr sz="3200" spc="265">
                <a:solidFill>
                  <a:srgbClr val="E4FB04"/>
                </a:solidFill>
                <a:latin typeface="MS Gothic"/>
                <a:cs typeface="MS Gothic"/>
              </a:rPr>
              <a:t>③ </a:t>
            </a:r>
            <a:r>
              <a:rPr sz="3200" spc="-10">
                <a:solidFill>
                  <a:srgbClr val="E4FB04"/>
                </a:solidFill>
                <a:latin typeface="宋体"/>
                <a:cs typeface="宋体"/>
              </a:rPr>
              <a:t>氦氖激光局部照射。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740" y="4841811"/>
            <a:ext cx="35687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FF3399"/>
              </a:buClr>
              <a:buSzPct val="101388"/>
              <a:buFont typeface="Arial Black"/>
              <a:buChar char="•"/>
              <a:tabLst>
                <a:tab pos="355600"/>
              </a:tabLst>
            </a:pPr>
            <a:r>
              <a:rPr sz="3600" b="1" spc="-10">
                <a:solidFill>
                  <a:srgbClr val="E4FB04"/>
                </a:solidFill>
                <a:latin typeface="微软雅黑"/>
                <a:cs typeface="微软雅黑"/>
              </a:rPr>
              <a:t>五、预后及预防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533400"/>
            <a:ext cx="7772400" cy="1143000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</a:ln>
        </p:spPr>
        <p:txBody>
          <a:bodyPr vert="horz" wrap="square" lIns="0" tIns="6604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520"/>
              </a:spcBef>
              <a:tabLst>
                <a:tab pos="1233805"/>
                <a:tab pos="2376805"/>
              </a:tabLst>
            </a:pPr>
            <a:r>
              <a:rPr sz="6000" spc="-50"/>
              <a:t>脓</a:t>
            </a:r>
            <a:r>
              <a:rPr sz="6000"/>
              <a:t>	</a:t>
            </a:r>
            <a:r>
              <a:rPr sz="6000" spc="-50"/>
              <a:t>疱</a:t>
            </a:r>
            <a:r>
              <a:rPr sz="6000"/>
              <a:t>	</a:t>
            </a:r>
            <a:r>
              <a:rPr sz="6000" spc="-50"/>
              <a:t>疮</a:t>
            </a:r>
            <a:endParaRPr sz="6000"/>
          </a:p>
        </p:txBody>
      </p:sp>
      <p:sp>
        <p:nvSpPr>
          <p:cNvPr id="3" name="object 3"/>
          <p:cNvSpPr/>
          <p:nvPr/>
        </p:nvSpPr>
        <p:spPr>
          <a:xfrm>
            <a:off x="0" y="1981200"/>
            <a:ext cx="9144000" cy="4114800"/>
          </a:xfrm>
          <a:custGeom>
            <a:rect l="l" t="t" r="r" b="b"/>
            <a:pathLst>
              <a:path w="9144000" h="4114800">
                <a:moveTo>
                  <a:pt x="0" y="0"/>
                </a:moveTo>
                <a:lnTo>
                  <a:pt x="9144000" y="0"/>
                </a:lnTo>
                <a:lnTo>
                  <a:pt x="91440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8740" y="1981995"/>
            <a:ext cx="8903970" cy="2472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584065" indent="-4571365">
              <a:lnSpc>
                <a:spcPct val="100000"/>
              </a:lnSpc>
              <a:spcBef>
                <a:spcPts val="100"/>
              </a:spcBef>
              <a:buClr>
                <a:srgbClr val="FF3399"/>
              </a:buClr>
              <a:buSzPct val="101250"/>
              <a:buChar char="•"/>
              <a:tabLst>
                <a:tab pos="4584065"/>
                <a:tab pos="4584700"/>
              </a:tabLst>
            </a:pPr>
            <a:r>
              <a:rPr sz="4000" spc="-10">
                <a:solidFill>
                  <a:srgbClr val="E4FB04"/>
                </a:solidFill>
                <a:latin typeface="Arial Black"/>
                <a:cs typeface="Arial Black"/>
              </a:rPr>
              <a:t>Impetigo</a:t>
            </a:r>
            <a:endParaRPr sz="40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 Black"/>
              <a:buChar char="•"/>
            </a:pPr>
            <a:endParaRPr sz="3950">
              <a:latin typeface="Arial Black"/>
              <a:cs typeface="Arial Black"/>
            </a:endParaRPr>
          </a:p>
          <a:p>
            <a:pPr marL="490855" indent="-478790">
              <a:lnSpc>
                <a:spcPct val="100000"/>
              </a:lnSpc>
              <a:buClr>
                <a:srgbClr val="FF3399"/>
              </a:buClr>
              <a:buSzPct val="90277"/>
              <a:buFont typeface="Arial Black"/>
              <a:buChar char="•"/>
              <a:tabLst>
                <a:tab pos="490855"/>
                <a:tab pos="491490"/>
              </a:tabLst>
            </a:pPr>
            <a:r>
              <a:rPr sz="3600" b="1">
                <a:solidFill>
                  <a:srgbClr val="E4FB04"/>
                </a:solidFill>
                <a:latin typeface="微软雅黑"/>
                <a:cs typeface="微软雅黑"/>
              </a:rPr>
              <a:t>定义：</a:t>
            </a:r>
            <a:r>
              <a:rPr sz="3200" spc="-5">
                <a:solidFill>
                  <a:srgbClr val="E4FB04"/>
                </a:solidFill>
                <a:latin typeface="宋体"/>
                <a:cs typeface="宋体"/>
              </a:rPr>
              <a:t>脓疱疮是一种由化脓球菌引起的急性炎</a:t>
            </a:r>
            <a:endParaRPr sz="3200">
              <a:latin typeface="宋体"/>
              <a:cs typeface="宋体"/>
            </a:endParaRPr>
          </a:p>
          <a:p>
            <a:pPr marL="2388235" indent="-2376170">
              <a:lnSpc>
                <a:spcPct val="100000"/>
              </a:lnSpc>
              <a:spcBef>
                <a:spcPts val="690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2388235"/>
                <a:tab pos="2388870"/>
              </a:tabLst>
            </a:pPr>
            <a:r>
              <a:rPr sz="3200" spc="-5">
                <a:solidFill>
                  <a:srgbClr val="E4FB04"/>
                </a:solidFill>
                <a:latin typeface="宋体"/>
                <a:cs typeface="宋体"/>
              </a:rPr>
              <a:t>症性皮肤病。又称脓痂疹，黄水疮。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81000" y="609600"/>
            <a:ext cx="8458200" cy="5715000"/>
          </a:xfrm>
          <a:custGeom>
            <a:rect l="l" t="t" r="r" b="b"/>
            <a:pathLst>
              <a:path w="8458200" h="5715000">
                <a:moveTo>
                  <a:pt x="0" y="0"/>
                </a:moveTo>
                <a:lnTo>
                  <a:pt x="8458200" y="0"/>
                </a:lnTo>
                <a:lnTo>
                  <a:pt x="8458200" y="5715000"/>
                </a:lnTo>
                <a:lnTo>
                  <a:pt x="0" y="5715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9740" y="571411"/>
            <a:ext cx="8192134" cy="4996815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40"/>
              </a:spcBef>
              <a:buClr>
                <a:srgbClr val="FF3399"/>
              </a:buClr>
              <a:buSzPct val="101388"/>
              <a:buFont typeface="Arial Black"/>
              <a:buChar char="•"/>
              <a:tabLst>
                <a:tab pos="355600"/>
              </a:tabLst>
            </a:pPr>
            <a:r>
              <a:rPr sz="3600" b="1" spc="-10">
                <a:solidFill>
                  <a:srgbClr val="E4FB04"/>
                </a:solidFill>
                <a:latin typeface="微软雅黑"/>
                <a:cs typeface="微软雅黑"/>
              </a:rPr>
              <a:t>一、病因学：</a:t>
            </a:r>
            <a:endParaRPr sz="36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355600"/>
                <a:tab pos="1032510"/>
              </a:tabLst>
            </a:pPr>
            <a:r>
              <a:rPr sz="3200" b="1" spc="-50">
                <a:solidFill>
                  <a:srgbClr val="E4FB04"/>
                </a:solidFill>
                <a:latin typeface="微软雅黑"/>
                <a:cs typeface="微软雅黑"/>
              </a:rPr>
              <a:t>㈠</a:t>
            </a:r>
            <a:r>
              <a:rPr sz="3200" b="1">
                <a:solidFill>
                  <a:srgbClr val="E4FB04"/>
                </a:solidFill>
                <a:latin typeface="微软雅黑"/>
                <a:cs typeface="微软雅黑"/>
              </a:rPr>
              <a:t>	细菌</a:t>
            </a:r>
            <a:r>
              <a:rPr sz="3200" b="1" spc="-50">
                <a:solidFill>
                  <a:srgbClr val="E4FB04"/>
                </a:solidFill>
                <a:latin typeface="微软雅黑"/>
                <a:cs typeface="微软雅黑"/>
              </a:rPr>
              <a:t>：</a:t>
            </a:r>
            <a:endParaRPr sz="32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7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1</a:t>
            </a:r>
            <a:r>
              <a:rPr sz="2800" spc="-60">
                <a:solidFill>
                  <a:srgbClr val="E4FB04"/>
                </a:solidFill>
                <a:latin typeface="宋体"/>
                <a:cs typeface="宋体"/>
              </a:rPr>
              <a:t>、 主要为凝固酶阳性</a:t>
            </a:r>
            <a:r>
              <a:rPr sz="2800">
                <a:solidFill>
                  <a:srgbClr val="FFCC00"/>
                </a:solidFill>
                <a:latin typeface="宋体"/>
                <a:cs typeface="宋体"/>
              </a:rPr>
              <a:t>金黄色葡萄球菌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2</a:t>
            </a:r>
            <a:r>
              <a:rPr sz="2800" spc="-100">
                <a:solidFill>
                  <a:srgbClr val="E4FB04"/>
                </a:solidFill>
                <a:latin typeface="宋体"/>
                <a:cs typeface="宋体"/>
              </a:rPr>
              <a:t>、 其次为</a:t>
            </a:r>
            <a:r>
              <a:rPr sz="2800">
                <a:solidFill>
                  <a:srgbClr val="FFCC00"/>
                </a:solidFill>
                <a:latin typeface="宋体"/>
                <a:cs typeface="宋体"/>
              </a:rPr>
              <a:t>乙型溶血性链球菌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3</a:t>
            </a:r>
            <a:r>
              <a:rPr sz="2800" spc="-55">
                <a:solidFill>
                  <a:srgbClr val="E4FB04"/>
                </a:solidFill>
                <a:latin typeface="宋体"/>
                <a:cs typeface="宋体"/>
              </a:rPr>
              <a:t>、 少数为凝固酶阴性白色葡萄球菌。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4</a:t>
            </a:r>
            <a:r>
              <a:rPr sz="2800" spc="-100">
                <a:solidFill>
                  <a:srgbClr val="E4FB04"/>
                </a:solidFill>
                <a:latin typeface="宋体"/>
                <a:cs typeface="宋体"/>
              </a:rPr>
              <a:t>、 也可为</a:t>
            </a: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1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、</a:t>
            </a: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2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两种细菌的混合感染。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50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355600"/>
                <a:tab pos="1032510"/>
              </a:tabLst>
            </a:pPr>
            <a:r>
              <a:rPr sz="3200" b="1" spc="-50">
                <a:solidFill>
                  <a:srgbClr val="E4FB04"/>
                </a:solidFill>
                <a:latin typeface="微软雅黑"/>
                <a:cs typeface="微软雅黑"/>
              </a:rPr>
              <a:t>㈡</a:t>
            </a:r>
            <a:r>
              <a:rPr sz="3200" b="1">
                <a:solidFill>
                  <a:srgbClr val="E4FB04"/>
                </a:solidFill>
                <a:latin typeface="微软雅黑"/>
                <a:cs typeface="微软雅黑"/>
              </a:rPr>
              <a:t>	诱因</a:t>
            </a:r>
            <a:r>
              <a:rPr sz="3200" b="1" spc="-50">
                <a:solidFill>
                  <a:srgbClr val="E4FB04"/>
                </a:solidFill>
                <a:latin typeface="微软雅黑"/>
                <a:cs typeface="微软雅黑"/>
              </a:rPr>
              <a:t>：</a:t>
            </a:r>
            <a:endParaRPr sz="32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70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1</a:t>
            </a:r>
            <a:r>
              <a:rPr sz="2800" spc="-75">
                <a:solidFill>
                  <a:srgbClr val="E4FB04"/>
                </a:solidFill>
                <a:latin typeface="宋体"/>
                <a:cs typeface="宋体"/>
              </a:rPr>
              <a:t>、 卫生情况差。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2</a:t>
            </a:r>
            <a:r>
              <a:rPr sz="2800" spc="-55">
                <a:solidFill>
                  <a:srgbClr val="E4FB04"/>
                </a:solidFill>
                <a:latin typeface="宋体"/>
                <a:cs typeface="宋体"/>
              </a:rPr>
              <a:t>、 高温季节、出汗多、细菌易生长繁殖。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7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3 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、瘙痒性皮肤病、皮肤抓破、破坏了屏障作用。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762000"/>
            <a:ext cx="8915400" cy="5257800"/>
          </a:xfrm>
          <a:custGeom>
            <a:rect l="l" t="t" r="r" b="b"/>
            <a:pathLst>
              <a:path w="8915400" h="5257800">
                <a:moveTo>
                  <a:pt x="0" y="0"/>
                </a:moveTo>
                <a:lnTo>
                  <a:pt x="8915400" y="0"/>
                </a:lnTo>
                <a:lnTo>
                  <a:pt x="8915400" y="5257800"/>
                </a:lnTo>
                <a:lnTo>
                  <a:pt x="0" y="52578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8740" y="658520"/>
            <a:ext cx="8923020" cy="5552440"/>
          </a:xfrm>
          <a:prstGeom prst="rect">
            <a:avLst/>
          </a:prstGeom>
        </p:spPr>
        <p:txBody>
          <a:bodyPr vert="horz" wrap="square" lIns="0" tIns="212090" rIns="0" bIns="0" rtlCol="0">
            <a:spAutoFit/>
          </a:bodyPr>
          <a:lstStyle/>
          <a:p>
            <a:pPr marL="490855" indent="-478790">
              <a:lnSpc>
                <a:spcPct val="100000"/>
              </a:lnSpc>
              <a:spcBef>
                <a:spcPts val="1670"/>
              </a:spcBef>
              <a:buClr>
                <a:srgbClr val="FF3399"/>
              </a:buClr>
              <a:buSzPct val="90277"/>
              <a:buFont typeface="Arial Black"/>
              <a:buChar char="•"/>
              <a:tabLst>
                <a:tab pos="490855"/>
                <a:tab pos="491490"/>
              </a:tabLst>
            </a:pPr>
            <a:r>
              <a:rPr sz="3600" b="1" spc="-10">
                <a:solidFill>
                  <a:srgbClr val="E4FB04"/>
                </a:solidFill>
                <a:latin typeface="微软雅黑"/>
                <a:cs typeface="微软雅黑"/>
              </a:rPr>
              <a:t>三、临床表现</a:t>
            </a:r>
            <a:endParaRPr sz="36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1465"/>
              </a:spcBef>
              <a:buClr>
                <a:srgbClr val="FF3399"/>
              </a:buClr>
              <a:buSzPct val="101562"/>
              <a:buFont typeface="Arial Black"/>
              <a:buChar char="•"/>
              <a:tabLst>
                <a:tab pos="355600"/>
                <a:tab pos="1032510"/>
              </a:tabLst>
            </a:pPr>
            <a:r>
              <a:rPr sz="3200" b="1" spc="-50">
                <a:solidFill>
                  <a:srgbClr val="E4FB04"/>
                </a:solidFill>
                <a:latin typeface="微软雅黑"/>
                <a:cs typeface="微软雅黑"/>
              </a:rPr>
              <a:t>㈠</a:t>
            </a:r>
            <a:r>
              <a:rPr sz="3200" b="1">
                <a:solidFill>
                  <a:srgbClr val="E4FB04"/>
                </a:solidFill>
                <a:latin typeface="微软雅黑"/>
                <a:cs typeface="微软雅黑"/>
              </a:rPr>
              <a:t>	寻常性脓疱疮</a:t>
            </a:r>
            <a:r>
              <a:rPr sz="3200" b="1" spc="80">
                <a:solidFill>
                  <a:srgbClr val="E4FB04"/>
                </a:solidFill>
                <a:latin typeface="微软雅黑"/>
                <a:cs typeface="微软雅黑"/>
              </a:rPr>
              <a:t> </a:t>
            </a:r>
            <a:r>
              <a:rPr sz="3200">
                <a:solidFill>
                  <a:srgbClr val="E4FB04"/>
                </a:solidFill>
                <a:latin typeface="Arial Black"/>
                <a:cs typeface="Arial Black"/>
              </a:rPr>
              <a:t>(impetigo</a:t>
            </a:r>
            <a:r>
              <a:rPr sz="3200" spc="-20">
                <a:solidFill>
                  <a:srgbClr val="E4FB04"/>
                </a:solidFill>
                <a:latin typeface="Arial Black"/>
                <a:cs typeface="Arial Black"/>
              </a:rPr>
              <a:t> </a:t>
            </a:r>
            <a:r>
              <a:rPr sz="3200" spc="-10">
                <a:solidFill>
                  <a:srgbClr val="E4FB04"/>
                </a:solidFill>
                <a:latin typeface="Arial Black"/>
                <a:cs typeface="Arial Black"/>
              </a:rPr>
              <a:t>vulgaris)</a:t>
            </a:r>
            <a:r>
              <a:rPr sz="3200" b="1" spc="-10">
                <a:solidFill>
                  <a:srgbClr val="E4FB04"/>
                </a:solidFill>
                <a:latin typeface="微软雅黑"/>
                <a:cs typeface="微软雅黑"/>
              </a:rPr>
              <a:t>：</a:t>
            </a:r>
            <a:endParaRPr sz="3200">
              <a:latin typeface="微软雅黑"/>
              <a:cs typeface="微软雅黑"/>
            </a:endParaRPr>
          </a:p>
          <a:p>
            <a:pPr marL="354965" marR="498475" indent="-342900">
              <a:lnSpc>
                <a:spcPct val="129299"/>
              </a:lnSpc>
              <a:spcBef>
                <a:spcPts val="41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1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、致病菌：多为金黄色葡萄球菌或与溶血性链球菌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混</a:t>
            </a:r>
            <a:endParaRPr sz="2800">
              <a:latin typeface="宋体"/>
              <a:cs typeface="宋体"/>
            </a:endParaRPr>
          </a:p>
          <a:p>
            <a:pPr marL="2964180" indent="-2952115">
              <a:lnSpc>
                <a:spcPct val="100000"/>
              </a:lnSpc>
              <a:spcBef>
                <a:spcPts val="1030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2964180"/>
                <a:tab pos="2964815"/>
              </a:tabLst>
            </a:pPr>
            <a:r>
              <a:rPr sz="2800" spc="-15">
                <a:solidFill>
                  <a:srgbClr val="E4FB04"/>
                </a:solidFill>
                <a:latin typeface="宋体"/>
                <a:cs typeface="宋体"/>
              </a:rPr>
              <a:t>合感染。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34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2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、发病季节及传染性：夏秋季发病多，传染性强。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34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3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、发病人群：儿童多见（学龄前及学龄期儿童）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345"/>
              </a:spcBef>
              <a:buClr>
                <a:srgbClr val="FF3399"/>
              </a:buClr>
              <a:buSzPct val="101785"/>
              <a:buChar char="•"/>
              <a:tabLst>
                <a:tab pos="355600"/>
              </a:tabLst>
            </a:pP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4</a:t>
            </a: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、发病部位：好发于暴露部位</a:t>
            </a: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(</a:t>
            </a:r>
            <a:r>
              <a:rPr sz="2800" spc="-5">
                <a:solidFill>
                  <a:srgbClr val="E4FB04"/>
                </a:solidFill>
                <a:latin typeface="宋体"/>
                <a:cs typeface="宋体"/>
              </a:rPr>
              <a:t>颜面、口周、鼻孔周、</a:t>
            </a:r>
            <a:endParaRPr sz="2800">
              <a:latin typeface="宋体"/>
              <a:cs typeface="宋体"/>
            </a:endParaRPr>
          </a:p>
          <a:p>
            <a:pPr marL="3438525" indent="-3426460">
              <a:lnSpc>
                <a:spcPct val="100000"/>
              </a:lnSpc>
              <a:spcBef>
                <a:spcPts val="1340"/>
              </a:spcBef>
              <a:buClr>
                <a:srgbClr val="FF3399"/>
              </a:buClr>
              <a:buSzPct val="101785"/>
              <a:buFont typeface="Arial Black"/>
              <a:buChar char="•"/>
              <a:tabLst>
                <a:tab pos="3438525"/>
                <a:tab pos="3439160"/>
              </a:tabLst>
            </a:pPr>
            <a:r>
              <a:rPr sz="2800">
                <a:solidFill>
                  <a:srgbClr val="E4FB04"/>
                </a:solidFill>
                <a:latin typeface="宋体"/>
                <a:cs typeface="宋体"/>
              </a:rPr>
              <a:t>四肢</a:t>
            </a:r>
            <a:r>
              <a:rPr sz="2800">
                <a:solidFill>
                  <a:srgbClr val="E4FB04"/>
                </a:solidFill>
                <a:latin typeface="Arial Black"/>
                <a:cs typeface="Arial Black"/>
              </a:rPr>
              <a:t>) </a:t>
            </a:r>
            <a:r>
              <a:rPr sz="2800" spc="-50">
                <a:solidFill>
                  <a:srgbClr val="E4FB04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40"/>
              </a:spcBef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https://d.book118.com/638125132057006025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Arial Black</vt:lpstr>
      <vt:lpstr>宋体</vt:lpstr>
      <vt:lpstr>MS Gothic</vt:lpstr>
      <vt:lpstr>Office Theme</vt:lpstr>
      <vt:lpstr>带状疱疹</vt:lpstr>
      <vt:lpstr>带	状	疱	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脓	疱	疮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2024-09-02T02:40:54.274</cp:lastPrinted>
  <dcterms:created xsi:type="dcterms:W3CDTF">2024-09-01T18:40:54Z</dcterms:created>
  <dcterms:modified xsi:type="dcterms:W3CDTF">2024-09-01T18:40:55Z</dcterms:modified>
</cp:coreProperties>
</file>