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61A74-54B2-4805-B54B-D3CBFA2AD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053BC-BDBC-4F5F-A5CC-E1316695A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C48B2-4526-4F56-8387-99F792714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7CE57D-5183-472D-8A44-7E74907ED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8641D5-4BD9-41D8-8F48-A3824CB39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DB661F-1F70-40D7-AA34-39BF57156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3E5286-0026-4B03-92BE-1A1EB5CE6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5FE08-8D4F-4059-B8A2-A7351D311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84976-25DB-4BE9-B7B5-5178021AC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35706-FC50-4B25-A8E8-0183B720E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9985B-F936-42F1-82C3-42344FD1B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2600007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健康管理师年度工作总结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汇报时间：2024-01-03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对团队的贡献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下一年度工作计划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健康咨询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健康评估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为个人和团体提供健康咨询，解答关于营养、运动、心理等方面的疑问，提供个性化的健康建议。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通过收集个人健康信息，进行全面的健康评估，识别潜在的健康风险，为后续的健康干预提供依据。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健康咨询与评估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根据健康评估结果，制定个性化的健康干预计划，包括饮食、运动、心理等方面的指导。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制定干预计划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定期跟踪干预计划的执行情况，根据反馈调整干预措施，确保干预效果的最大化。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跟踪与调整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健康干预与指导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为每位客户建立健康档案，记录个人健康信息，以便进行长期的健康管理。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定期更新和维护健康档案，确保信息的准确性和完整性，为健康管理提供有力支持。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健康档案建立与管理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档案更新与维护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建立健康档案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64" r="17364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28" r="1792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467" r="17467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91051" y="3854863"/>
            <a:ext cx="2621496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8842439" y="1144815"/>
            <a:ext cx="255851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521636" y="1144815"/>
            <a:ext cx="251169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组织开展各类健康教育活动，提高公众的健康意识和自我保健能力。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158675" y="3854863"/>
            <a:ext cx="2558510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06577" y="4602766"/>
            <a:ext cx="832294" cy="609981"/>
          </a:xfrm>
          <a:custGeom>
            <a:rect l="l" t="t" r="r" b="b"/>
            <a:pathLst>
              <a:path w="4433135" h="3249065">
                <a:moveTo>
                  <a:pt x="1383752" y="867104"/>
                </a:moveTo>
                <a:cubicBezTo>
                  <a:pt x="1340842" y="867128"/>
                  <a:pt x="1298245" y="867404"/>
                  <a:pt x="1258108" y="868142"/>
                </a:cubicBezTo>
                <a:cubicBezTo>
                  <a:pt x="1226200" y="868728"/>
                  <a:pt x="1200798" y="897345"/>
                  <a:pt x="1210263" y="944893"/>
                </a:cubicBezTo>
                <a:cubicBezTo>
                  <a:pt x="1255501" y="1172141"/>
                  <a:pt x="1399244" y="1917234"/>
                  <a:pt x="1459057" y="2196531"/>
                </a:cubicBezTo>
                <a:cubicBezTo>
                  <a:pt x="1517533" y="2469589"/>
                  <a:pt x="1583985" y="2577827"/>
                  <a:pt x="1733368" y="2583239"/>
                </a:cubicBezTo>
                <a:cubicBezTo>
                  <a:pt x="1882751" y="2588652"/>
                  <a:pt x="1965151" y="2586683"/>
                  <a:pt x="2049146" y="2583239"/>
                </a:cubicBezTo>
                <a:cubicBezTo>
                  <a:pt x="2114849" y="2580546"/>
                  <a:pt x="2126761" y="2578319"/>
                  <a:pt x="2103371" y="2456304"/>
                </a:cubicBezTo>
                <a:cubicBezTo>
                  <a:pt x="2054855" y="2203216"/>
                  <a:pt x="1887410" y="1326877"/>
                  <a:pt x="1832248" y="1054116"/>
                </a:cubicBezTo>
                <a:cubicBezTo>
                  <a:pt x="1820648" y="996757"/>
                  <a:pt x="1822680" y="866667"/>
                  <a:pt x="1720610" y="868142"/>
                </a:cubicBezTo>
                <a:cubicBezTo>
                  <a:pt x="1669576" y="868880"/>
                  <a:pt x="1594087" y="868142"/>
                  <a:pt x="1511289" y="867589"/>
                </a:cubicBezTo>
                <a:cubicBezTo>
                  <a:pt x="1469890" y="867313"/>
                  <a:pt x="1426663" y="867082"/>
                  <a:pt x="1383752" y="867104"/>
                </a:cubicBezTo>
                <a:close/>
                <a:moveTo>
                  <a:pt x="146071" y="0"/>
                </a:moveTo>
                <a:lnTo>
                  <a:pt x="882914" y="0"/>
                </a:lnTo>
                <a:lnTo>
                  <a:pt x="880954" y="74488"/>
                </a:lnTo>
                <a:cubicBezTo>
                  <a:pt x="891949" y="230061"/>
                  <a:pt x="977510" y="377571"/>
                  <a:pt x="1122741" y="461420"/>
                </a:cubicBezTo>
                <a:cubicBezTo>
                  <a:pt x="1355110" y="595579"/>
                  <a:pt x="1652240" y="515962"/>
                  <a:pt x="1786399" y="283593"/>
                </a:cubicBezTo>
                <a:lnTo>
                  <a:pt x="1950131" y="0"/>
                </a:lnTo>
                <a:lnTo>
                  <a:pt x="2992123" y="0"/>
                </a:lnTo>
                <a:lnTo>
                  <a:pt x="2975391" y="34734"/>
                </a:lnTo>
                <a:cubicBezTo>
                  <a:pt x="2896672" y="220847"/>
                  <a:pt x="2853142" y="425466"/>
                  <a:pt x="2853142" y="640253"/>
                </a:cubicBezTo>
                <a:cubicBezTo>
                  <a:pt x="2853142" y="693950"/>
                  <a:pt x="2855863" y="747011"/>
                  <a:pt x="2861174" y="799307"/>
                </a:cubicBezTo>
                <a:lnTo>
                  <a:pt x="2870542" y="860687"/>
                </a:lnTo>
                <a:lnTo>
                  <a:pt x="2849298" y="859746"/>
                </a:lnTo>
                <a:cubicBezTo>
                  <a:pt x="2785069" y="857540"/>
                  <a:pt x="2699546" y="856201"/>
                  <a:pt x="2617108" y="855875"/>
                </a:cubicBezTo>
                <a:cubicBezTo>
                  <a:pt x="2580470" y="855730"/>
                  <a:pt x="2544440" y="855786"/>
                  <a:pt x="2511161" y="856055"/>
                </a:cubicBezTo>
                <a:cubicBezTo>
                  <a:pt x="2466789" y="856415"/>
                  <a:pt x="2427307" y="857152"/>
                  <a:pt x="2397787" y="858300"/>
                </a:cubicBezTo>
                <a:cubicBezTo>
                  <a:pt x="2279708" y="862892"/>
                  <a:pt x="2261098" y="953733"/>
                  <a:pt x="2267900" y="1007867"/>
                </a:cubicBezTo>
                <a:cubicBezTo>
                  <a:pt x="2330617" y="1506995"/>
                  <a:pt x="2441738" y="2400541"/>
                  <a:pt x="2452890" y="2491724"/>
                </a:cubicBezTo>
                <a:cubicBezTo>
                  <a:pt x="2464042" y="2582907"/>
                  <a:pt x="2468634" y="2577660"/>
                  <a:pt x="2523737" y="2594059"/>
                </a:cubicBezTo>
                <a:lnTo>
                  <a:pt x="2783511" y="2590123"/>
                </a:lnTo>
                <a:cubicBezTo>
                  <a:pt x="2840561" y="2589259"/>
                  <a:pt x="2834023" y="2573068"/>
                  <a:pt x="2846486" y="2479916"/>
                </a:cubicBezTo>
                <a:cubicBezTo>
                  <a:pt x="2855055" y="2415875"/>
                  <a:pt x="2930735" y="1783074"/>
                  <a:pt x="2980514" y="1369603"/>
                </a:cubicBezTo>
                <a:lnTo>
                  <a:pt x="2991426" y="1279059"/>
                </a:lnTo>
                <a:lnTo>
                  <a:pt x="3040898" y="1381756"/>
                </a:lnTo>
                <a:cubicBezTo>
                  <a:pt x="3112742" y="1514009"/>
                  <a:pt x="3203207" y="1634678"/>
                  <a:pt x="3308774" y="1740245"/>
                </a:cubicBezTo>
                <a:lnTo>
                  <a:pt x="3336412" y="1765365"/>
                </a:lnTo>
                <a:lnTo>
                  <a:pt x="3296438" y="1973342"/>
                </a:lnTo>
                <a:cubicBezTo>
                  <a:pt x="3256989" y="2178844"/>
                  <a:pt x="3222071" y="2361396"/>
                  <a:pt x="3203877" y="2456304"/>
                </a:cubicBezTo>
                <a:cubicBezTo>
                  <a:pt x="3180486" y="2578319"/>
                  <a:pt x="3192398" y="2580546"/>
                  <a:pt x="3258102" y="2583239"/>
                </a:cubicBezTo>
                <a:cubicBezTo>
                  <a:pt x="3342096" y="2586683"/>
                  <a:pt x="3424497" y="2588652"/>
                  <a:pt x="3573880" y="2583239"/>
                </a:cubicBezTo>
                <a:cubicBezTo>
                  <a:pt x="3723264" y="2577827"/>
                  <a:pt x="3789714" y="2469589"/>
                  <a:pt x="3848192" y="2196531"/>
                </a:cubicBezTo>
                <a:cubicBezTo>
                  <a:pt x="3851930" y="2179075"/>
                  <a:pt x="3855996" y="2159800"/>
                  <a:pt x="3860345" y="2138945"/>
                </a:cubicBezTo>
                <a:lnTo>
                  <a:pt x="3868876" y="2097649"/>
                </a:lnTo>
                <a:lnTo>
                  <a:pt x="3946171" y="2125939"/>
                </a:lnTo>
                <a:cubicBezTo>
                  <a:pt x="4092305" y="2171392"/>
                  <a:pt x="4247676" y="2195877"/>
                  <a:pt x="4408766" y="2195877"/>
                </a:cubicBezTo>
                <a:lnTo>
                  <a:pt x="4433135" y="2194647"/>
                </a:lnTo>
                <a:lnTo>
                  <a:pt x="4229977" y="2999465"/>
                </a:lnTo>
                <a:cubicBezTo>
                  <a:pt x="4192585" y="3135255"/>
                  <a:pt x="4084504" y="3248248"/>
                  <a:pt x="3976107" y="3247430"/>
                </a:cubicBezTo>
                <a:cubicBezTo>
                  <a:pt x="3103632" y="3240841"/>
                  <a:pt x="1474260" y="3253335"/>
                  <a:pt x="1337046" y="3247430"/>
                </a:cubicBezTo>
                <a:cubicBezTo>
                  <a:pt x="1199831" y="3241526"/>
                  <a:pt x="1075123" y="3182143"/>
                  <a:pt x="1035944" y="3023080"/>
                </a:cubicBezTo>
                <a:cubicBezTo>
                  <a:pt x="943259" y="2646780"/>
                  <a:pt x="638350" y="1461446"/>
                  <a:pt x="507540" y="904676"/>
                </a:cubicBezTo>
                <a:lnTo>
                  <a:pt x="501007" y="876408"/>
                </a:lnTo>
                <a:lnTo>
                  <a:pt x="146071" y="876408"/>
                </a:lnTo>
                <a:cubicBezTo>
                  <a:pt x="65398" y="876408"/>
                  <a:pt x="0" y="811010"/>
                  <a:pt x="0" y="730337"/>
                </a:cubicBezTo>
                <a:lnTo>
                  <a:pt x="0" y="146071"/>
                </a:lnTo>
                <a:cubicBezTo>
                  <a:pt x="0" y="65398"/>
                  <a:pt x="65398" y="0"/>
                  <a:pt x="14607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 rot="18000000">
            <a:off x="7035165" y="4412837"/>
            <a:ext cx="403955" cy="124778"/>
          </a:xfrm>
          <a:prstGeom prst="roundRect">
            <a:avLst>
              <a:gd name="adj" fmla="val 50000"/>
            </a:avLst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3600000" flipH="1">
            <a:off x="7446073" y="4324921"/>
            <a:ext cx="200978" cy="124778"/>
          </a:xfrm>
          <a:custGeom>
            <a:rect l="l" t="t" r="r" b="b"/>
            <a:pathLst>
              <a:path w="1070472" h="664814">
                <a:moveTo>
                  <a:pt x="1013702" y="146555"/>
                </a:moveTo>
                <a:cubicBezTo>
                  <a:pt x="953966" y="58134"/>
                  <a:pt x="852804" y="0"/>
                  <a:pt x="738065" y="0"/>
                </a:cubicBezTo>
                <a:lnTo>
                  <a:pt x="0" y="0"/>
                </a:lnTo>
                <a:lnTo>
                  <a:pt x="4980" y="17857"/>
                </a:lnTo>
                <a:cubicBezTo>
                  <a:pt x="49918" y="216899"/>
                  <a:pt x="54365" y="420356"/>
                  <a:pt x="21373" y="616834"/>
                </a:cubicBezTo>
                <a:lnTo>
                  <a:pt x="10941" y="664814"/>
                </a:lnTo>
                <a:lnTo>
                  <a:pt x="738065" y="664814"/>
                </a:lnTo>
                <a:cubicBezTo>
                  <a:pt x="921648" y="664814"/>
                  <a:pt x="1070472" y="515990"/>
                  <a:pt x="1070472" y="332407"/>
                </a:cubicBezTo>
                <a:cubicBezTo>
                  <a:pt x="1070472" y="263563"/>
                  <a:pt x="1049544" y="199608"/>
                  <a:pt x="1013702" y="14655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99509" y="4488180"/>
            <a:ext cx="469678" cy="469678"/>
          </a:xfrm>
          <a:custGeom>
            <a:rect l="l" t="t" r="r" b="b"/>
            <a:pathLst>
              <a:path w="2501616" h="2501616">
                <a:moveTo>
                  <a:pt x="1250808" y="432015"/>
                </a:moveTo>
                <a:cubicBezTo>
                  <a:pt x="1142318" y="432015"/>
                  <a:pt x="1054370" y="519963"/>
                  <a:pt x="1054370" y="628453"/>
                </a:cubicBezTo>
                <a:lnTo>
                  <a:pt x="1054370" y="1086456"/>
                </a:lnTo>
                <a:lnTo>
                  <a:pt x="628453" y="1086456"/>
                </a:lnTo>
                <a:cubicBezTo>
                  <a:pt x="519963" y="1086456"/>
                  <a:pt x="432015" y="1174404"/>
                  <a:pt x="432015" y="1282894"/>
                </a:cubicBezTo>
                <a:cubicBezTo>
                  <a:pt x="432015" y="1391384"/>
                  <a:pt x="519963" y="1479332"/>
                  <a:pt x="628453" y="1479332"/>
                </a:cubicBezTo>
                <a:lnTo>
                  <a:pt x="1054370" y="1479332"/>
                </a:lnTo>
                <a:lnTo>
                  <a:pt x="1054370" y="1873163"/>
                </a:lnTo>
                <a:cubicBezTo>
                  <a:pt x="1054370" y="1981653"/>
                  <a:pt x="1142318" y="2069601"/>
                  <a:pt x="1250808" y="2069601"/>
                </a:cubicBezTo>
                <a:cubicBezTo>
                  <a:pt x="1359298" y="2069601"/>
                  <a:pt x="1447246" y="1981653"/>
                  <a:pt x="1447246" y="1873163"/>
                </a:cubicBezTo>
                <a:lnTo>
                  <a:pt x="1447246" y="1479332"/>
                </a:lnTo>
                <a:lnTo>
                  <a:pt x="1873163" y="1479332"/>
                </a:lnTo>
                <a:cubicBezTo>
                  <a:pt x="1981653" y="1479332"/>
                  <a:pt x="2069601" y="1391384"/>
                  <a:pt x="2069601" y="1282894"/>
                </a:cubicBezTo>
                <a:cubicBezTo>
                  <a:pt x="2069601" y="1174404"/>
                  <a:pt x="1981653" y="1086456"/>
                  <a:pt x="1873163" y="1086456"/>
                </a:cubicBezTo>
                <a:lnTo>
                  <a:pt x="1447246" y="1086456"/>
                </a:lnTo>
                <a:lnTo>
                  <a:pt x="1447246" y="628453"/>
                </a:lnTo>
                <a:cubicBezTo>
                  <a:pt x="1447246" y="519963"/>
                  <a:pt x="1359298" y="432015"/>
                  <a:pt x="1250808" y="432015"/>
                </a:cubicBezTo>
                <a:close/>
                <a:moveTo>
                  <a:pt x="1250808" y="0"/>
                </a:moveTo>
                <a:cubicBezTo>
                  <a:pt x="1941610" y="0"/>
                  <a:pt x="2501616" y="560006"/>
                  <a:pt x="2501616" y="1250808"/>
                </a:cubicBezTo>
                <a:cubicBezTo>
                  <a:pt x="2501616" y="1941610"/>
                  <a:pt x="1941610" y="2501616"/>
                  <a:pt x="1250808" y="2501616"/>
                </a:cubicBezTo>
                <a:cubicBezTo>
                  <a:pt x="560006" y="2501616"/>
                  <a:pt x="0" y="1941610"/>
                  <a:pt x="0" y="1250808"/>
                </a:cubicBezTo>
                <a:cubicBezTo>
                  <a:pt x="0" y="560006"/>
                  <a:pt x="560006" y="0"/>
                  <a:pt x="125080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21730" y="5263039"/>
            <a:ext cx="2432304" cy="88668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为企事业单位或学校提供健康培训和讲座服务，传授健康知识和技能。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健康教育活动</a:t>
            </a:r>
          </a:p>
        </p:txBody>
      </p:sp>
      <p:cxnSp>
        <p:nvCxnSpPr>
          <p:cNvPr id="22" name="Connector 22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3" name="TextBox 23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培训与讲座</a:t>
            </a:r>
          </a:p>
        </p:txBody>
      </p:sp>
      <p:cxnSp>
        <p:nvCxnSpPr>
          <p:cNvPr id="24" name="Connector 24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健康教育与培训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为一名高血压患者制定个性化的健康管理方案，通过饮食调整、运动指导和心理疏导，三个月内血压稳定控制在正常范围内。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成功案例一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为一名糖尿病患者实施全面的健康管理，包括血糖监测、饮食控制和运动计划，半年内血糖水平显著降低，减少了对药物的依赖。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为一名肥胖患者提供减重管理服务，通过营养指导、心理支持和运动训练，半年内减重20斤，身体各项指标明显改善。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定期收集客户反馈，针对客户需求和意见进行改进，提高服务质量和客户满意度。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22919" y="2564454"/>
            <a:ext cx="132397" cy="125730"/>
          </a:xfrm>
          <a:custGeom>
            <a:rect l="l" t="t" r="r" b="b"/>
            <a:pathLst>
              <a:path w="100" h="95">
                <a:moveTo>
                  <a:pt x="14" y="95"/>
                </a:moveTo>
                <a:lnTo>
                  <a:pt x="0" y="80"/>
                </a:lnTo>
                <a:lnTo>
                  <a:pt x="85" y="0"/>
                </a:lnTo>
                <a:lnTo>
                  <a:pt x="100" y="14"/>
                </a:lnTo>
                <a:lnTo>
                  <a:pt x="14" y="9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919598" y="2498255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95036" y="2303755"/>
            <a:ext cx="207835" cy="207835"/>
          </a:xfrm>
          <a:custGeom>
            <a:rect l="l" t="t" r="r" b="b"/>
            <a:pathLst>
              <a:path w="66" h="66">
                <a:moveTo>
                  <a:pt x="32" y="66"/>
                </a:moveTo>
                <a:cubicBezTo>
                  <a:pt x="23" y="66"/>
                  <a:pt x="15" y="63"/>
                  <a:pt x="9" y="57"/>
                </a:cubicBezTo>
                <a:cubicBezTo>
                  <a:pt x="3" y="51"/>
                  <a:pt x="0" y="43"/>
                  <a:pt x="0" y="34"/>
                </a:cubicBezTo>
                <a:cubicBezTo>
                  <a:pt x="0" y="25"/>
                  <a:pt x="3" y="17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66" y="46"/>
                  <a:pt x="66" y="46"/>
                  <a:pt x="66" y="46"/>
                </a:cubicBezTo>
                <a:cubicBezTo>
                  <a:pt x="55" y="57"/>
                  <a:pt x="55" y="57"/>
                  <a:pt x="55" y="57"/>
                </a:cubicBezTo>
                <a:cubicBezTo>
                  <a:pt x="49" y="63"/>
                  <a:pt x="41" y="66"/>
                  <a:pt x="32" y="66"/>
                </a:cubicBezTo>
                <a:moveTo>
                  <a:pt x="20" y="12"/>
                </a:moveTo>
                <a:cubicBezTo>
                  <a:pt x="15" y="17"/>
                  <a:pt x="15" y="17"/>
                  <a:pt x="15" y="17"/>
                </a:cubicBezTo>
                <a:cubicBezTo>
                  <a:pt x="10" y="22"/>
                  <a:pt x="8" y="28"/>
                  <a:pt x="8" y="34"/>
                </a:cubicBezTo>
                <a:cubicBezTo>
                  <a:pt x="8" y="40"/>
                  <a:pt x="10" y="46"/>
                  <a:pt x="15" y="51"/>
                </a:cubicBezTo>
                <a:cubicBezTo>
                  <a:pt x="20" y="56"/>
                  <a:pt x="26" y="58"/>
                  <a:pt x="32" y="58"/>
                </a:cubicBezTo>
                <a:cubicBezTo>
                  <a:pt x="38" y="58"/>
                  <a:pt x="44" y="56"/>
                  <a:pt x="49" y="51"/>
                </a:cubicBezTo>
                <a:cubicBezTo>
                  <a:pt x="54" y="46"/>
                  <a:pt x="54" y="46"/>
                  <a:pt x="54" y="46"/>
                </a:cubicBezTo>
                <a:lnTo>
                  <a:pt x="20" y="1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16347" y="2385765"/>
            <a:ext cx="304419" cy="309753"/>
          </a:xfrm>
          <a:custGeom>
            <a:rect l="l" t="t" r="r" b="b"/>
            <a:pathLst>
              <a:path w="230" h="234">
                <a:moveTo>
                  <a:pt x="0" y="234"/>
                </a:moveTo>
                <a:lnTo>
                  <a:pt x="22" y="49"/>
                </a:lnTo>
                <a:lnTo>
                  <a:pt x="112" y="0"/>
                </a:lnTo>
                <a:lnTo>
                  <a:pt x="121" y="16"/>
                </a:lnTo>
                <a:lnTo>
                  <a:pt x="41" y="61"/>
                </a:lnTo>
                <a:lnTo>
                  <a:pt x="24" y="211"/>
                </a:lnTo>
                <a:lnTo>
                  <a:pt x="185" y="180"/>
                </a:lnTo>
                <a:lnTo>
                  <a:pt x="211" y="111"/>
                </a:lnTo>
                <a:lnTo>
                  <a:pt x="230" y="116"/>
                </a:lnTo>
                <a:lnTo>
                  <a:pt x="199" y="199"/>
                </a:lnTo>
                <a:lnTo>
                  <a:pt x="0" y="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859305" y="3655733"/>
            <a:ext cx="300419" cy="162782"/>
          </a:xfrm>
          <a:custGeom>
            <a:rect l="l" t="t" r="r" b="b"/>
            <a:pathLst>
              <a:path w="226" h="123">
                <a:moveTo>
                  <a:pt x="227" y="123"/>
                </a:moveTo>
                <a:lnTo>
                  <a:pt x="0" y="123"/>
                </a:lnTo>
                <a:lnTo>
                  <a:pt x="0" y="0"/>
                </a:lnTo>
                <a:lnTo>
                  <a:pt x="19" y="0"/>
                </a:lnTo>
                <a:lnTo>
                  <a:pt x="19" y="104"/>
                </a:lnTo>
                <a:lnTo>
                  <a:pt x="208" y="104"/>
                </a:lnTo>
                <a:lnTo>
                  <a:pt x="208" y="0"/>
                </a:lnTo>
                <a:lnTo>
                  <a:pt x="227" y="0"/>
                </a:lnTo>
                <a:lnTo>
                  <a:pt x="227" y="1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811680" y="3422847"/>
            <a:ext cx="395764" cy="228981"/>
          </a:xfrm>
          <a:custGeom>
            <a:rect l="l" t="t" r="r" b="b"/>
            <a:pathLst>
              <a:path w="299" h="173">
                <a:moveTo>
                  <a:pt x="284" y="173"/>
                </a:moveTo>
                <a:lnTo>
                  <a:pt x="149" y="29"/>
                </a:lnTo>
                <a:lnTo>
                  <a:pt x="14" y="173"/>
                </a:lnTo>
                <a:lnTo>
                  <a:pt x="0" y="159"/>
                </a:lnTo>
                <a:lnTo>
                  <a:pt x="149" y="0"/>
                </a:lnTo>
                <a:lnTo>
                  <a:pt x="299" y="159"/>
                </a:lnTo>
                <a:lnTo>
                  <a:pt x="284" y="17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958650" y="3655733"/>
            <a:ext cx="100584" cy="112490"/>
          </a:xfrm>
          <a:custGeom>
            <a:rect l="l" t="t" r="r" b="b"/>
            <a:pathLst>
              <a:path w="76" h="85">
                <a:moveTo>
                  <a:pt x="76" y="85"/>
                </a:moveTo>
                <a:lnTo>
                  <a:pt x="57" y="85"/>
                </a:lnTo>
                <a:lnTo>
                  <a:pt x="57" y="19"/>
                </a:lnTo>
                <a:lnTo>
                  <a:pt x="19" y="19"/>
                </a:lnTo>
                <a:lnTo>
                  <a:pt x="19" y="85"/>
                </a:lnTo>
                <a:lnTo>
                  <a:pt x="0" y="85"/>
                </a:lnTo>
                <a:lnTo>
                  <a:pt x="0" y="0"/>
                </a:lnTo>
                <a:lnTo>
                  <a:pt x="76" y="0"/>
                </a:lnTo>
                <a:lnTo>
                  <a:pt x="76" y="8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958650" y="3530003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797440" y="4902032"/>
            <a:ext cx="97250" cy="165926"/>
          </a:xfrm>
          <a:custGeom>
            <a:rect l="l" t="t" r="r" b="b"/>
            <a:pathLst>
              <a:path w="28" h="48">
                <a:moveTo>
                  <a:pt x="28" y="48"/>
                </a:moveTo>
                <a:cubicBezTo>
                  <a:pt x="24" y="48"/>
                  <a:pt x="24" y="48"/>
                  <a:pt x="24" y="48"/>
                </a:cubicBezTo>
                <a:cubicBezTo>
                  <a:pt x="10" y="48"/>
                  <a:pt x="0" y="38"/>
                  <a:pt x="0" y="24"/>
                </a:cubicBezTo>
                <a:cubicBezTo>
                  <a:pt x="0" y="10"/>
                  <a:pt x="10" y="0"/>
                  <a:pt x="24" y="0"/>
                </a:cubicBezTo>
                <a:cubicBezTo>
                  <a:pt x="28" y="0"/>
                  <a:pt x="28" y="0"/>
                  <a:pt x="28" y="0"/>
                </a:cubicBezTo>
                <a:lnTo>
                  <a:pt x="28" y="48"/>
                </a:lnTo>
                <a:close/>
                <a:moveTo>
                  <a:pt x="20" y="8"/>
                </a:moveTo>
                <a:cubicBezTo>
                  <a:pt x="13" y="10"/>
                  <a:pt x="8" y="16"/>
                  <a:pt x="8" y="24"/>
                </a:cubicBezTo>
                <a:cubicBezTo>
                  <a:pt x="8" y="32"/>
                  <a:pt x="13" y="38"/>
                  <a:pt x="20" y="40"/>
                </a:cubicBezTo>
                <a:lnTo>
                  <a:pt x="20" y="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43483" y="4902032"/>
            <a:ext cx="97250" cy="165926"/>
          </a:xfrm>
          <a:custGeom>
            <a:rect l="l" t="t" r="r" b="b"/>
            <a:pathLst>
              <a:path w="28" h="48">
                <a:moveTo>
                  <a:pt x="4" y="48"/>
                </a:moveTo>
                <a:cubicBezTo>
                  <a:pt x="0" y="48"/>
                  <a:pt x="0" y="48"/>
                  <a:pt x="0" y="48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4" y="0"/>
                  <a:pt x="4" y="0"/>
                </a:cubicBezTo>
                <a:cubicBezTo>
                  <a:pt x="18" y="0"/>
                  <a:pt x="28" y="10"/>
                  <a:pt x="28" y="24"/>
                </a:cubicBezTo>
                <a:cubicBezTo>
                  <a:pt x="28" y="38"/>
                  <a:pt x="18" y="48"/>
                  <a:pt x="4" y="48"/>
                </a:cubicBezTo>
                <a:moveTo>
                  <a:pt x="8" y="8"/>
                </a:moveTo>
                <a:cubicBezTo>
                  <a:pt x="8" y="40"/>
                  <a:pt x="8" y="40"/>
                  <a:pt x="8" y="40"/>
                </a:cubicBezTo>
                <a:cubicBezTo>
                  <a:pt x="15" y="38"/>
                  <a:pt x="20" y="32"/>
                  <a:pt x="20" y="24"/>
                </a:cubicBezTo>
                <a:cubicBezTo>
                  <a:pt x="20" y="16"/>
                  <a:pt x="15" y="10"/>
                  <a:pt x="8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172058" y="5095104"/>
            <a:ext cx="41434" cy="41434"/>
          </a:xfrm>
          <a:custGeom>
            <a:rect l="l" t="t" r="r" b="b"/>
            <a:pathLst>
              <a:path w="12" h="12">
                <a:moveTo>
                  <a:pt x="0" y="12"/>
                </a:moveTo>
                <a:cubicBezTo>
                  <a:pt x="0" y="4"/>
                  <a:pt x="0" y="4"/>
                  <a:pt x="0" y="4"/>
                </a:cubicBezTo>
                <a:cubicBezTo>
                  <a:pt x="2" y="4"/>
                  <a:pt x="4" y="3"/>
                  <a:pt x="4" y="0"/>
                </a:cubicBezTo>
                <a:cubicBezTo>
                  <a:pt x="12" y="0"/>
                  <a:pt x="12" y="0"/>
                  <a:pt x="12" y="0"/>
                </a:cubicBezTo>
                <a:cubicBezTo>
                  <a:pt x="12" y="7"/>
                  <a:pt x="7" y="12"/>
                  <a:pt x="0" y="1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16337" y="5109391"/>
            <a:ext cx="55817" cy="2714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040518" y="5082150"/>
            <a:ext cx="82963" cy="82963"/>
          </a:xfrm>
          <a:custGeom>
            <a:rect l="l" t="t" r="r" b="b"/>
            <a:pathLst>
              <a:path w="24" h="24">
                <a:moveTo>
                  <a:pt x="12" y="24"/>
                </a:moveTo>
                <a:cubicBezTo>
                  <a:pt x="5" y="24"/>
                  <a:pt x="0" y="19"/>
                  <a:pt x="0" y="12"/>
                </a:cubicBezTo>
                <a:cubicBezTo>
                  <a:pt x="0" y="5"/>
                  <a:pt x="5" y="0"/>
                  <a:pt x="12" y="0"/>
                </a:cubicBezTo>
                <a:cubicBezTo>
                  <a:pt x="19" y="0"/>
                  <a:pt x="24" y="5"/>
                  <a:pt x="24" y="12"/>
                </a:cubicBezTo>
                <a:cubicBezTo>
                  <a:pt x="24" y="19"/>
                  <a:pt x="19" y="24"/>
                  <a:pt x="12" y="24"/>
                </a:cubicBezTo>
                <a:moveTo>
                  <a:pt x="12" y="8"/>
                </a:moveTo>
                <a:cubicBezTo>
                  <a:pt x="10" y="8"/>
                  <a:pt x="8" y="10"/>
                  <a:pt x="8" y="12"/>
                </a:cubicBezTo>
                <a:cubicBezTo>
                  <a:pt x="8" y="14"/>
                  <a:pt x="10" y="16"/>
                  <a:pt x="12" y="16"/>
                </a:cubicBezTo>
                <a:cubicBezTo>
                  <a:pt x="14" y="16"/>
                  <a:pt x="16" y="14"/>
                  <a:pt x="16" y="12"/>
                </a:cubicBezTo>
                <a:cubicBezTo>
                  <a:pt x="16" y="10"/>
                  <a:pt x="14" y="8"/>
                  <a:pt x="12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867448" y="4721819"/>
            <a:ext cx="304609" cy="151543"/>
          </a:xfrm>
          <a:custGeom>
            <a:rect l="l" t="t" r="r" b="b"/>
            <a:pathLst>
              <a:path w="88" h="44">
                <a:moveTo>
                  <a:pt x="88" y="44"/>
                </a:moveTo>
                <a:cubicBezTo>
                  <a:pt x="80" y="44"/>
                  <a:pt x="80" y="44"/>
                  <a:pt x="80" y="44"/>
                </a:cubicBezTo>
                <a:cubicBezTo>
                  <a:pt x="80" y="24"/>
                  <a:pt x="64" y="8"/>
                  <a:pt x="44" y="8"/>
                </a:cubicBezTo>
                <a:cubicBezTo>
                  <a:pt x="24" y="8"/>
                  <a:pt x="8" y="24"/>
                  <a:pt x="8" y="44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20"/>
                  <a:pt x="20" y="0"/>
                  <a:pt x="44" y="0"/>
                </a:cubicBezTo>
                <a:cubicBezTo>
                  <a:pt x="68" y="0"/>
                  <a:pt x="88" y="20"/>
                  <a:pt x="88" y="4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rcRect l="9238" r="9238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加强与客户的沟通和联系，及时了解客户健康状况和需求变化，提供更加贴心的服务。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定期组织健康讲座和活动，增加客户对健康管理服务的了解和信任，提高客户黏性。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根据客户反馈和实际效果，不断优化健康管理方案，提高方案的针对性和有效性。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引入新的健康管理理念和技术，如智能健康监测设备、虚拟现实训练等，提高服务科技含量和效果。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加强与其他健康服务机构的合作与交流，借鉴先进经验和做法，不断完善和提升服务质量。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健康管理方案优化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积极参与团队活动和培训，提高团队协作能力和整体素质。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加强与其他部门的沟通和协作，确保工作流程的顺畅和高效。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定期组织团队建设活动，增进团队凝聚力和归属感，提高工作效率和满意度。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客户不配合是健康管理师在工作中常见的问题，需要采取有效的措施来解决。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些客户可能对健康管理的重要性认识不足，或者对健康管理师的工作存在误解，导致不配合健康管理师的工作。为了解决这个问题，健康管理师需要与客户建立良好的沟通，了解客户的真实需求和顾虑，并耐心解释健康管理的重要性和自己的工作职责。同时，健康管理师可以提供一些适合客户的健康管理方案，让客户感受到自己的专业性和责任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客户不配合问题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健康干预效果不明显是健康管理师面临的另一个挑战，需要从多个方面分析问题并采取措施。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有时候，即使健康管理师制定了科学的健康干预计划，但效果并不明显。这可能是因为干预措施不够个性化，或者客户没有完全按照计划执行。为了解决这个问题，健康管理师需要与客户进行深入的交流，了解客户的身体状况和生活习惯，制定更加个性化的干预计划。同时，健康管理师需要定期与客户沟通，了解客户的执行情况，及时调整计划，确保干预效果的最大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健康干预效果不明显问题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健康档案管理是健康管理师的重要工作之一，但有时候会面临一些困难。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档案是记录客户健康状况和干预效果的重要资料，但有时候客户提供的信息不完整或者不准确，导致健康档案管理困难。为了解决这个问题，健康管理师需要与客户建立良好的沟通机制，确保客户提供的资料完整、准确。同时，健康管理师需要采用科学的档案管理方法，如分类归档、定期备份等，确保档案的安全、可靠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健康档案管理困难问题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https://d.book118.com/638126000072006044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2024-09-24T17:24:01.429</cp:lastPrinted>
  <dcterms:created xsi:type="dcterms:W3CDTF">2024-09-24T09:24:01Z</dcterms:created>
  <dcterms:modified xsi:type="dcterms:W3CDTF">2024-09-24T09:24:03Z</dcterms:modified>
</cp:coreProperties>
</file>