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35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A5484-49DC-4957-8AEF-A3628B1D8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02216-6AA3-400F-B339-AEB84221E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5D69B-8921-4BF5-9C29-B1367AEB5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B0649-2EFA-46CF-AAF3-DAE489E1E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1280CF-8B97-400B-91BE-E8F54A8B1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E73EEC-94C6-4EC5-AC3C-395F2BF68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F4CC83-4090-43D9-90CE-B16E2BB7A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26D6B-18A4-46CB-ADC2-8027344D5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046FE-CA1D-40C9-A012-C8C261303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09D86-6075-4097-8B15-7D0493131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46557-A00B-4025-AA18-81EAF11B5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5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sp>
        <p:nvSpPr>
          <p:cNvPr id="6" name="Rectangle 6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sp>
        <p:nvSpPr>
          <p:cNvPr id="7" name="Freeform 7"/>
          <p:cNvSpPr/>
          <p:nvPr userDrawn="1"/>
        </p:nvSpPr>
        <p:spPr bwMode="auto">
          <a:xfrm>
            <a:off x="3176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sp>
        <p:nvSpPr>
          <p:cNvPr id="8" name="Freeform 8"/>
          <p:cNvSpPr/>
          <p:nvPr userDrawn="1"/>
        </p:nvSpPr>
        <p:spPr bwMode="auto">
          <a:xfrm>
            <a:off x="5484813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grpSp>
        <p:nvGrpSpPr>
          <p:cNvPr id="2" name="组合 1"/>
          <p:cNvGrpSpPr/>
          <p:nvPr userDrawn="1"/>
        </p:nvGrpSpPr>
        <p:grpSpPr>
          <a:xfrm>
            <a:off x="877888" y="965200"/>
            <a:ext cx="3714751" cy="5305425"/>
            <a:chOff x="877888" y="965200"/>
            <a:chExt cx="3714751" cy="5305425"/>
          </a:xfrm>
        </p:grpSpPr>
        <p:sp>
          <p:nvSpPr>
            <p:cNvPr id="9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3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3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9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9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9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9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9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9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9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9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0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03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04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05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06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07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08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09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0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1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2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3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4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5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6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7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8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9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0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1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2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3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4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5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6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7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8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9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0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1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2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3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4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5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6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7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8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9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0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1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2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3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4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5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6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7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8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9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50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51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52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53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54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  <p:sp>
          <p:nvSpPr>
            <p:cNvPr id="9855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</p:grpSp>
      <p:sp>
        <p:nvSpPr>
          <p:cNvPr id="9856" name="Freeform 92"/>
          <p:cNvSpPr/>
          <p:nvPr userDrawn="1"/>
        </p:nvSpPr>
        <p:spPr bwMode="auto">
          <a:xfrm>
            <a:off x="5797551" y="4586288"/>
            <a:ext cx="3371850" cy="438150"/>
          </a:xfrm>
          <a:custGeom>
            <a:gdLst>
              <a:gd name="T0" fmla="*/ 1987 w 2125"/>
              <a:gd name="T1" fmla="*/ 276 h 276"/>
              <a:gd name="T2" fmla="*/ 138 w 2125"/>
              <a:gd name="T3" fmla="*/ 276 h 276"/>
              <a:gd name="T4" fmla="*/ 0 w 2125"/>
              <a:gd name="T5" fmla="*/ 138 h 276"/>
              <a:gd name="T6" fmla="*/ 138 w 2125"/>
              <a:gd name="T7" fmla="*/ 0 h 276"/>
              <a:gd name="T8" fmla="*/ 1987 w 2125"/>
              <a:gd name="T9" fmla="*/ 0 h 276"/>
              <a:gd name="T10" fmla="*/ 2125 w 2125"/>
              <a:gd name="T11" fmla="*/ 138 h 276"/>
              <a:gd name="T12" fmla="*/ 1987 w 2125"/>
              <a:gd name="T13" fmla="*/ 276 h 2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125" h="276">
                <a:moveTo>
                  <a:pt x="1987" y="276"/>
                </a:moveTo>
                <a:cubicBezTo>
                  <a:pt x="138" y="276"/>
                  <a:pt x="138" y="276"/>
                  <a:pt x="138" y="276"/>
                </a:cubicBezTo>
                <a:cubicBezTo>
                  <a:pt x="62" y="276"/>
                  <a:pt x="0" y="214"/>
                  <a:pt x="0" y="138"/>
                </a:cubicBezTo>
                <a:cubicBezTo>
                  <a:pt x="0" y="62"/>
                  <a:pt x="62" y="0"/>
                  <a:pt x="138" y="0"/>
                </a:cubicBezTo>
                <a:cubicBezTo>
                  <a:pt x="1987" y="0"/>
                  <a:pt x="1987" y="0"/>
                  <a:pt x="1987" y="0"/>
                </a:cubicBezTo>
                <a:cubicBezTo>
                  <a:pt x="2063" y="0"/>
                  <a:pt x="2125" y="62"/>
                  <a:pt x="2125" y="138"/>
                </a:cubicBezTo>
                <a:cubicBezTo>
                  <a:pt x="2125" y="214"/>
                  <a:pt x="2063" y="276"/>
                  <a:pt x="1987" y="27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bg1"/>
              </a:solidFill>
              <a:cs typeface="楷体" panose="02010609060101010101" charset="-122"/>
            </a:endParaRPr>
          </a:p>
        </p:txBody>
      </p:sp>
      <p:sp>
        <p:nvSpPr>
          <p:cNvPr id="9857" name="Freeform 93"/>
          <p:cNvSpPr/>
          <p:nvPr userDrawn="1"/>
        </p:nvSpPr>
        <p:spPr bwMode="auto">
          <a:xfrm>
            <a:off x="5784851" y="5195888"/>
            <a:ext cx="2063750" cy="465138"/>
          </a:xfrm>
          <a:custGeom>
            <a:gdLst>
              <a:gd name="T0" fmla="*/ 1154 w 1300"/>
              <a:gd name="T1" fmla="*/ 285 h 293"/>
              <a:gd name="T2" fmla="*/ 1154 w 1300"/>
              <a:gd name="T3" fmla="*/ 277 h 293"/>
              <a:gd name="T4" fmla="*/ 146 w 1300"/>
              <a:gd name="T5" fmla="*/ 277 h 293"/>
              <a:gd name="T6" fmla="*/ 54 w 1300"/>
              <a:gd name="T7" fmla="*/ 239 h 293"/>
              <a:gd name="T8" fmla="*/ 16 w 1300"/>
              <a:gd name="T9" fmla="*/ 147 h 293"/>
              <a:gd name="T10" fmla="*/ 54 w 1300"/>
              <a:gd name="T11" fmla="*/ 55 h 293"/>
              <a:gd name="T12" fmla="*/ 146 w 1300"/>
              <a:gd name="T13" fmla="*/ 16 h 293"/>
              <a:gd name="T14" fmla="*/ 1154 w 1300"/>
              <a:gd name="T15" fmla="*/ 16 h 293"/>
              <a:gd name="T16" fmla="*/ 1246 w 1300"/>
              <a:gd name="T17" fmla="*/ 55 h 293"/>
              <a:gd name="T18" fmla="*/ 1284 w 1300"/>
              <a:gd name="T19" fmla="*/ 147 h 293"/>
              <a:gd name="T20" fmla="*/ 1246 w 1300"/>
              <a:gd name="T21" fmla="*/ 239 h 293"/>
              <a:gd name="T22" fmla="*/ 1154 w 1300"/>
              <a:gd name="T23" fmla="*/ 277 h 293"/>
              <a:gd name="T24" fmla="*/ 1154 w 1300"/>
              <a:gd name="T25" fmla="*/ 285 h 293"/>
              <a:gd name="T26" fmla="*/ 1154 w 1300"/>
              <a:gd name="T27" fmla="*/ 293 h 293"/>
              <a:gd name="T28" fmla="*/ 1300 w 1300"/>
              <a:gd name="T29" fmla="*/ 147 h 293"/>
              <a:gd name="T30" fmla="*/ 1154 w 1300"/>
              <a:gd name="T31" fmla="*/ 0 h 293"/>
              <a:gd name="T32" fmla="*/ 146 w 1300"/>
              <a:gd name="T33" fmla="*/ 0 h 293"/>
              <a:gd name="T34" fmla="*/ 0 w 1300"/>
              <a:gd name="T35" fmla="*/ 147 h 293"/>
              <a:gd name="T36" fmla="*/ 146 w 1300"/>
              <a:gd name="T37" fmla="*/ 293 h 293"/>
              <a:gd name="T38" fmla="*/ 1154 w 1300"/>
              <a:gd name="T39" fmla="*/ 293 h 293"/>
              <a:gd name="T40" fmla="*/ 1154 w 1300"/>
              <a:gd name="T41" fmla="*/ 285 h 2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1300" h="293">
                <a:moveTo>
                  <a:pt x="1154" y="285"/>
                </a:moveTo>
                <a:cubicBezTo>
                  <a:pt x="1154" y="277"/>
                  <a:pt x="1154" y="277"/>
                  <a:pt x="1154" y="277"/>
                </a:cubicBezTo>
                <a:cubicBezTo>
                  <a:pt x="146" y="277"/>
                  <a:pt x="146" y="277"/>
                  <a:pt x="146" y="277"/>
                </a:cubicBezTo>
                <a:cubicBezTo>
                  <a:pt x="110" y="277"/>
                  <a:pt x="77" y="262"/>
                  <a:pt x="54" y="239"/>
                </a:cubicBezTo>
                <a:cubicBezTo>
                  <a:pt x="30" y="215"/>
                  <a:pt x="16" y="183"/>
                  <a:pt x="16" y="147"/>
                </a:cubicBezTo>
                <a:cubicBezTo>
                  <a:pt x="16" y="111"/>
                  <a:pt x="30" y="78"/>
                  <a:pt x="54" y="55"/>
                </a:cubicBezTo>
                <a:cubicBezTo>
                  <a:pt x="77" y="31"/>
                  <a:pt x="110" y="16"/>
                  <a:pt x="146" y="16"/>
                </a:cubicBezTo>
                <a:cubicBezTo>
                  <a:pt x="1154" y="16"/>
                  <a:pt x="1154" y="16"/>
                  <a:pt x="1154" y="16"/>
                </a:cubicBezTo>
                <a:cubicBezTo>
                  <a:pt x="1190" y="16"/>
                  <a:pt x="1223" y="31"/>
                  <a:pt x="1246" y="55"/>
                </a:cubicBezTo>
                <a:cubicBezTo>
                  <a:pt x="1270" y="78"/>
                  <a:pt x="1284" y="111"/>
                  <a:pt x="1284" y="147"/>
                </a:cubicBezTo>
                <a:cubicBezTo>
                  <a:pt x="1284" y="183"/>
                  <a:pt x="1270" y="215"/>
                  <a:pt x="1246" y="239"/>
                </a:cubicBezTo>
                <a:cubicBezTo>
                  <a:pt x="1223" y="262"/>
                  <a:pt x="1190" y="277"/>
                  <a:pt x="1154" y="277"/>
                </a:cubicBezTo>
                <a:cubicBezTo>
                  <a:pt x="1154" y="285"/>
                  <a:pt x="1154" y="285"/>
                  <a:pt x="1154" y="285"/>
                </a:cubicBezTo>
                <a:cubicBezTo>
                  <a:pt x="1154" y="293"/>
                  <a:pt x="1154" y="293"/>
                  <a:pt x="1154" y="293"/>
                </a:cubicBezTo>
                <a:cubicBezTo>
                  <a:pt x="1235" y="293"/>
                  <a:pt x="1300" y="227"/>
                  <a:pt x="1300" y="147"/>
                </a:cubicBezTo>
                <a:cubicBezTo>
                  <a:pt x="1300" y="66"/>
                  <a:pt x="1235" y="0"/>
                  <a:pt x="1154" y="0"/>
                </a:cubicBezTo>
                <a:cubicBezTo>
                  <a:pt x="146" y="0"/>
                  <a:pt x="146" y="0"/>
                  <a:pt x="146" y="0"/>
                </a:cubicBezTo>
                <a:cubicBezTo>
                  <a:pt x="65" y="0"/>
                  <a:pt x="0" y="66"/>
                  <a:pt x="0" y="147"/>
                </a:cubicBezTo>
                <a:cubicBezTo>
                  <a:pt x="0" y="227"/>
                  <a:pt x="65" y="293"/>
                  <a:pt x="146" y="293"/>
                </a:cubicBezTo>
                <a:cubicBezTo>
                  <a:pt x="1154" y="293"/>
                  <a:pt x="1154" y="293"/>
                  <a:pt x="1154" y="293"/>
                </a:cubicBezTo>
                <a:lnTo>
                  <a:pt x="1154" y="28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sp>
        <p:nvSpPr>
          <p:cNvPr id="9801" name="副标题 2" hidden="1"/>
          <p:cNvSpPr>
            <a:spLocks noGrp="1"/>
          </p:cNvSpPr>
          <p:nvPr userDrawn="1">
            <p:ph type="subTitle" idx="1"/>
          </p:nvPr>
        </p:nvSpPr>
        <p:spPr>
          <a:xfrm>
            <a:off x="5873751" y="3019471"/>
            <a:ext cx="5646737" cy="55879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9802" name="标题 1" hidden="1"/>
          <p:cNvSpPr>
            <a:spLocks noGrp="1"/>
          </p:cNvSpPr>
          <p:nvPr userDrawn="1">
            <p:ph type="ctrTitle"/>
          </p:nvPr>
        </p:nvSpPr>
        <p:spPr>
          <a:xfrm>
            <a:off x="5873751" y="1814962"/>
            <a:ext cx="5646737" cy="1204509"/>
          </a:xfrm>
        </p:spPr>
        <p:txBody>
          <a:bodyPr anchor="ctr">
            <a:normAutofit/>
          </a:bodyPr>
          <a:lstStyle>
            <a:lvl1pPr algn="l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12" name="文本占位符 13" hidden="1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5873751" y="4645209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accent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  <p:sp>
        <p:nvSpPr>
          <p:cNvPr id="13" name="文本占位符 13" hidden="1"/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5873751" y="5280321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Date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3"/>
          </p:nvPr>
        </p:nvSpPr>
        <p:spPr>
          <a:xfrm>
            <a:off x="669925" y="1130299"/>
            <a:ext cx="10850563" cy="500697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标题 1"/>
          <p:cNvSpPr>
            <a:spLocks noGrp="1"/>
          </p:cNvSpPr>
          <p:nvPr userDrawn="1">
            <p:ph type="title"/>
          </p:nvPr>
        </p:nvSpPr>
        <p:spPr>
          <a:xfrm>
            <a:off x="675698" y="2102214"/>
            <a:ext cx="5419185" cy="895350"/>
          </a:xfrm>
        </p:spPr>
        <p:txBody>
          <a:bodyPr anchor="b">
            <a:normAutofit/>
          </a:bodyPr>
          <a:lstStyle>
            <a:lvl1pPr algn="l">
              <a:defRPr sz="2400" b="1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 userDrawn="1">
            <p:ph type="body" idx="1"/>
          </p:nvPr>
        </p:nvSpPr>
        <p:spPr>
          <a:xfrm>
            <a:off x="676814" y="2997564"/>
            <a:ext cx="5419185" cy="1015623"/>
          </a:xfrm>
        </p:spPr>
        <p:txBody>
          <a:bodyPr anchor="t">
            <a:normAutofit/>
          </a:bodyPr>
          <a:lstStyle>
            <a:lvl1pPr marL="0" indent="0" algn="l"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grpSp>
        <p:nvGrpSpPr>
          <p:cNvPr id="90" name="组合 89"/>
          <p:cNvGrpSpPr/>
          <p:nvPr userDrawn="1"/>
        </p:nvGrpSpPr>
        <p:grpSpPr>
          <a:xfrm flipH="1">
            <a:off x="8829674" y="1686612"/>
            <a:ext cx="3116264" cy="4450663"/>
            <a:chOff x="877888" y="965200"/>
            <a:chExt cx="3714751" cy="5305425"/>
          </a:xfrm>
        </p:grpSpPr>
        <p:sp>
          <p:nvSpPr>
            <p:cNvPr id="9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  <p:sp>
          <p:nvSpPr>
            <p:cNvPr id="17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199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8" name="内容占位符 3"/>
          <p:cNvSpPr>
            <a:spLocks noGrp="1"/>
          </p:cNvSpPr>
          <p:nvPr>
            <p:ph sz="half" idx="13"/>
          </p:nvPr>
        </p:nvSpPr>
        <p:spPr>
          <a:xfrm>
            <a:off x="669924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5163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title style</a:t>
            </a:r>
            <a:endParaRPr lang="en-US" altLang="zh-CN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71514" y="1685956"/>
            <a:ext cx="5326061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4426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199" y="1685956"/>
            <a:ext cx="5348287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10" name="标题 9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 userDrawn="1">
  <p:cSld name="仅标题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 hasCustomPrompt="1"/>
          </p:nvPr>
        </p:nvSpPr>
        <p:spPr>
          <a:xfrm>
            <a:off x="5183188" y="1130299"/>
            <a:ext cx="6337300" cy="5006975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zh-CN"/>
              <a:t>Picture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69924" y="1138237"/>
            <a:ext cx="4282322" cy="499903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610599" y="1130300"/>
            <a:ext cx="2909888" cy="5006974"/>
          </a:xfrm>
        </p:spPr>
        <p:txBody>
          <a:bodyPr vert="eaVert">
            <a:normAutofit/>
          </a:bodyPr>
          <a:lstStyle>
            <a:lvl1pPr>
              <a:defRPr sz="2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1130300"/>
            <a:ext cx="7795065" cy="500697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Rectangle 5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sp>
        <p:nvSpPr>
          <p:cNvPr id="97" name="Rectangle 6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sp>
        <p:nvSpPr>
          <p:cNvPr id="98" name="Freeform 7"/>
          <p:cNvSpPr/>
          <p:nvPr userDrawn="1"/>
        </p:nvSpPr>
        <p:spPr bwMode="auto">
          <a:xfrm flipH="1">
            <a:off x="7054851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sp>
        <p:nvSpPr>
          <p:cNvPr id="99" name="Freeform 8"/>
          <p:cNvSpPr/>
          <p:nvPr userDrawn="1"/>
        </p:nvSpPr>
        <p:spPr bwMode="auto">
          <a:xfrm flipH="1">
            <a:off x="3176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grpSp>
        <p:nvGrpSpPr>
          <p:cNvPr id="100" name="组合 99"/>
          <p:cNvGrpSpPr/>
          <p:nvPr userDrawn="1"/>
        </p:nvGrpSpPr>
        <p:grpSpPr>
          <a:xfrm flipH="1">
            <a:off x="7602538" y="965200"/>
            <a:ext cx="3714751" cy="5305425"/>
            <a:chOff x="877888" y="965200"/>
            <a:chExt cx="3714751" cy="5305425"/>
          </a:xfrm>
        </p:grpSpPr>
        <p:sp>
          <p:nvSpPr>
            <p:cNvPr id="10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8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8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8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  <p:sp>
          <p:nvSpPr>
            <p:cNvPr id="18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</p:grpSp>
      <p:sp>
        <p:nvSpPr>
          <p:cNvPr id="13" name="标题 1"/>
          <p:cNvSpPr>
            <a:spLocks noGrp="1"/>
          </p:cNvSpPr>
          <p:nvPr userDrawn="1">
            <p:ph type="ctrTitle" hasCustomPrompt="1"/>
          </p:nvPr>
        </p:nvSpPr>
        <p:spPr>
          <a:xfrm>
            <a:off x="1229517" y="3099717"/>
            <a:ext cx="5426076" cy="1621509"/>
          </a:xfrm>
        </p:spPr>
        <p:txBody>
          <a:bodyPr anchor="b">
            <a:normAutofit/>
          </a:bodyPr>
          <a:lstStyle>
            <a:lvl1pPr marL="0" indent="0" algn="l">
              <a:buFont typeface="Arial" pitchFamily="34" charset="0"/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Conclusion</a:t>
            </a:r>
            <a:endParaRPr lang="zh-CN" altLang="en-US"/>
          </a:p>
        </p:txBody>
      </p:sp>
      <p:sp>
        <p:nvSpPr>
          <p:cNvPr id="15" name="文本占位符 62"/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1229517" y="5405953"/>
            <a:ext cx="5426076" cy="31087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>
              <a:buNone/>
              <a:defRPr lang="zh-CN" altLang="en-US" sz="1500" smtClean="0">
                <a:solidFill>
                  <a:schemeClr val="bg1"/>
                </a:solidFill>
              </a:defRPr>
            </a:lvl1pPr>
            <a:lvl2pPr>
              <a:defRPr lang="zh-CN" altLang="en-US" sz="2000" smtClean="0"/>
            </a:lvl2pPr>
            <a:lvl3pPr>
              <a:defRPr lang="zh-CN" altLang="en-US" sz="1800" smtClean="0"/>
            </a:lvl3pPr>
            <a:lvl4pPr>
              <a:defRPr lang="zh-CN" altLang="en-US" sz="1600" smtClean="0"/>
            </a:lvl4pPr>
            <a:lvl5pPr>
              <a:defRPr lang="zh-CN" altLang="en-US" sz="1600"/>
            </a:lvl5pPr>
          </a:lstStyle>
          <a:p>
            <a:pPr marL="228600" marR="0" lvl="0" indent="-228600" fontAlgn="auto">
              <a:spcAft>
                <a:spcPct val="0"/>
              </a:spcAft>
              <a:buClrTx/>
              <a:buSzTx/>
            </a:pPr>
            <a:r>
              <a:rPr lang="en-US" altLang="zh-CN"/>
              <a:t>Data</a:t>
            </a:r>
            <a:endParaRPr lang="en-US" altLang="zh-CN"/>
          </a:p>
        </p:txBody>
      </p:sp>
      <p:sp>
        <p:nvSpPr>
          <p:cNvPr id="6" name="文本占位符 13"/>
          <p:cNvSpPr>
            <a:spLocks noGrp="1"/>
          </p:cNvSpPr>
          <p:nvPr>
            <p:ph type="body" sz="quarter" idx="10" hasCustomPrompt="1"/>
          </p:nvPr>
        </p:nvSpPr>
        <p:spPr>
          <a:xfrm>
            <a:off x="1229518" y="5109682"/>
            <a:ext cx="5426076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9924" y="1"/>
            <a:ext cx="10850563" cy="10286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9924" y="1123950"/>
            <a:ext cx="10850563" cy="50196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zh-CN" altLang="en-US"/>
          </a:p>
        </p:txBody>
      </p:sp>
      <p:cxnSp>
        <p:nvCxnSpPr>
          <p:cNvPr id="7" name="直接连接符 6"/>
          <p:cNvCxnSpPr/>
          <p:nvPr userDrawn="1"/>
        </p:nvCxnSpPr>
        <p:spPr>
          <a:xfrm>
            <a:off x="669924" y="1028700"/>
            <a:ext cx="10850563" cy="0"/>
          </a:xfrm>
          <a:prstGeom prst="line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日期占位符 3"/>
          <p:cNvSpPr>
            <a:spLocks noGrp="1"/>
          </p:cNvSpPr>
          <p:nvPr>
            <p:ph type="dt" sz="half" idx="2"/>
          </p:nvPr>
        </p:nvSpPr>
        <p:spPr>
          <a:xfrm>
            <a:off x="5401732" y="6240463"/>
            <a:ext cx="1388536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/>
                <a:ea typeface="楷体"/>
                <a:cs typeface="楷体" panose="020106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3"/>
          </p:nvPr>
        </p:nvSpPr>
        <p:spPr>
          <a:xfrm>
            <a:off x="669924" y="6240463"/>
            <a:ext cx="4140201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/>
                <a:ea typeface="楷体"/>
                <a:cs typeface="楷体" panose="020106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599" y="6240463"/>
            <a:ext cx="2909888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/>
                <a:ea typeface="楷体"/>
                <a:cs typeface="楷体" panose="020106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1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tx1"/>
          </a:solidFill>
          <a:latin typeface="楷体"/>
          <a:ea typeface="楷体"/>
          <a:cs typeface="楷体" panose="02010609060101010101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楷体"/>
          <a:ea typeface="楷体"/>
          <a:cs typeface="楷体" panose="02010609060101010101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/>
          <a:ea typeface="楷体"/>
          <a:cs typeface="楷体" panose="02010609060101010101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楷体"/>
          <a:ea typeface="楷体"/>
          <a:cs typeface="楷体" panose="02010609060101010101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楷体"/>
          <a:ea typeface="楷体"/>
          <a:cs typeface="楷体" panose="02010609060101010101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楷体"/>
          <a:ea typeface="楷体"/>
          <a:cs typeface="楷体" panose="0201060906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hyperlink" Target="http://image.baidu.com/search/detail?ct=503316480&amp;z=undefined&amp;tn=baiduimagedetail&amp;ipn=d&amp;word=%E5%AD%A9%E5%AD%90%E6%94%BE%E9%A3%8E%E7%AD%9D%E7%9A%84%E5%9B%BE%E7%89%87&amp;step_word=&amp;ie=utf-8&amp;in=&amp;cl=2&amp;lm=-1&amp;st=undefined&amp;hd=undefined&amp;latest=undefined&amp;copyright=undefined&amp;cs=3956750019,2429094143&amp;os=633580226,4066390631&amp;simid=0,0&amp;pn=11&amp;rn=1&amp;di=71152967050&amp;ln=1698&amp;fr=&amp;fmq=1549608525570_R&amp;fm=&amp;ic=undefined&amp;s=undefined&amp;se=&amp;sme=&amp;tab=0&amp;width=undefined&amp;height=undefined&amp;face=undefined&amp;is=0,0&amp;istype=0&amp;ist=&amp;jit=&amp;bdtype=0&amp;spn=0&amp;pi=0&amp;gsm=0&amp;hs=2&amp;objurl=http%3A%2F%2Fwww.ajedu.com%2FUploadFiles%2F2013321163847974.jpg&amp;rpstart=0&amp;rpnum=0&amp;adpicid=0&amp;force=undefined" TargetMode="Ex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png" /><Relationship Id="rId5" Type="http://schemas.openxmlformats.org/officeDocument/2006/relationships/tags" Target="../tags/tag33.xml" /><Relationship Id="rId6" Type="http://schemas.openxmlformats.org/officeDocument/2006/relationships/tags" Target="../tags/tag3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3011207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1"/>
          </p:nvPr>
        </p:nvSpPr>
        <p:spPr>
          <a:xfrm>
            <a:off x="5673725" y="3149600"/>
            <a:ext cx="5646737" cy="558799"/>
          </a:xfrm>
        </p:spPr>
        <p:txBody>
          <a:bodyPr>
            <a:normAutofit fontScale="80000"/>
          </a:bodyPr>
          <a:lstStyle/>
          <a:p>
            <a:r>
              <a:rPr lang="zh-CN" altLang="en-US" sz="3600" b="1">
                <a:solidFill>
                  <a:srgbClr val="FF0000"/>
                </a:solidFill>
              </a:rPr>
              <a:t>专题</a:t>
            </a:r>
            <a:r>
              <a:rPr lang="en-US" altLang="zh-CN" sz="3600" b="1">
                <a:solidFill>
                  <a:srgbClr val="FF0000"/>
                </a:solidFill>
              </a:rPr>
              <a:t>04</a:t>
            </a:r>
            <a:r>
              <a:rPr lang="zh-CN" altLang="en-US" sz="3600" b="1">
                <a:solidFill>
                  <a:srgbClr val="FF0000"/>
                </a:solidFill>
              </a:rPr>
              <a:t>：</a:t>
            </a:r>
            <a:r>
              <a:rPr lang="en-US" altLang="zh-CN" sz="3600" b="1">
                <a:solidFill>
                  <a:srgbClr val="FF0000"/>
                </a:solidFill>
              </a:rPr>
              <a:t>100</a:t>
            </a:r>
            <a:r>
              <a:rPr lang="zh-CN" altLang="en-US" sz="3600" b="1">
                <a:solidFill>
                  <a:srgbClr val="FF0000"/>
                </a:solidFill>
              </a:rPr>
              <a:t>以内数的认识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  <p:sp>
        <p:nvSpPr>
          <p:cNvPr id="4" name="标题 3"/>
          <p:cNvSpPr>
            <a:spLocks noGrp="1"/>
          </p:cNvSpPr>
          <p:nvPr>
            <p:ph type="ctrTitle"/>
          </p:nvPr>
        </p:nvSpPr>
        <p:spPr>
          <a:xfrm>
            <a:off x="5673726" y="1814962"/>
            <a:ext cx="5646737" cy="1204509"/>
          </a:xfrm>
        </p:spPr>
        <p:txBody>
          <a:bodyPr/>
          <a:lstStyle/>
          <a:p>
            <a:r>
              <a:rPr lang="zh-CN" altLang="en-US"/>
              <a:t>期中专项考点复习</a:t>
            </a:r>
            <a:endParaRPr lang="zh-CN" alt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0"/>
          </p:nvPr>
        </p:nvSpPr>
        <p:spPr>
          <a:xfrm>
            <a:off x="6492240" y="4645660"/>
            <a:ext cx="1899285" cy="296545"/>
          </a:xfrm>
        </p:spPr>
        <p:txBody>
          <a:bodyPr/>
          <a:lstStyle/>
          <a:p>
            <a:r>
              <a:rPr lang="zh-CN" altLang="en-US" b="1"/>
              <a:t>人教版</a:t>
            </a:r>
            <a:r>
              <a:rPr lang="en-US" altLang="zh-CN" b="1"/>
              <a:t>·</a:t>
            </a:r>
            <a:r>
              <a:rPr lang="zh-CN" altLang="en-US" b="1"/>
              <a:t>一年级下册</a:t>
            </a:r>
            <a:endParaRPr lang="en-US" altLang="zh-CN" b="1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5988050" y="5299397"/>
            <a:ext cx="5646737" cy="296271"/>
          </a:xfrm>
        </p:spPr>
        <p:txBody>
          <a:bodyPr/>
          <a:lstStyle/>
          <a:p>
            <a:r>
              <a:rPr lang="en-US" altLang="zh-CN"/>
              <a:t>2023-2024</a:t>
            </a:r>
            <a:r>
              <a:rPr lang="zh-CN" altLang="en-US"/>
              <a:t>学年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C7450B"/>
                </a:solidFill>
              </a:rPr>
              <a:t>单元知识框架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1749" name="AutoShape 17">
            <a:hlinkClick r:id="rId2"/>
          </p:cNvPr>
          <p:cNvSpPr>
            <a:spLocks noChangeAspect="1"/>
          </p:cNvSpPr>
          <p:nvPr/>
        </p:nvSpPr>
        <p:spPr>
          <a:xfrm>
            <a:off x="93133" y="-124883"/>
            <a:ext cx="406400" cy="4064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31750" name="AutoShape 19">
            <a:hlinkClick r:id="rId2"/>
          </p:cNvPr>
          <p:cNvSpPr>
            <a:spLocks noChangeAspect="1"/>
          </p:cNvSpPr>
          <p:nvPr/>
        </p:nvSpPr>
        <p:spPr>
          <a:xfrm>
            <a:off x="296333" y="78317"/>
            <a:ext cx="406400" cy="4064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12" name="TextBox 12"/>
          <p:cNvSpPr txBox="1">
            <a:spLocks noChangeArrowheads="1"/>
          </p:cNvSpPr>
          <p:nvPr/>
        </p:nvSpPr>
        <p:spPr bwMode="auto">
          <a:xfrm>
            <a:off x="816187" y="3124200"/>
            <a:ext cx="3826087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100</a:t>
            </a:r>
            <a:r>
              <a:rPr lang="zh-CN" altLang="en-US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以内数</a:t>
            </a:r>
            <a:r>
              <a:rPr lang="zh-CN" altLang="en-US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  <a:sym typeface="+mn-ea"/>
              </a:rPr>
              <a:t>的认识</a:t>
            </a:r>
            <a:endParaRPr lang="zh-CN" altLang="en-US" sz="2800" b="1"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  <p:sp>
        <p:nvSpPr>
          <p:cNvPr id="3" name="左大括号 2"/>
          <p:cNvSpPr/>
          <p:nvPr/>
        </p:nvSpPr>
        <p:spPr>
          <a:xfrm>
            <a:off x="4873625" y="1176020"/>
            <a:ext cx="658495" cy="5225415"/>
          </a:xfrm>
          <a:prstGeom prst="leftBrace">
            <a:avLst>
              <a:gd name="adj1" fmla="val 32692"/>
              <a:gd name="adj2" fmla="val 50511"/>
            </a:avLst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4" name="TextBox 12"/>
          <p:cNvSpPr txBox="1">
            <a:spLocks noChangeArrowheads="1"/>
          </p:cNvSpPr>
          <p:nvPr/>
        </p:nvSpPr>
        <p:spPr bwMode="auto">
          <a:xfrm>
            <a:off x="5483013" y="905087"/>
            <a:ext cx="1494367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>
                <a:latin typeface="楷体"/>
                <a:ea typeface="楷体"/>
                <a:cs typeface="楷体" panose="02010609060101010101" charset="-122"/>
              </a:rPr>
              <a:t>数数</a:t>
            </a:r>
            <a:endParaRPr lang="zh-CN" altLang="en-US" sz="2800" b="1"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15" name="TextBox 12"/>
          <p:cNvSpPr txBox="1">
            <a:spLocks noChangeArrowheads="1"/>
          </p:cNvSpPr>
          <p:nvPr/>
        </p:nvSpPr>
        <p:spPr bwMode="auto">
          <a:xfrm>
            <a:off x="5483013" y="3075940"/>
            <a:ext cx="2904913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>
                <a:latin typeface="楷体"/>
                <a:ea typeface="楷体"/>
                <a:cs typeface="楷体" panose="02010609060101010101" charset="-122"/>
                <a:sym typeface="+mn-ea"/>
              </a:rPr>
              <a:t>数的</a:t>
            </a:r>
            <a:r>
              <a:rPr lang="zh-CN" altLang="en-US" sz="2800" b="1">
                <a:latin typeface="楷体"/>
                <a:ea typeface="楷体"/>
                <a:cs typeface="楷体" panose="02010609060101010101" charset="-122"/>
              </a:rPr>
              <a:t>读写</a:t>
            </a:r>
            <a:endParaRPr lang="zh-CN" altLang="en-US" sz="2800" b="1"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17" name="TextBox 12"/>
          <p:cNvSpPr txBox="1">
            <a:spLocks noChangeArrowheads="1"/>
          </p:cNvSpPr>
          <p:nvPr/>
        </p:nvSpPr>
        <p:spPr bwMode="auto">
          <a:xfrm>
            <a:off x="5483013" y="1990513"/>
            <a:ext cx="2429087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>
                <a:latin typeface="楷体"/>
                <a:ea typeface="楷体"/>
                <a:cs typeface="楷体" panose="02010609060101010101" charset="-122"/>
              </a:rPr>
              <a:t>数的组成</a:t>
            </a:r>
            <a:endParaRPr lang="zh-CN" altLang="en-US" sz="2800" b="1"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9" name="TextBox 12"/>
          <p:cNvSpPr txBox="1">
            <a:spLocks noChangeArrowheads="1"/>
          </p:cNvSpPr>
          <p:nvPr/>
        </p:nvSpPr>
        <p:spPr bwMode="auto">
          <a:xfrm>
            <a:off x="5483013" y="4161367"/>
            <a:ext cx="3501813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>
                <a:latin typeface="楷体"/>
                <a:ea typeface="楷体"/>
                <a:cs typeface="楷体" panose="02010609060101010101" charset="-122"/>
              </a:rPr>
              <a:t>比较</a:t>
            </a:r>
            <a:r>
              <a:rPr lang="zh-CN" altLang="en-US" sz="2800" b="1">
                <a:latin typeface="楷体"/>
                <a:ea typeface="楷体"/>
                <a:cs typeface="楷体" panose="02010609060101010101" charset="-122"/>
                <a:sym typeface="+mn-ea"/>
              </a:rPr>
              <a:t>数的</a:t>
            </a:r>
            <a:r>
              <a:rPr lang="zh-CN" altLang="en-US" sz="2800" b="1">
                <a:latin typeface="楷体"/>
                <a:ea typeface="楷体"/>
                <a:cs typeface="楷体" panose="02010609060101010101" charset="-122"/>
              </a:rPr>
              <a:t>大小</a:t>
            </a:r>
            <a:endParaRPr lang="zh-CN" altLang="en-US" sz="2800" b="1"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5" name="TextBox 12"/>
          <p:cNvSpPr txBox="1">
            <a:spLocks noChangeArrowheads="1"/>
          </p:cNvSpPr>
          <p:nvPr/>
        </p:nvSpPr>
        <p:spPr bwMode="auto">
          <a:xfrm>
            <a:off x="5483013" y="5246793"/>
            <a:ext cx="6178127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>
                <a:latin typeface="楷体"/>
                <a:ea typeface="楷体"/>
                <a:cs typeface="楷体" panose="02010609060101010101" charset="-122"/>
              </a:rPr>
              <a:t>描述数的相对大小关系</a:t>
            </a:r>
            <a:endParaRPr lang="zh-CN" altLang="en-US" sz="2800" b="1"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651500" y="6085840"/>
            <a:ext cx="40640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/>
                <a:ea typeface="楷体"/>
                <a:cs typeface="楷体" panose="02010609060101010101" charset="-122"/>
              </a:rPr>
              <a:t>数的顺序</a:t>
            </a:r>
            <a:endParaRPr lang="zh-CN" altLang="en-US" sz="2800" b="1">
              <a:latin typeface="楷体"/>
              <a:ea typeface="楷体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3" grpId="0"/>
      <p:bldP spid="4" grpId="0"/>
      <p:bldP spid="15" grpId="0"/>
      <p:bldP spid="17" grpId="0"/>
      <p:bldP spid="9" grpId="0"/>
      <p:bldP spid="5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3"/>
          <p:cNvSpPr>
            <a:spLocks noGrp="1"/>
          </p:cNvSpPr>
          <p:nvPr>
            <p:ph type="sldNum" sz="quarter" idx="4294967295"/>
          </p:nvPr>
        </p:nvSpPr>
        <p:spPr>
          <a:xfrm>
            <a:off x="9341168" y="5015548"/>
            <a:ext cx="2909887" cy="206375"/>
          </a:xfrm>
        </p:spPr>
        <p:txBody>
          <a:bodyPr/>
          <a:lstStyle/>
          <a:p>
            <a:fld id="{5DD3DB80-B894-403A-B48E-6FDC1A72010E}" type="slidenum">
              <a:rPr lang="zh-CN" altLang="en-US" smtClean="0"/>
              <a:t>3</a:t>
            </a:fld>
            <a:endParaRPr lang="zh-CN" altLang="en-US"/>
          </a:p>
        </p:txBody>
      </p:sp>
      <p:grpSp>
        <p:nvGrpSpPr>
          <p:cNvPr id="5" name="272392"/>
          <p:cNvGrpSpPr>
            <a:grpSpLocks noChangeAspect="1"/>
          </p:cNvGrpSpPr>
          <p:nvPr>
            <p:custDataLst>
              <p:tags r:id="rId2"/>
            </p:custDataLst>
          </p:nvPr>
        </p:nvGrpSpPr>
        <p:grpSpPr>
          <a:xfrm>
            <a:off x="59055" y="241904"/>
            <a:ext cx="11518900" cy="4330762"/>
            <a:chOff x="0" y="1466819"/>
            <a:chExt cx="11518900" cy="4330762"/>
          </a:xfrm>
        </p:grpSpPr>
        <p:cxnSp>
          <p:nvCxnSpPr>
            <p:cNvPr id="6" name="直接连接符 5"/>
            <p:cNvCxnSpPr/>
            <p:nvPr>
              <p:custDataLst>
                <p:tags r:id="rId3"/>
              </p:custDataLst>
            </p:nvPr>
          </p:nvCxnSpPr>
          <p:spPr>
            <a:xfrm flipH="1">
              <a:off x="6327271" y="1466819"/>
              <a:ext cx="0" cy="4330762"/>
            </a:xfrm>
            <a:prstGeom prst="line">
              <a:avLst/>
            </a:prstGeom>
            <a:ln w="12700" cap="rnd">
              <a:solidFill>
                <a:schemeClr val="bg1">
                  <a:lumMod val="75000"/>
                </a:schemeClr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išliďê"/>
            <p:cNvSpPr/>
            <p:nvPr/>
          </p:nvSpPr>
          <p:spPr>
            <a:xfrm>
              <a:off x="0" y="2544810"/>
              <a:ext cx="3684760" cy="1051584"/>
            </a:xfrm>
            <a:prstGeom prst="rect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txBody>
            <a:bodyPr wrap="square" lIns="91440" tIns="45720" rIns="91440" bIns="45720" anchor="ctr" anchorCtr="0">
              <a:norm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2400" b="1">
                  <a:solidFill>
                    <a:schemeClr val="accent1"/>
                  </a:solidFill>
                  <a:cs typeface="楷体" panose="02010609060101010101" charset="-122"/>
                </a:rPr>
                <a:t>考点目录</a:t>
              </a:r>
              <a:br>
                <a:rPr lang="zh-CN" altLang="en-US" sz="2400" b="1">
                  <a:solidFill>
                    <a:schemeClr val="accent1"/>
                  </a:solidFill>
                  <a:cs typeface="楷体" panose="02010609060101010101" charset="-122"/>
                </a:rPr>
              </a:br>
              <a:r>
                <a:rPr lang="en-US" altLang="zh-CN" sz="2400" b="1">
                  <a:solidFill>
                    <a:schemeClr val="accent1"/>
                  </a:solidFill>
                  <a:cs typeface="楷体" panose="02010609060101010101" charset="-122"/>
                </a:rPr>
                <a:t>CONTENT</a:t>
              </a:r>
              <a:endParaRPr lang="en-US" altLang="zh-CN" sz="2400" b="1">
                <a:solidFill>
                  <a:schemeClr val="accent1"/>
                </a:solidFill>
                <a:cs typeface="楷体" panose="02010609060101010101" charset="-122"/>
              </a:endParaRPr>
            </a:p>
          </p:txBody>
        </p:sp>
        <p:sp>
          <p:nvSpPr>
            <p:cNvPr id="9" name="íSḻïḋè"/>
            <p:cNvSpPr/>
            <p:nvPr>
              <p:custDataLst>
                <p:tags r:id="rId4"/>
              </p:custDataLst>
            </p:nvPr>
          </p:nvSpPr>
          <p:spPr bwMode="auto">
            <a:xfrm>
              <a:off x="6327271" y="146681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rmAutofit fontScale="9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charset="-122"/>
                </a:rPr>
                <a:t>数数和认识计数单位“百”</a:t>
              </a:r>
              <a:endParaRPr lang="zh-CN" altLang="en-US" sz="2800">
                <a:cs typeface="楷体" panose="02010609060101010101" charset="-122"/>
              </a:endParaRPr>
            </a:p>
          </p:txBody>
        </p:sp>
        <p:sp>
          <p:nvSpPr>
            <p:cNvPr id="10" name="íS1îḋê"/>
            <p:cNvSpPr/>
            <p:nvPr>
              <p:custDataLst>
                <p:tags r:id="rId5"/>
              </p:custDataLst>
            </p:nvPr>
          </p:nvSpPr>
          <p:spPr bwMode="auto">
            <a:xfrm>
              <a:off x="6327271" y="241645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rmAutofit fontScale="9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charset="-122"/>
                </a:rPr>
                <a:t>100以内数的组成</a:t>
              </a:r>
              <a:endParaRPr lang="zh-CN" altLang="en-US" sz="2800">
                <a:cs typeface="楷体" panose="02010609060101010101" charset="-122"/>
              </a:endParaRPr>
            </a:p>
          </p:txBody>
        </p:sp>
        <p:sp>
          <p:nvSpPr>
            <p:cNvPr id="11" name="i$ļïdè"/>
            <p:cNvSpPr/>
            <p:nvPr>
              <p:custDataLst>
                <p:tags r:id="rId6"/>
              </p:custDataLst>
            </p:nvPr>
          </p:nvSpPr>
          <p:spPr bwMode="auto">
            <a:xfrm>
              <a:off x="6327271" y="336609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charset="-122"/>
                </a:rPr>
                <a:t>100以内数的读写</a:t>
              </a:r>
              <a:endParaRPr lang="zh-CN" altLang="en-US" sz="2800">
                <a:cs typeface="楷体" panose="02010609060101010101" charset="-122"/>
              </a:endParaRPr>
            </a:p>
          </p:txBody>
        </p:sp>
        <p:sp>
          <p:nvSpPr>
            <p:cNvPr id="12" name="îŝļîḓè"/>
            <p:cNvSpPr/>
            <p:nvPr>
              <p:custDataLst>
                <p:tags r:id="rId7"/>
              </p:custDataLst>
            </p:nvPr>
          </p:nvSpPr>
          <p:spPr bwMode="auto">
            <a:xfrm>
              <a:off x="6327271" y="431573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rmAutofit fontScale="9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charset="-122"/>
                </a:rPr>
                <a:t>100以内数的顺序</a:t>
              </a:r>
              <a:endParaRPr lang="zh-CN" altLang="en-US" sz="2800">
                <a:cs typeface="楷体" panose="02010609060101010101" charset="-122"/>
              </a:endParaRPr>
            </a:p>
          </p:txBody>
        </p:sp>
        <p:sp>
          <p:nvSpPr>
            <p:cNvPr id="13" name="îşlídê"/>
            <p:cNvSpPr txBox="1"/>
            <p:nvPr>
              <p:custDataLst>
                <p:tags r:id="rId8"/>
              </p:custDataLst>
            </p:nvPr>
          </p:nvSpPr>
          <p:spPr>
            <a:xfrm>
              <a:off x="5128692" y="146681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charset="-122"/>
                </a:rPr>
                <a:t>01</a:t>
              </a:r>
              <a:endParaRPr lang="id-ID" sz="1600" b="1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  <p:sp>
          <p:nvSpPr>
            <p:cNvPr id="14" name="ïsļîḋe"/>
            <p:cNvSpPr txBox="1"/>
            <p:nvPr>
              <p:custDataLst>
                <p:tags r:id="rId9"/>
              </p:custDataLst>
            </p:nvPr>
          </p:nvSpPr>
          <p:spPr>
            <a:xfrm>
              <a:off x="5128692" y="241645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charset="-122"/>
                </a:rPr>
                <a:t>02</a:t>
              </a:r>
              <a:endParaRPr lang="id-ID" sz="1600" b="1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  <p:sp>
          <p:nvSpPr>
            <p:cNvPr id="15" name="ïSlîḑè"/>
            <p:cNvSpPr txBox="1"/>
            <p:nvPr>
              <p:custDataLst>
                <p:tags r:id="rId10"/>
              </p:custDataLst>
            </p:nvPr>
          </p:nvSpPr>
          <p:spPr>
            <a:xfrm>
              <a:off x="5128692" y="336609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charset="-122"/>
                </a:rPr>
                <a:t>03</a:t>
              </a:r>
              <a:endParaRPr lang="id-ID" sz="1600" b="1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  <p:sp>
          <p:nvSpPr>
            <p:cNvPr id="16" name="îŝḷíďé"/>
            <p:cNvSpPr txBox="1"/>
            <p:nvPr>
              <p:custDataLst>
                <p:tags r:id="rId11"/>
              </p:custDataLst>
            </p:nvPr>
          </p:nvSpPr>
          <p:spPr>
            <a:xfrm>
              <a:off x="5128692" y="431573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charset="-122"/>
                </a:rPr>
                <a:t>04</a:t>
              </a:r>
              <a:endParaRPr lang="id-ID" sz="1600" b="1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  <p:sp>
          <p:nvSpPr>
            <p:cNvPr id="17" name="íşḷidè"/>
            <p:cNvSpPr txBox="1"/>
            <p:nvPr>
              <p:custDataLst>
                <p:tags r:id="rId12"/>
              </p:custDataLst>
            </p:nvPr>
          </p:nvSpPr>
          <p:spPr>
            <a:xfrm>
              <a:off x="5128692" y="526537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charset="-122"/>
                </a:rPr>
                <a:t>05</a:t>
              </a:r>
              <a:endParaRPr lang="id-ID" sz="1600" b="1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  <p:sp>
          <p:nvSpPr>
            <p:cNvPr id="18" name="íŝlîḋè"/>
            <p:cNvSpPr/>
            <p:nvPr>
              <p:custDataLst>
                <p:tags r:id="rId13"/>
              </p:custDataLst>
            </p:nvPr>
          </p:nvSpPr>
          <p:spPr bwMode="auto">
            <a:xfrm>
              <a:off x="6327271" y="526537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charset="-122"/>
                </a:rPr>
                <a:t>100以内数比较大小的方法</a:t>
              </a:r>
              <a:endParaRPr lang="zh-CN" altLang="en-US" sz="2800">
                <a:cs typeface="楷体" panose="02010609060101010101" charset="-122"/>
              </a:endParaRPr>
            </a:p>
          </p:txBody>
        </p:sp>
      </p:grpSp>
      <p:sp>
        <p:nvSpPr>
          <p:cNvPr id="2" name="íşḷidè"/>
          <p:cNvSpPr txBox="1"/>
          <p:nvPr>
            <p:custDataLst>
              <p:tags r:id="rId14"/>
            </p:custDataLst>
          </p:nvPr>
        </p:nvSpPr>
        <p:spPr>
          <a:xfrm>
            <a:off x="5187112" y="4853264"/>
            <a:ext cx="1198579" cy="532202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>
                <a:solidFill>
                  <a:schemeClr val="bg1"/>
                </a:solidFill>
                <a:cs typeface="楷体" panose="02010609060101010101" charset="-122"/>
              </a:rPr>
              <a:t>考点 </a:t>
            </a:r>
            <a:r>
              <a:rPr lang="en-US" altLang="zh-CN" sz="1600" b="1">
                <a:solidFill>
                  <a:schemeClr val="bg1"/>
                </a:solidFill>
                <a:cs typeface="楷体" panose="02010609060101010101" charset="-122"/>
              </a:rPr>
              <a:t>06</a:t>
            </a:r>
            <a:endParaRPr lang="id-ID" sz="1600" b="1">
              <a:solidFill>
                <a:schemeClr val="bg1"/>
              </a:solidFill>
              <a:cs typeface="楷体" panose="02010609060101010101" charset="-122"/>
            </a:endParaRPr>
          </a:p>
        </p:txBody>
      </p:sp>
      <p:sp>
        <p:nvSpPr>
          <p:cNvPr id="8" name="íŝlîḋè"/>
          <p:cNvSpPr/>
          <p:nvPr>
            <p:custDataLst>
              <p:tags r:id="rId15"/>
            </p:custDataLst>
          </p:nvPr>
        </p:nvSpPr>
        <p:spPr bwMode="auto">
          <a:xfrm>
            <a:off x="6385691" y="4853264"/>
            <a:ext cx="5191629" cy="532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cs typeface="楷体" panose="02010609060101010101" charset="-122"/>
              </a:rPr>
              <a:t>描述数的大小关系</a:t>
            </a:r>
            <a:endParaRPr lang="zh-CN" altLang="en-US" sz="2800">
              <a:cs typeface="楷体" panose="02010609060101010101" charset="-122"/>
            </a:endParaRPr>
          </a:p>
        </p:txBody>
      </p:sp>
      <p:sp>
        <p:nvSpPr>
          <p:cNvPr id="19" name="íşḷidè"/>
          <p:cNvSpPr txBox="1"/>
          <p:nvPr>
            <p:custDataLst>
              <p:tags r:id="rId16"/>
            </p:custDataLst>
          </p:nvPr>
        </p:nvSpPr>
        <p:spPr>
          <a:xfrm>
            <a:off x="5187112" y="5806399"/>
            <a:ext cx="1198579" cy="532202"/>
          </a:xfrm>
          <a:prstGeom prst="rect">
            <a:avLst/>
          </a:prstGeom>
          <a:solidFill>
            <a:schemeClr val="accent1"/>
          </a:solidFill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>
                <a:solidFill>
                  <a:schemeClr val="bg1"/>
                </a:solidFill>
                <a:cs typeface="楷体" panose="02010609060101010101" charset="-122"/>
              </a:rPr>
              <a:t>考点 </a:t>
            </a:r>
            <a:r>
              <a:rPr lang="en-US" altLang="zh-CN" sz="1600" b="1">
                <a:solidFill>
                  <a:schemeClr val="bg1"/>
                </a:solidFill>
                <a:cs typeface="楷体" panose="02010609060101010101" charset="-122"/>
              </a:rPr>
              <a:t>07</a:t>
            </a:r>
            <a:endParaRPr lang="id-ID" sz="1600" b="1">
              <a:solidFill>
                <a:schemeClr val="bg1"/>
              </a:solidFill>
              <a:cs typeface="楷体" panose="02010609060101010101" charset="-122"/>
            </a:endParaRPr>
          </a:p>
        </p:txBody>
      </p:sp>
      <p:sp>
        <p:nvSpPr>
          <p:cNvPr id="20" name="íŝlîḋè"/>
          <p:cNvSpPr/>
          <p:nvPr>
            <p:custDataLst>
              <p:tags r:id="rId17"/>
            </p:custDataLst>
          </p:nvPr>
        </p:nvSpPr>
        <p:spPr bwMode="auto">
          <a:xfrm>
            <a:off x="6385691" y="5806399"/>
            <a:ext cx="5191629" cy="532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cs typeface="楷体" panose="02010609060101010101" charset="-122"/>
              </a:rPr>
              <a:t>解决一个数里有几个另一个数的方法</a:t>
            </a:r>
            <a:endParaRPr lang="zh-CN" altLang="en-US" sz="2800"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533650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数数和认识计数单位“百”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/>
                <a:cs typeface="Arial" pitchFamily="34" charset="0"/>
              </a:rPr>
              <a:t>/01</a:t>
            </a:r>
            <a:endParaRPr lang="zh-CN" altLang="en-US" spc="100">
              <a:solidFill>
                <a:schemeClr val="accent1"/>
              </a:solidFill>
              <a:latin typeface="楷体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2476183" y="1153795"/>
            <a:ext cx="7631112" cy="46037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  <a:buFontTx/>
              <a:buNone/>
              <a:defRPr/>
            </a:pPr>
            <a:r>
              <a:rPr lang="zh-CN" altLang="en-US" sz="2400" b="1" kern="100">
                <a:solidFill>
                  <a:srgbClr val="00B0F0"/>
                </a:solidFill>
                <a:latin typeface="+mj-lt"/>
                <a:ea typeface="楷体"/>
                <a:cs typeface="楷体" panose="02010609060101010101" charset="-122"/>
              </a:rPr>
              <a:t>数数和认识计数单位“百”</a:t>
            </a:r>
            <a:endParaRPr lang="zh-CN" altLang="en-US" sz="2400" b="1" kern="100">
              <a:solidFill>
                <a:srgbClr val="00B0F0"/>
              </a:solidFill>
              <a:latin typeface="+mj-lt"/>
              <a:ea typeface="楷体"/>
              <a:cs typeface="楷体" panose="02010609060101010101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2476500" y="1648460"/>
            <a:ext cx="8571865" cy="53403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/>
            </a:pPr>
            <a:r>
              <a:rPr lang="zh-CN" altLang="en-US" sz="2400" b="1" kern="100">
                <a:solidFill>
                  <a:srgbClr val="FF3300"/>
                </a:solidFill>
                <a:latin typeface="+mj-lt"/>
                <a:ea typeface="楷体"/>
                <a:cs typeface="楷体" panose="02010609060101010101" charset="-122"/>
              </a:rPr>
              <a:t>数数：</a:t>
            </a:r>
            <a:r>
              <a:rPr lang="zh-CN" altLang="en-US" sz="2400" b="1" kern="100">
                <a:latin typeface="+mj-lt"/>
                <a:ea typeface="楷体"/>
                <a:cs typeface="楷体" panose="02010609060101010101" charset="-122"/>
              </a:rPr>
              <a:t>数数时，当数到几十几，就想下一个整十数是多少。</a:t>
            </a:r>
            <a:endParaRPr lang="zh-CN" altLang="en-US" sz="2400" b="1" kern="100">
              <a:latin typeface="+mj-lt"/>
              <a:ea typeface="楷体"/>
              <a:cs typeface="楷体" panose="02010609060101010101" charset="-122"/>
            </a:endParaRPr>
          </a:p>
        </p:txBody>
      </p:sp>
      <p:grpSp>
        <p:nvGrpSpPr>
          <p:cNvPr id="14" name="组合 13"/>
          <p:cNvGrpSpPr/>
          <p:nvPr/>
        </p:nvGrpSpPr>
        <p:grpSpPr>
          <a:xfrm>
            <a:off x="1798320" y="1613853"/>
            <a:ext cx="563563" cy="568325"/>
            <a:chOff x="2127250" y="2260600"/>
            <a:chExt cx="563563" cy="568325"/>
          </a:xfrm>
        </p:grpSpPr>
        <p:sp>
          <p:nvSpPr>
            <p:cNvPr id="15" name="任意多边形 14"/>
            <p:cNvSpPr/>
            <p:nvPr>
              <p:custDataLst>
                <p:tags r:id="rId2"/>
              </p:custDataLst>
            </p:nvPr>
          </p:nvSpPr>
          <p:spPr>
            <a:xfrm>
              <a:off x="2127250" y="2279650"/>
              <a:ext cx="549275" cy="549275"/>
            </a:xfrm>
            <a:custGeom>
              <a:gdLst>
                <a:gd name="connsiteX0" fmla="*/ 0 w 696310"/>
                <a:gd name="connsiteY0" fmla="*/ 0 h 696310"/>
                <a:gd name="connsiteX1" fmla="*/ 459827 w 696310"/>
                <a:gd name="connsiteY1" fmla="*/ 0 h 696310"/>
                <a:gd name="connsiteX2" fmla="*/ 459827 w 696310"/>
                <a:gd name="connsiteY2" fmla="*/ 236483 h 696310"/>
                <a:gd name="connsiteX3" fmla="*/ 696310 w 696310"/>
                <a:gd name="connsiteY3" fmla="*/ 236483 h 696310"/>
                <a:gd name="connsiteX4" fmla="*/ 696310 w 696310"/>
                <a:gd name="connsiteY4" fmla="*/ 696310 h 696310"/>
                <a:gd name="connsiteX5" fmla="*/ 0 w 696310"/>
                <a:gd name="connsiteY5" fmla="*/ 696310 h 6963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6310" h="696310">
                  <a:moveTo>
                    <a:pt x="0" y="0"/>
                  </a:moveTo>
                  <a:lnTo>
                    <a:pt x="459827" y="0"/>
                  </a:lnTo>
                  <a:lnTo>
                    <a:pt x="459827" y="236483"/>
                  </a:lnTo>
                  <a:lnTo>
                    <a:pt x="696310" y="236483"/>
                  </a:lnTo>
                  <a:lnTo>
                    <a:pt x="696310" y="696310"/>
                  </a:lnTo>
                  <a:lnTo>
                    <a:pt x="0" y="696310"/>
                  </a:lnTo>
                  <a:close/>
                </a:path>
              </a:pathLst>
            </a:custGeom>
            <a:solidFill>
              <a:srgbClr val="E779A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18000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buFontTx/>
                <a:buNone/>
                <a:defRPr/>
              </a:pPr>
              <a:r>
                <a:rPr lang="en-US" altLang="zh-CN" sz="2400" b="1" kern="0">
                  <a:solidFill>
                    <a:srgbClr val="FFFFFF"/>
                  </a:solidFill>
                  <a:latin typeface="+mj-lt"/>
                  <a:ea typeface="+mj-ea"/>
                  <a:cs typeface="楷体" panose="02010609060101010101" charset="-122"/>
                </a:rPr>
                <a:t>01</a:t>
              </a:r>
              <a:endParaRPr lang="en-US" altLang="zh-CN" sz="2400" b="1" kern="0">
                <a:solidFill>
                  <a:srgbClr val="FFFFFF"/>
                </a:solidFill>
                <a:latin typeface="+mj-lt"/>
                <a:ea typeface="+mj-ea"/>
                <a:cs typeface="楷体" panose="02010609060101010101" charset="-122"/>
              </a:endParaRPr>
            </a:p>
          </p:txBody>
        </p:sp>
        <p:sp>
          <p:nvSpPr>
            <p:cNvPr id="25" name="矩形 24"/>
            <p:cNvSpPr/>
            <p:nvPr>
              <p:custDataLst>
                <p:tags r:id="rId3"/>
              </p:custDataLst>
            </p:nvPr>
          </p:nvSpPr>
          <p:spPr>
            <a:xfrm>
              <a:off x="2527300" y="2260600"/>
              <a:ext cx="163513" cy="168275"/>
            </a:xfrm>
            <a:prstGeom prst="rect">
              <a:avLst/>
            </a:prstGeom>
            <a:solidFill>
              <a:srgbClr val="E779A3">
                <a:lumMod val="40000"/>
                <a:lumOff val="60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216000" rIns="18000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buFontTx/>
                <a:buNone/>
                <a:defRPr/>
              </a:pPr>
              <a:endParaRPr lang="zh-CN" altLang="en-US" sz="2400" b="1" kern="0">
                <a:solidFill>
                  <a:srgbClr val="FFFFFF"/>
                </a:solidFill>
                <a:latin typeface="+mj-lt"/>
                <a:ea typeface="+mj-ea"/>
                <a:cs typeface="楷体" panose="02010609060101010101" charset="-122"/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1783715" y="2608580"/>
            <a:ext cx="563563" cy="568325"/>
            <a:chOff x="2127250" y="3678238"/>
            <a:chExt cx="563563" cy="568325"/>
          </a:xfrm>
        </p:grpSpPr>
        <p:sp>
          <p:nvSpPr>
            <p:cNvPr id="28" name="任意多边形 27"/>
            <p:cNvSpPr/>
            <p:nvPr>
              <p:custDataLst>
                <p:tags r:id="rId4"/>
              </p:custDataLst>
            </p:nvPr>
          </p:nvSpPr>
          <p:spPr>
            <a:xfrm>
              <a:off x="2127250" y="3697288"/>
              <a:ext cx="549275" cy="549275"/>
            </a:xfrm>
            <a:custGeom>
              <a:gdLst>
                <a:gd name="connsiteX0" fmla="*/ 0 w 696310"/>
                <a:gd name="connsiteY0" fmla="*/ 0 h 696310"/>
                <a:gd name="connsiteX1" fmla="*/ 459827 w 696310"/>
                <a:gd name="connsiteY1" fmla="*/ 0 h 696310"/>
                <a:gd name="connsiteX2" fmla="*/ 459827 w 696310"/>
                <a:gd name="connsiteY2" fmla="*/ 236483 h 696310"/>
                <a:gd name="connsiteX3" fmla="*/ 696310 w 696310"/>
                <a:gd name="connsiteY3" fmla="*/ 236483 h 696310"/>
                <a:gd name="connsiteX4" fmla="*/ 696310 w 696310"/>
                <a:gd name="connsiteY4" fmla="*/ 696310 h 696310"/>
                <a:gd name="connsiteX5" fmla="*/ 0 w 696310"/>
                <a:gd name="connsiteY5" fmla="*/ 696310 h 6963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6310" h="696310">
                  <a:moveTo>
                    <a:pt x="0" y="0"/>
                  </a:moveTo>
                  <a:lnTo>
                    <a:pt x="459827" y="0"/>
                  </a:lnTo>
                  <a:lnTo>
                    <a:pt x="459827" y="236483"/>
                  </a:lnTo>
                  <a:lnTo>
                    <a:pt x="696310" y="236483"/>
                  </a:lnTo>
                  <a:lnTo>
                    <a:pt x="696310" y="696310"/>
                  </a:lnTo>
                  <a:lnTo>
                    <a:pt x="0" y="696310"/>
                  </a:lnTo>
                  <a:close/>
                </a:path>
              </a:pathLst>
            </a:custGeom>
            <a:solidFill>
              <a:srgbClr val="FFC91D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18000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buFontTx/>
                <a:buNone/>
                <a:defRPr/>
              </a:pPr>
              <a:r>
                <a:rPr lang="en-US" altLang="zh-CN" sz="2400" b="1" kern="0">
                  <a:solidFill>
                    <a:srgbClr val="FFFFFF"/>
                  </a:solidFill>
                  <a:latin typeface="+mj-lt"/>
                  <a:ea typeface="+mj-ea"/>
                  <a:cs typeface="楷体" panose="02010609060101010101" charset="-122"/>
                </a:rPr>
                <a:t>02</a:t>
              </a:r>
              <a:endParaRPr lang="en-US" altLang="zh-CN" sz="2400" b="1" kern="0">
                <a:solidFill>
                  <a:srgbClr val="FFFFFF"/>
                </a:solidFill>
                <a:latin typeface="+mj-lt"/>
                <a:ea typeface="+mj-ea"/>
                <a:cs typeface="楷体" panose="02010609060101010101" charset="-122"/>
              </a:endParaRPr>
            </a:p>
          </p:txBody>
        </p:sp>
        <p:sp>
          <p:nvSpPr>
            <p:cNvPr id="29" name="矩形 28"/>
            <p:cNvSpPr/>
            <p:nvPr>
              <p:custDataLst>
                <p:tags r:id="rId5"/>
              </p:custDataLst>
            </p:nvPr>
          </p:nvSpPr>
          <p:spPr>
            <a:xfrm>
              <a:off x="2527300" y="3678238"/>
              <a:ext cx="163513" cy="169863"/>
            </a:xfrm>
            <a:prstGeom prst="rect">
              <a:avLst/>
            </a:prstGeom>
            <a:solidFill>
              <a:srgbClr val="FFC91D">
                <a:lumMod val="40000"/>
                <a:lumOff val="60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216000" rIns="18000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buFontTx/>
                <a:buNone/>
                <a:defRPr/>
              </a:pPr>
              <a:endParaRPr lang="zh-CN" altLang="en-US" sz="2400" b="1" kern="0">
                <a:solidFill>
                  <a:srgbClr val="FFFFFF"/>
                </a:solidFill>
                <a:latin typeface="+mj-lt"/>
                <a:ea typeface="+mj-ea"/>
                <a:cs typeface="楷体" panose="02010609060101010101" charset="-122"/>
              </a:endParaRPr>
            </a:p>
          </p:txBody>
        </p:sp>
      </p:grpSp>
      <p:sp>
        <p:nvSpPr>
          <p:cNvPr id="3" name="矩形 2"/>
          <p:cNvSpPr/>
          <p:nvPr/>
        </p:nvSpPr>
        <p:spPr>
          <a:xfrm>
            <a:off x="2476500" y="2451735"/>
            <a:ext cx="8571865" cy="9772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/>
            </a:pPr>
            <a:r>
              <a:rPr lang="zh-CN" altLang="en-US" sz="2400" b="1" kern="100">
                <a:solidFill>
                  <a:srgbClr val="FF3300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认识计数单位“百”：</a:t>
            </a:r>
            <a:r>
              <a:rPr lang="zh-CN" altLang="en-US" sz="2400" b="1" kern="100">
                <a:solidFill>
                  <a:prstClr val="black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十根十根地数，数</a:t>
            </a:r>
            <a:r>
              <a:rPr lang="en-US" altLang="zh-CN" sz="2400" b="1" kern="100">
                <a:solidFill>
                  <a:prstClr val="black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10</a:t>
            </a:r>
            <a:r>
              <a:rPr lang="zh-CN" altLang="en-US" sz="2400" b="1" kern="100">
                <a:solidFill>
                  <a:prstClr val="black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次就是一百，</a:t>
            </a:r>
            <a:r>
              <a:rPr lang="en-US" altLang="zh-CN" sz="2400" b="1" kern="100">
                <a:solidFill>
                  <a:prstClr val="black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10</a:t>
            </a:r>
            <a:r>
              <a:rPr lang="zh-CN" altLang="en-US" sz="2400" b="1" kern="100">
                <a:solidFill>
                  <a:prstClr val="black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个十是一百，一（个）、十、百</a:t>
            </a:r>
            <a:r>
              <a:rPr lang="en-US" altLang="zh-CN" sz="2400" b="1" kern="100">
                <a:solidFill>
                  <a:prstClr val="black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……</a:t>
            </a:r>
            <a:r>
              <a:rPr lang="zh-CN" altLang="en-US" sz="2400" b="1" kern="100">
                <a:solidFill>
                  <a:prstClr val="black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都是</a:t>
            </a:r>
            <a:r>
              <a:rPr lang="zh-CN" altLang="en-US" sz="2400" b="1" kern="100">
                <a:solidFill>
                  <a:srgbClr val="FF0066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整数的计数单位</a:t>
            </a:r>
            <a:r>
              <a:rPr lang="zh-CN" altLang="en-US" sz="2400" b="1" kern="100">
                <a:solidFill>
                  <a:prstClr val="black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。</a:t>
            </a:r>
            <a:endParaRPr lang="zh-CN" altLang="en-US" sz="2400" b="1" kern="100">
              <a:solidFill>
                <a:prstClr val="black"/>
              </a:solidFill>
              <a:latin typeface="Times New Roman" panose="02020603050405020304"/>
              <a:ea typeface="楷体"/>
              <a:cs typeface="楷体" panose="02010609060101010101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2470785" y="3742055"/>
            <a:ext cx="8578215" cy="9772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/>
            </a:pPr>
            <a:r>
              <a:rPr lang="zh-CN" altLang="en-US" sz="2400" b="1" kern="100">
                <a:solidFill>
                  <a:srgbClr val="FF3300"/>
                </a:solidFill>
                <a:latin typeface="+mj-lt"/>
                <a:ea typeface="楷体"/>
                <a:cs typeface="楷体" panose="02010609060101010101" charset="-122"/>
              </a:rPr>
              <a:t>计数单位“一（个）”、“十”、“百”之间的关系：</a:t>
            </a:r>
            <a:r>
              <a:rPr lang="en-US" altLang="zh-CN" sz="2400" b="1" kern="100">
                <a:latin typeface="+mj-lt"/>
                <a:ea typeface="楷体"/>
                <a:cs typeface="楷体" panose="02010609060101010101" charset="-122"/>
              </a:rPr>
              <a:t>10</a:t>
            </a:r>
            <a:r>
              <a:rPr lang="zh-CN" altLang="en-US" sz="2400" b="1" kern="100">
                <a:latin typeface="+mj-lt"/>
                <a:ea typeface="楷体"/>
                <a:cs typeface="楷体" panose="02010609060101010101" charset="-122"/>
              </a:rPr>
              <a:t>个一是十，</a:t>
            </a:r>
            <a:r>
              <a:rPr lang="en-US" altLang="zh-CN" sz="2400" b="1" kern="100">
                <a:latin typeface="+mj-lt"/>
                <a:ea typeface="楷体"/>
                <a:cs typeface="楷体" panose="02010609060101010101" charset="-122"/>
              </a:rPr>
              <a:t>10</a:t>
            </a:r>
            <a:r>
              <a:rPr lang="zh-CN" altLang="en-US" sz="2400" b="1" kern="100">
                <a:latin typeface="+mj-lt"/>
                <a:ea typeface="楷体"/>
                <a:cs typeface="楷体" panose="02010609060101010101" charset="-122"/>
              </a:rPr>
              <a:t>个十是一百。每相邻两个计数单位之间的</a:t>
            </a:r>
            <a:r>
              <a:rPr lang="zh-CN" altLang="en-US" sz="2400" b="1" kern="100">
                <a:solidFill>
                  <a:srgbClr val="FF0066"/>
                </a:solidFill>
                <a:latin typeface="+mj-lt"/>
                <a:ea typeface="楷体"/>
                <a:cs typeface="楷体" panose="02010609060101010101" charset="-122"/>
              </a:rPr>
              <a:t>进率都是</a:t>
            </a:r>
            <a:r>
              <a:rPr lang="en-US" altLang="zh-CN" sz="2400" b="1" kern="100">
                <a:solidFill>
                  <a:srgbClr val="FF0066"/>
                </a:solidFill>
                <a:latin typeface="+mj-lt"/>
                <a:ea typeface="楷体"/>
                <a:cs typeface="楷体" panose="02010609060101010101" charset="-122"/>
              </a:rPr>
              <a:t>10</a:t>
            </a:r>
            <a:r>
              <a:rPr lang="zh-CN" altLang="en-US" sz="2400" b="1" kern="100">
                <a:latin typeface="+mj-lt"/>
                <a:ea typeface="楷体"/>
                <a:cs typeface="楷体" panose="02010609060101010101" charset="-122"/>
              </a:rPr>
              <a:t>。</a:t>
            </a:r>
            <a:endParaRPr lang="zh-CN" altLang="en-US" sz="2400" b="1" kern="100">
              <a:latin typeface="+mj-lt"/>
              <a:ea typeface="楷体"/>
              <a:cs typeface="楷体" panose="02010609060101010101" charset="-122"/>
            </a:endParaRPr>
          </a:p>
        </p:txBody>
      </p:sp>
      <p:grpSp>
        <p:nvGrpSpPr>
          <p:cNvPr id="33" name="组合 32"/>
          <p:cNvGrpSpPr/>
          <p:nvPr/>
        </p:nvGrpSpPr>
        <p:grpSpPr>
          <a:xfrm>
            <a:off x="1783398" y="3935413"/>
            <a:ext cx="563562" cy="568325"/>
            <a:chOff x="2127250" y="5097463"/>
            <a:chExt cx="563563" cy="568325"/>
          </a:xfrm>
        </p:grpSpPr>
        <p:sp>
          <p:nvSpPr>
            <p:cNvPr id="34" name="任意多边形 33"/>
            <p:cNvSpPr/>
            <p:nvPr>
              <p:custDataLst>
                <p:tags r:id="rId6"/>
              </p:custDataLst>
            </p:nvPr>
          </p:nvSpPr>
          <p:spPr>
            <a:xfrm>
              <a:off x="2127250" y="5114925"/>
              <a:ext cx="549276" cy="550863"/>
            </a:xfrm>
            <a:custGeom>
              <a:gdLst>
                <a:gd name="connsiteX0" fmla="*/ 0 w 696310"/>
                <a:gd name="connsiteY0" fmla="*/ 0 h 696310"/>
                <a:gd name="connsiteX1" fmla="*/ 459827 w 696310"/>
                <a:gd name="connsiteY1" fmla="*/ 0 h 696310"/>
                <a:gd name="connsiteX2" fmla="*/ 459827 w 696310"/>
                <a:gd name="connsiteY2" fmla="*/ 236483 h 696310"/>
                <a:gd name="connsiteX3" fmla="*/ 696310 w 696310"/>
                <a:gd name="connsiteY3" fmla="*/ 236483 h 696310"/>
                <a:gd name="connsiteX4" fmla="*/ 696310 w 696310"/>
                <a:gd name="connsiteY4" fmla="*/ 696310 h 696310"/>
                <a:gd name="connsiteX5" fmla="*/ 0 w 696310"/>
                <a:gd name="connsiteY5" fmla="*/ 696310 h 6963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6310" h="696310">
                  <a:moveTo>
                    <a:pt x="0" y="0"/>
                  </a:moveTo>
                  <a:lnTo>
                    <a:pt x="459827" y="0"/>
                  </a:lnTo>
                  <a:lnTo>
                    <a:pt x="459827" y="236483"/>
                  </a:lnTo>
                  <a:lnTo>
                    <a:pt x="696310" y="236483"/>
                  </a:lnTo>
                  <a:lnTo>
                    <a:pt x="696310" y="696310"/>
                  </a:lnTo>
                  <a:lnTo>
                    <a:pt x="0" y="696310"/>
                  </a:lnTo>
                  <a:close/>
                </a:path>
              </a:pathLst>
            </a:custGeom>
            <a:solidFill>
              <a:srgbClr val="B7DC50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18000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buFontTx/>
                <a:buNone/>
                <a:defRPr/>
              </a:pPr>
              <a:r>
                <a:rPr lang="en-US" altLang="zh-CN" sz="2400" b="1" kern="0">
                  <a:solidFill>
                    <a:srgbClr val="FFFFFF"/>
                  </a:solidFill>
                  <a:latin typeface="+mj-lt"/>
                  <a:ea typeface="+mj-ea"/>
                  <a:cs typeface="楷体" panose="02010609060101010101" charset="-122"/>
                </a:rPr>
                <a:t>03</a:t>
              </a:r>
              <a:endParaRPr lang="en-US" altLang="zh-CN" sz="2400" b="1" kern="0">
                <a:solidFill>
                  <a:srgbClr val="FFFFFF"/>
                </a:solidFill>
                <a:latin typeface="+mj-lt"/>
                <a:ea typeface="+mj-ea"/>
                <a:cs typeface="楷体" panose="02010609060101010101" charset="-122"/>
              </a:endParaRPr>
            </a:p>
          </p:txBody>
        </p:sp>
        <p:sp>
          <p:nvSpPr>
            <p:cNvPr id="35" name="矩形 34"/>
            <p:cNvSpPr/>
            <p:nvPr>
              <p:custDataLst>
                <p:tags r:id="rId7"/>
              </p:custDataLst>
            </p:nvPr>
          </p:nvSpPr>
          <p:spPr>
            <a:xfrm>
              <a:off x="2527301" y="5097463"/>
              <a:ext cx="163512" cy="168275"/>
            </a:xfrm>
            <a:prstGeom prst="rect">
              <a:avLst/>
            </a:prstGeom>
            <a:solidFill>
              <a:srgbClr val="B7DC50">
                <a:lumMod val="40000"/>
                <a:lumOff val="60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216000" rIns="18000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buFontTx/>
                <a:buNone/>
                <a:defRPr/>
              </a:pPr>
              <a:endParaRPr lang="zh-CN" altLang="en-US" sz="2400" b="1" kern="0">
                <a:solidFill>
                  <a:srgbClr val="FFFFFF"/>
                </a:solidFill>
                <a:latin typeface="+mj-lt"/>
                <a:ea typeface="+mj-ea"/>
                <a:cs typeface="楷体" panose="02010609060101010101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1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13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1728470" y="1222375"/>
            <a:ext cx="7740650" cy="53403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/>
            </a:pPr>
            <a:r>
              <a:rPr lang="zh-CN" altLang="en-US" sz="2400" b="1" kern="100">
                <a:solidFill>
                  <a:srgbClr val="FF3300"/>
                </a:solidFill>
                <a:latin typeface="+mj-lt"/>
                <a:ea typeface="楷体"/>
                <a:cs typeface="楷体" panose="02010609060101010101" charset="-122"/>
              </a:rPr>
              <a:t>没有掌握数到“几十九”后，下一个数是</a:t>
            </a:r>
            <a:r>
              <a:rPr lang="zh-CN" altLang="en-US" sz="2400" b="1" kern="100" smtClean="0">
                <a:solidFill>
                  <a:srgbClr val="FF3300"/>
                </a:solidFill>
                <a:latin typeface="+mj-lt"/>
                <a:ea typeface="楷体"/>
                <a:cs typeface="楷体" panose="02010609060101010101" charset="-122"/>
              </a:rPr>
              <a:t>“几十”</a:t>
            </a:r>
            <a:r>
              <a:rPr lang="zh-CN" altLang="en-US" sz="2400" b="1" kern="100">
                <a:solidFill>
                  <a:srgbClr val="FF3300"/>
                </a:solidFill>
                <a:latin typeface="+mj-lt"/>
                <a:ea typeface="楷体"/>
                <a:cs typeface="楷体" panose="02010609060101010101" charset="-122"/>
              </a:rPr>
              <a:t>。</a:t>
            </a:r>
            <a:endParaRPr lang="zh-CN" altLang="en-US" sz="2400" b="1" kern="100">
              <a:solidFill>
                <a:srgbClr val="FF3300"/>
              </a:solidFill>
              <a:latin typeface="+mj-lt"/>
              <a:ea typeface="楷体"/>
              <a:cs typeface="楷体" panose="02010609060101010101" charset="-122"/>
            </a:endParaRPr>
          </a:p>
        </p:txBody>
      </p:sp>
      <p:sp>
        <p:nvSpPr>
          <p:cNvPr id="6" name="文本框 2"/>
          <p:cNvSpPr txBox="1"/>
          <p:nvPr/>
        </p:nvSpPr>
        <p:spPr>
          <a:xfrm>
            <a:off x="1130300" y="1950085"/>
            <a:ext cx="10389870" cy="15297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buFontTx/>
              <a:buNone/>
              <a:defRPr/>
            </a:pPr>
            <a:r>
              <a:rPr lang="en-US" altLang="zh-CN" sz="2400" b="1">
                <a:solidFill>
                  <a:srgbClr val="3399FF"/>
                </a:solidFill>
                <a:latin typeface="+mj-lt"/>
                <a:ea typeface="楷体"/>
                <a:cs typeface="楷体" panose="02010609060101010101" charset="-122"/>
              </a:rPr>
              <a:t>【</a:t>
            </a:r>
            <a:r>
              <a:rPr lang="zh-CN" altLang="en-US" sz="2400" b="1">
                <a:solidFill>
                  <a:srgbClr val="3399FF"/>
                </a:solidFill>
                <a:latin typeface="+mj-lt"/>
                <a:ea typeface="楷体"/>
                <a:cs typeface="楷体" panose="02010609060101010101" charset="-122"/>
              </a:rPr>
              <a:t>例题</a:t>
            </a:r>
            <a:r>
              <a:rPr lang="en-US" altLang="zh-CN" sz="2400" b="1">
                <a:solidFill>
                  <a:srgbClr val="3399FF"/>
                </a:solidFill>
                <a:latin typeface="+mj-lt"/>
                <a:ea typeface="楷体"/>
                <a:cs typeface="楷体" panose="02010609060101010101" charset="-122"/>
              </a:rPr>
              <a:t>1】</a:t>
            </a:r>
            <a:r>
              <a:rPr lang="zh-CN" altLang="en-US" sz="2400" b="1">
                <a:latin typeface="+mj-lt"/>
                <a:ea typeface="楷体"/>
                <a:cs typeface="楷体" panose="02010609060101010101" charset="-122"/>
              </a:rPr>
              <a:t>判断：判断：</a:t>
            </a:r>
            <a:r>
              <a:rPr lang="en-US" altLang="zh-CN" sz="2400" b="1">
                <a:latin typeface="+mj-lt"/>
                <a:ea typeface="楷体"/>
                <a:cs typeface="楷体" panose="02010609060101010101" charset="-122"/>
              </a:rPr>
              <a:t>46</a:t>
            </a:r>
            <a:r>
              <a:rPr lang="zh-CN" altLang="en-US" sz="2400" b="1">
                <a:latin typeface="+mj-lt"/>
                <a:ea typeface="楷体"/>
                <a:cs typeface="楷体" panose="02010609060101010101" charset="-122"/>
              </a:rPr>
              <a:t>、</a:t>
            </a:r>
            <a:r>
              <a:rPr lang="en-US" altLang="zh-CN" sz="2400" b="1">
                <a:latin typeface="+mj-lt"/>
                <a:ea typeface="楷体"/>
                <a:cs typeface="楷体" panose="02010609060101010101" charset="-122"/>
              </a:rPr>
              <a:t>47</a:t>
            </a:r>
            <a:r>
              <a:rPr lang="zh-CN" altLang="en-US" sz="2400" b="1">
                <a:latin typeface="+mj-lt"/>
                <a:ea typeface="楷体"/>
                <a:cs typeface="楷体" panose="02010609060101010101" charset="-122"/>
              </a:rPr>
              <a:t>、</a:t>
            </a:r>
            <a:r>
              <a:rPr lang="en-US" altLang="zh-CN" sz="2400" b="1">
                <a:latin typeface="+mj-lt"/>
                <a:ea typeface="楷体"/>
                <a:cs typeface="楷体" panose="02010609060101010101" charset="-122"/>
              </a:rPr>
              <a:t>48</a:t>
            </a:r>
            <a:r>
              <a:rPr lang="zh-CN" altLang="en-US" sz="2400" b="1">
                <a:latin typeface="+mj-lt"/>
                <a:ea typeface="楷体"/>
                <a:cs typeface="楷体" panose="02010609060101010101" charset="-122"/>
              </a:rPr>
              <a:t>、</a:t>
            </a:r>
            <a:r>
              <a:rPr lang="en-US" altLang="zh-CN" sz="2400" b="1">
                <a:latin typeface="+mj-lt"/>
                <a:ea typeface="楷体"/>
                <a:cs typeface="楷体" panose="02010609060101010101" charset="-122"/>
              </a:rPr>
              <a:t>49</a:t>
            </a:r>
            <a:r>
              <a:rPr lang="zh-CN" altLang="en-US" sz="2400" b="1">
                <a:latin typeface="+mj-lt"/>
                <a:ea typeface="楷体"/>
                <a:cs typeface="楷体" panose="02010609060101010101" charset="-122"/>
              </a:rPr>
              <a:t>、</a:t>
            </a:r>
            <a:r>
              <a:rPr lang="en-US" altLang="zh-CN" sz="2400" b="1">
                <a:latin typeface="+mj-lt"/>
                <a:ea typeface="楷体"/>
                <a:cs typeface="楷体" panose="02010609060101010101" charset="-122"/>
              </a:rPr>
              <a:t>40</a:t>
            </a:r>
            <a:r>
              <a:rPr lang="zh-CN" altLang="en-US" sz="2400" b="1">
                <a:latin typeface="+mj-lt"/>
                <a:ea typeface="楷体"/>
                <a:cs typeface="楷体" panose="02010609060101010101" charset="-122"/>
              </a:rPr>
              <a:t>，这样数数是正确的。 （       ）</a:t>
            </a:r>
            <a:endParaRPr lang="zh-CN" altLang="en-US" sz="2400" b="1">
              <a:latin typeface="+mj-lt"/>
              <a:ea typeface="楷体"/>
              <a:cs typeface="楷体" panose="02010609060101010101" charset="-122"/>
            </a:endParaRPr>
          </a:p>
          <a:p>
            <a:pPr>
              <a:lnSpc>
                <a:spcPct val="130000"/>
              </a:lnSpc>
              <a:buFontTx/>
              <a:buNone/>
              <a:defRPr/>
            </a:pPr>
            <a:r>
              <a:rPr lang="zh-CN" altLang="en-US" sz="2400" b="1">
                <a:solidFill>
                  <a:srgbClr val="FF0000"/>
                </a:solidFill>
                <a:latin typeface="+mj-lt"/>
                <a:ea typeface="楷体"/>
                <a:cs typeface="楷体" panose="02010609060101010101" charset="-122"/>
              </a:rPr>
              <a:t>错误</a:t>
            </a:r>
            <a:r>
              <a:rPr lang="zh-CN" altLang="en-US" sz="2400" b="1" smtClean="0">
                <a:solidFill>
                  <a:srgbClr val="FF0000"/>
                </a:solidFill>
                <a:latin typeface="+mj-lt"/>
                <a:ea typeface="楷体"/>
                <a:cs typeface="楷体" panose="02010609060101010101" charset="-122"/>
              </a:rPr>
              <a:t>答案：</a:t>
            </a:r>
            <a:r>
              <a:rPr lang="en-US" altLang="zh-CN" sz="2400" b="1" smtClean="0">
                <a:latin typeface="+mj-lt"/>
                <a:ea typeface="楷体"/>
                <a:cs typeface="楷体" panose="02010609060101010101" charset="-122"/>
              </a:rPr>
              <a:t>√</a:t>
            </a:r>
            <a:endParaRPr lang="en-US" altLang="zh-CN" sz="2400" b="1">
              <a:latin typeface="+mj-lt"/>
              <a:ea typeface="楷体"/>
              <a:cs typeface="楷体" panose="02010609060101010101" charset="-122"/>
            </a:endParaRPr>
          </a:p>
          <a:p>
            <a:pPr>
              <a:lnSpc>
                <a:spcPct val="130000"/>
              </a:lnSpc>
              <a:buFontTx/>
              <a:buNone/>
              <a:defRPr/>
            </a:pPr>
            <a:r>
              <a:rPr lang="zh-CN" altLang="en-US" sz="2400" b="1">
                <a:solidFill>
                  <a:srgbClr val="FF0000"/>
                </a:solidFill>
                <a:latin typeface="+mj-lt"/>
                <a:ea typeface="楷体"/>
                <a:cs typeface="楷体" panose="02010609060101010101" charset="-122"/>
              </a:rPr>
              <a:t>正确</a:t>
            </a:r>
            <a:r>
              <a:rPr lang="zh-CN" altLang="en-US" sz="2400" b="1" smtClean="0">
                <a:solidFill>
                  <a:srgbClr val="FF0000"/>
                </a:solidFill>
                <a:latin typeface="+mj-lt"/>
                <a:ea typeface="楷体"/>
                <a:cs typeface="楷体" panose="02010609060101010101" charset="-122"/>
              </a:rPr>
              <a:t>答案：</a:t>
            </a:r>
            <a:r>
              <a:rPr lang="en-US" altLang="zh-CN" sz="2400" b="1" smtClean="0">
                <a:solidFill>
                  <a:srgbClr val="FF0000"/>
                </a:solidFill>
                <a:latin typeface="+mj-lt"/>
                <a:ea typeface="楷体"/>
                <a:cs typeface="楷体" panose="02010609060101010101" charset="-122"/>
              </a:rPr>
              <a:t> </a:t>
            </a:r>
            <a:r>
              <a:rPr lang="en-US" altLang="zh-CN" sz="2400" b="1">
                <a:latin typeface="+mj-lt"/>
                <a:ea typeface="楷体"/>
                <a:cs typeface="楷体" panose="02010609060101010101" charset="-122"/>
              </a:rPr>
              <a:t>×</a:t>
            </a:r>
            <a:endParaRPr lang="en-US" altLang="zh-CN" sz="2400" b="1">
              <a:latin typeface="+mj-lt"/>
              <a:ea typeface="楷体"/>
              <a:cs typeface="楷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437005" y="4132263"/>
            <a:ext cx="7635875" cy="49149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buFontTx/>
              <a:buNone/>
              <a:defRPr/>
            </a:pPr>
            <a:r>
              <a:rPr lang="zh-CN" altLang="en-US" sz="2000" b="1">
                <a:solidFill>
                  <a:srgbClr val="FF0000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错点</a:t>
            </a:r>
            <a:r>
              <a:rPr lang="zh-CN" altLang="en-US" sz="2000" b="1" smtClean="0">
                <a:solidFill>
                  <a:srgbClr val="FF0000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警示：</a:t>
            </a:r>
            <a:r>
              <a:rPr lang="zh-CN" altLang="en-US" sz="2000" b="1" smtClean="0">
                <a:solidFill>
                  <a:prstClr val="black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当</a:t>
            </a:r>
            <a:r>
              <a:rPr lang="zh-CN" altLang="en-US" sz="2000" b="1">
                <a:solidFill>
                  <a:prstClr val="black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数到</a:t>
            </a:r>
            <a:r>
              <a:rPr lang="en-US" altLang="zh-CN" sz="2000" b="1">
                <a:solidFill>
                  <a:prstClr val="black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49</a:t>
            </a:r>
            <a:r>
              <a:rPr lang="zh-CN" altLang="en-US" sz="2000" b="1">
                <a:solidFill>
                  <a:prstClr val="black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时，不清楚下一个整十数是</a:t>
            </a:r>
            <a:r>
              <a:rPr lang="en-US" altLang="zh-CN" sz="2000" b="1">
                <a:solidFill>
                  <a:prstClr val="black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50</a:t>
            </a:r>
            <a:r>
              <a:rPr lang="zh-CN" altLang="en-US" sz="2000" b="1">
                <a:solidFill>
                  <a:prstClr val="black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。 </a:t>
            </a:r>
            <a:endParaRPr lang="en-US" altLang="zh-CN" sz="2000" b="1">
              <a:latin typeface="+mj-lt"/>
              <a:ea typeface="楷体"/>
              <a:cs typeface="楷体" panose="02010609060101010101" charset="-122"/>
            </a:endParaRPr>
          </a:p>
        </p:txBody>
      </p:sp>
      <p:sp>
        <p:nvSpPr>
          <p:cNvPr id="7" name="文本框 2"/>
          <p:cNvSpPr txBox="1"/>
          <p:nvPr/>
        </p:nvSpPr>
        <p:spPr>
          <a:xfrm>
            <a:off x="1328420" y="4623753"/>
            <a:ext cx="7635875" cy="89154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buFontTx/>
              <a:buNone/>
              <a:defRPr/>
            </a:pPr>
            <a:r>
              <a:rPr lang="zh-CN" altLang="en-US" sz="2000" b="1">
                <a:solidFill>
                  <a:srgbClr val="FF0000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规避</a:t>
            </a:r>
            <a:r>
              <a:rPr lang="zh-CN" altLang="en-US" sz="2000" b="1" smtClean="0">
                <a:solidFill>
                  <a:srgbClr val="FF0000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策略：</a:t>
            </a:r>
            <a:r>
              <a:rPr lang="zh-CN" altLang="en-US" sz="2000" b="1" smtClean="0">
                <a:solidFill>
                  <a:prstClr val="black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数数</a:t>
            </a:r>
            <a:r>
              <a:rPr lang="zh-CN" altLang="en-US" sz="2000" b="1">
                <a:solidFill>
                  <a:prstClr val="black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的关键是数到“几十九”时，应想到下一个整十数是多少，就是“几十九”中的十位上的数加</a:t>
            </a:r>
            <a:r>
              <a:rPr lang="en-US" altLang="zh-CN" sz="2000" b="1">
                <a:solidFill>
                  <a:prstClr val="black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1</a:t>
            </a:r>
            <a:r>
              <a:rPr lang="zh-CN" altLang="en-US" sz="2000" b="1">
                <a:solidFill>
                  <a:prstClr val="black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。</a:t>
            </a:r>
            <a:endParaRPr lang="en-US" altLang="zh-CN" sz="2000" b="1">
              <a:latin typeface="+mj-lt"/>
              <a:ea typeface="楷体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sp>
        <p:nvSpPr>
          <p:cNvPr id="35844" name="文本框 35843"/>
          <p:cNvSpPr txBox="1"/>
          <p:nvPr/>
        </p:nvSpPr>
        <p:spPr>
          <a:xfrm>
            <a:off x="1260158" y="2345055"/>
            <a:ext cx="7775575" cy="5842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1.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   </a:t>
            </a:r>
            <a:r>
              <a:rPr lang="en-US" altLang="zh-CN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32 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   </a:t>
            </a:r>
            <a:r>
              <a:rPr lang="en-US" altLang="zh-CN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33  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（      ）  </a:t>
            </a:r>
            <a:r>
              <a:rPr lang="en-US" altLang="zh-CN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35 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（      ）</a:t>
            </a:r>
            <a:endParaRPr lang="zh-CN" altLang="en-US" sz="3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35845" name="文本框 35844"/>
          <p:cNvSpPr txBox="1"/>
          <p:nvPr/>
        </p:nvSpPr>
        <p:spPr>
          <a:xfrm>
            <a:off x="1331595" y="3640455"/>
            <a:ext cx="8604250" cy="5842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2.   59  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（        ）</a:t>
            </a:r>
            <a:r>
              <a:rPr lang="en-US" altLang="zh-CN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55   53 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（       ）</a:t>
            </a:r>
            <a:endParaRPr lang="zh-CN" altLang="en-US" sz="3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35846" name="文本框 35845"/>
          <p:cNvSpPr txBox="1"/>
          <p:nvPr/>
        </p:nvSpPr>
        <p:spPr>
          <a:xfrm>
            <a:off x="1115695" y="4866005"/>
            <a:ext cx="7196138" cy="584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  </a:t>
            </a:r>
            <a:r>
              <a:rPr lang="en-US" altLang="zh-CN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3.  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  </a:t>
            </a:r>
            <a:r>
              <a:rPr lang="en-US" altLang="zh-CN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61  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   </a:t>
            </a:r>
            <a:r>
              <a:rPr lang="en-US" altLang="zh-CN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64     67   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（       ）   </a:t>
            </a:r>
            <a:r>
              <a:rPr lang="en-US" altLang="zh-CN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73</a:t>
            </a:r>
            <a:endParaRPr lang="en-US" altLang="zh-CN" sz="3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40964" name="文本框 35847"/>
          <p:cNvSpPr txBox="1"/>
          <p:nvPr/>
        </p:nvSpPr>
        <p:spPr>
          <a:xfrm>
            <a:off x="1763395" y="1265555"/>
            <a:ext cx="3744913" cy="131127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按顺序写数</a:t>
            </a:r>
            <a:endParaRPr lang="zh-CN" altLang="en-US" sz="32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/>
              <a:ea typeface="楷体"/>
              <a:cs typeface="楷体" panose="02010609060101010101" charset="-122"/>
            </a:endParaRPr>
          </a:p>
          <a:p>
            <a:pPr>
              <a:spcBef>
                <a:spcPct val="50000"/>
              </a:spcBef>
            </a:pPr>
            <a:endParaRPr lang="zh-CN" altLang="en-US" sz="32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35849" name="文本框 35848"/>
          <p:cNvSpPr txBox="1"/>
          <p:nvPr/>
        </p:nvSpPr>
        <p:spPr>
          <a:xfrm>
            <a:off x="3995420" y="2345055"/>
            <a:ext cx="863600" cy="5842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34</a:t>
            </a:r>
            <a:endParaRPr lang="en-US" altLang="zh-CN" sz="32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35850" name="文本框 35849"/>
          <p:cNvSpPr txBox="1"/>
          <p:nvPr/>
        </p:nvSpPr>
        <p:spPr>
          <a:xfrm>
            <a:off x="6300470" y="2345055"/>
            <a:ext cx="647700" cy="58356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36</a:t>
            </a:r>
            <a:endParaRPr lang="en-US" altLang="zh-CN" sz="3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35851" name="文本框 35850"/>
          <p:cNvSpPr txBox="1"/>
          <p:nvPr/>
        </p:nvSpPr>
        <p:spPr>
          <a:xfrm>
            <a:off x="3203258" y="3713480"/>
            <a:ext cx="792162" cy="58356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57</a:t>
            </a:r>
            <a:endParaRPr lang="en-US" altLang="zh-CN" sz="3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35852" name="文本框 35851"/>
          <p:cNvSpPr txBox="1"/>
          <p:nvPr/>
        </p:nvSpPr>
        <p:spPr>
          <a:xfrm>
            <a:off x="6300470" y="3640455"/>
            <a:ext cx="635000" cy="58356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51</a:t>
            </a:r>
            <a:endParaRPr lang="en-US" altLang="zh-CN" sz="3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35853" name="文本框 35852"/>
          <p:cNvSpPr txBox="1"/>
          <p:nvPr/>
        </p:nvSpPr>
        <p:spPr>
          <a:xfrm>
            <a:off x="5652770" y="4869180"/>
            <a:ext cx="647700" cy="58356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/>
                <a:ea typeface="楷体"/>
                <a:cs typeface="楷体" panose="02010609060101010101" charset="-122"/>
              </a:rPr>
              <a:t>70</a:t>
            </a:r>
            <a:endParaRPr lang="en-US" altLang="zh-CN" sz="3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/>
              <a:ea typeface="楷体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8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8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8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8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358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58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8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58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8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5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5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4" grpId="0"/>
      <p:bldP spid="35845" grpId="0"/>
      <p:bldP spid="35846" grpId="0"/>
      <p:bldP spid="35849" grpId="0"/>
      <p:bldP spid="35850" grpId="0"/>
      <p:bldP spid="35851" grpId="0"/>
      <p:bldP spid="3585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454639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100以内数的组成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/>
                <a:cs typeface="Arial" pitchFamily="34" charset="0"/>
              </a:rPr>
              <a:t>/02</a:t>
            </a:r>
            <a:endParaRPr lang="zh-CN" altLang="en-US" spc="100">
              <a:solidFill>
                <a:schemeClr val="accent1"/>
              </a:solidFill>
              <a:latin typeface="楷体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1537653" y="1997075"/>
            <a:ext cx="7631112" cy="52197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  <a:buFontTx/>
              <a:buNone/>
              <a:defRPr/>
            </a:pPr>
            <a:r>
              <a:rPr lang="en-US" altLang="zh-CN" sz="2800" b="1" kern="100">
                <a:solidFill>
                  <a:srgbClr val="00B0F0"/>
                </a:solidFill>
                <a:latin typeface="+mj-lt"/>
                <a:ea typeface="楷体"/>
                <a:cs typeface="楷体" panose="02010609060101010101" charset="-122"/>
              </a:rPr>
              <a:t>100</a:t>
            </a:r>
            <a:r>
              <a:rPr lang="zh-CN" altLang="en-US" sz="2800" b="1" kern="100">
                <a:solidFill>
                  <a:srgbClr val="00B0F0"/>
                </a:solidFill>
                <a:latin typeface="+mj-lt"/>
                <a:ea typeface="楷体"/>
                <a:cs typeface="楷体" panose="02010609060101010101" charset="-122"/>
              </a:rPr>
              <a:t>以内数的组成</a:t>
            </a:r>
            <a:endParaRPr lang="zh-CN" altLang="en-US" sz="2800" b="1" kern="100">
              <a:solidFill>
                <a:srgbClr val="00B0F0"/>
              </a:solidFill>
              <a:latin typeface="+mj-lt"/>
              <a:ea typeface="楷体"/>
              <a:cs typeface="楷体" panose="02010609060101010101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1923415" y="2765425"/>
            <a:ext cx="7318375" cy="60769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/>
            </a:pPr>
            <a:r>
              <a:rPr lang="zh-CN" altLang="en-US" sz="2800" b="1" kern="100">
                <a:solidFill>
                  <a:srgbClr val="FF3300"/>
                </a:solidFill>
                <a:latin typeface="+mj-lt"/>
                <a:ea typeface="楷体"/>
                <a:cs typeface="楷体" panose="02010609060101010101" charset="-122"/>
              </a:rPr>
              <a:t>几十的组成：</a:t>
            </a:r>
            <a:r>
              <a:rPr lang="zh-CN" altLang="en-US" sz="2800" b="1" kern="100">
                <a:latin typeface="+mj-lt"/>
                <a:ea typeface="楷体"/>
                <a:cs typeface="楷体" panose="02010609060101010101" charset="-122"/>
              </a:rPr>
              <a:t>几十是由几个十组成的。</a:t>
            </a:r>
            <a:endParaRPr lang="zh-CN" altLang="en-US" sz="2800" b="1" kern="100">
              <a:latin typeface="+mj-lt"/>
              <a:ea typeface="楷体"/>
              <a:cs typeface="楷体" panose="02010609060101010101" charset="-122"/>
            </a:endParaRPr>
          </a:p>
        </p:txBody>
      </p:sp>
      <p:grpSp>
        <p:nvGrpSpPr>
          <p:cNvPr id="14" name="组合 13"/>
          <p:cNvGrpSpPr/>
          <p:nvPr/>
        </p:nvGrpSpPr>
        <p:grpSpPr>
          <a:xfrm>
            <a:off x="1245553" y="2779713"/>
            <a:ext cx="563562" cy="568325"/>
            <a:chOff x="2127250" y="2260600"/>
            <a:chExt cx="563563" cy="568325"/>
          </a:xfrm>
        </p:grpSpPr>
        <p:sp>
          <p:nvSpPr>
            <p:cNvPr id="15" name="任意多边形 14"/>
            <p:cNvSpPr/>
            <p:nvPr>
              <p:custDataLst>
                <p:tags r:id="rId2"/>
              </p:custDataLst>
            </p:nvPr>
          </p:nvSpPr>
          <p:spPr>
            <a:xfrm>
              <a:off x="2127250" y="2279650"/>
              <a:ext cx="549276" cy="549275"/>
            </a:xfrm>
            <a:custGeom>
              <a:gdLst>
                <a:gd name="connsiteX0" fmla="*/ 0 w 696310"/>
                <a:gd name="connsiteY0" fmla="*/ 0 h 696310"/>
                <a:gd name="connsiteX1" fmla="*/ 459827 w 696310"/>
                <a:gd name="connsiteY1" fmla="*/ 0 h 696310"/>
                <a:gd name="connsiteX2" fmla="*/ 459827 w 696310"/>
                <a:gd name="connsiteY2" fmla="*/ 236483 h 696310"/>
                <a:gd name="connsiteX3" fmla="*/ 696310 w 696310"/>
                <a:gd name="connsiteY3" fmla="*/ 236483 h 696310"/>
                <a:gd name="connsiteX4" fmla="*/ 696310 w 696310"/>
                <a:gd name="connsiteY4" fmla="*/ 696310 h 696310"/>
                <a:gd name="connsiteX5" fmla="*/ 0 w 696310"/>
                <a:gd name="connsiteY5" fmla="*/ 696310 h 6963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6310" h="696310">
                  <a:moveTo>
                    <a:pt x="0" y="0"/>
                  </a:moveTo>
                  <a:lnTo>
                    <a:pt x="459827" y="0"/>
                  </a:lnTo>
                  <a:lnTo>
                    <a:pt x="459827" y="236483"/>
                  </a:lnTo>
                  <a:lnTo>
                    <a:pt x="696310" y="236483"/>
                  </a:lnTo>
                  <a:lnTo>
                    <a:pt x="696310" y="696310"/>
                  </a:lnTo>
                  <a:lnTo>
                    <a:pt x="0" y="696310"/>
                  </a:lnTo>
                  <a:close/>
                </a:path>
              </a:pathLst>
            </a:custGeom>
            <a:solidFill>
              <a:srgbClr val="E779A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18000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buFontTx/>
                <a:buNone/>
                <a:defRPr/>
              </a:pPr>
              <a:r>
                <a:rPr lang="en-US" altLang="zh-CN" sz="2800" b="1" kern="0">
                  <a:solidFill>
                    <a:srgbClr val="FFFFFF"/>
                  </a:solidFill>
                  <a:latin typeface="+mj-lt"/>
                  <a:ea typeface="+mj-ea"/>
                  <a:cs typeface="楷体" panose="02010609060101010101" charset="-122"/>
                </a:rPr>
                <a:t>01</a:t>
              </a:r>
              <a:endParaRPr lang="en-US" altLang="zh-CN" sz="2800" b="1" kern="0">
                <a:solidFill>
                  <a:srgbClr val="FFFFFF"/>
                </a:solidFill>
                <a:latin typeface="+mj-lt"/>
                <a:ea typeface="+mj-ea"/>
                <a:cs typeface="楷体" panose="02010609060101010101" charset="-122"/>
              </a:endParaRPr>
            </a:p>
          </p:txBody>
        </p:sp>
        <p:sp>
          <p:nvSpPr>
            <p:cNvPr id="25" name="矩形 24"/>
            <p:cNvSpPr/>
            <p:nvPr>
              <p:custDataLst>
                <p:tags r:id="rId3"/>
              </p:custDataLst>
            </p:nvPr>
          </p:nvSpPr>
          <p:spPr>
            <a:xfrm>
              <a:off x="2527301" y="2260600"/>
              <a:ext cx="163512" cy="168275"/>
            </a:xfrm>
            <a:prstGeom prst="rect">
              <a:avLst/>
            </a:prstGeom>
            <a:solidFill>
              <a:srgbClr val="E779A3">
                <a:lumMod val="40000"/>
                <a:lumOff val="60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216000" rIns="18000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buFontTx/>
                <a:buNone/>
                <a:defRPr/>
              </a:pPr>
              <a:endParaRPr lang="zh-CN" altLang="en-US" sz="2800" b="1" kern="0">
                <a:solidFill>
                  <a:srgbClr val="FFFFFF"/>
                </a:solidFill>
                <a:latin typeface="+mj-lt"/>
                <a:ea typeface="+mj-ea"/>
                <a:cs typeface="楷体" panose="02010609060101010101" charset="-122"/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1245553" y="3979863"/>
            <a:ext cx="563562" cy="568325"/>
            <a:chOff x="2127250" y="3678238"/>
            <a:chExt cx="563563" cy="568325"/>
          </a:xfrm>
        </p:grpSpPr>
        <p:sp>
          <p:nvSpPr>
            <p:cNvPr id="28" name="任意多边形 27"/>
            <p:cNvSpPr/>
            <p:nvPr>
              <p:custDataLst>
                <p:tags r:id="rId4"/>
              </p:custDataLst>
            </p:nvPr>
          </p:nvSpPr>
          <p:spPr>
            <a:xfrm>
              <a:off x="2127250" y="3697288"/>
              <a:ext cx="549276" cy="549275"/>
            </a:xfrm>
            <a:custGeom>
              <a:gdLst>
                <a:gd name="connsiteX0" fmla="*/ 0 w 696310"/>
                <a:gd name="connsiteY0" fmla="*/ 0 h 696310"/>
                <a:gd name="connsiteX1" fmla="*/ 459827 w 696310"/>
                <a:gd name="connsiteY1" fmla="*/ 0 h 696310"/>
                <a:gd name="connsiteX2" fmla="*/ 459827 w 696310"/>
                <a:gd name="connsiteY2" fmla="*/ 236483 h 696310"/>
                <a:gd name="connsiteX3" fmla="*/ 696310 w 696310"/>
                <a:gd name="connsiteY3" fmla="*/ 236483 h 696310"/>
                <a:gd name="connsiteX4" fmla="*/ 696310 w 696310"/>
                <a:gd name="connsiteY4" fmla="*/ 696310 h 696310"/>
                <a:gd name="connsiteX5" fmla="*/ 0 w 696310"/>
                <a:gd name="connsiteY5" fmla="*/ 696310 h 6963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6310" h="696310">
                  <a:moveTo>
                    <a:pt x="0" y="0"/>
                  </a:moveTo>
                  <a:lnTo>
                    <a:pt x="459827" y="0"/>
                  </a:lnTo>
                  <a:lnTo>
                    <a:pt x="459827" y="236483"/>
                  </a:lnTo>
                  <a:lnTo>
                    <a:pt x="696310" y="236483"/>
                  </a:lnTo>
                  <a:lnTo>
                    <a:pt x="696310" y="696310"/>
                  </a:lnTo>
                  <a:lnTo>
                    <a:pt x="0" y="696310"/>
                  </a:lnTo>
                  <a:close/>
                </a:path>
              </a:pathLst>
            </a:custGeom>
            <a:solidFill>
              <a:srgbClr val="FFC91D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18000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buFontTx/>
                <a:buNone/>
                <a:defRPr/>
              </a:pPr>
              <a:r>
                <a:rPr lang="en-US" altLang="zh-CN" sz="2800" b="1" kern="0">
                  <a:solidFill>
                    <a:srgbClr val="FFFFFF"/>
                  </a:solidFill>
                  <a:latin typeface="+mj-lt"/>
                  <a:ea typeface="+mj-ea"/>
                  <a:cs typeface="楷体" panose="02010609060101010101" charset="-122"/>
                </a:rPr>
                <a:t>02</a:t>
              </a:r>
              <a:endParaRPr lang="en-US" altLang="zh-CN" sz="2800" b="1" kern="0">
                <a:solidFill>
                  <a:srgbClr val="FFFFFF"/>
                </a:solidFill>
                <a:latin typeface="+mj-lt"/>
                <a:ea typeface="+mj-ea"/>
                <a:cs typeface="楷体" panose="02010609060101010101" charset="-122"/>
              </a:endParaRPr>
            </a:p>
          </p:txBody>
        </p:sp>
        <p:sp>
          <p:nvSpPr>
            <p:cNvPr id="29" name="矩形 28"/>
            <p:cNvSpPr/>
            <p:nvPr>
              <p:custDataLst>
                <p:tags r:id="rId5"/>
              </p:custDataLst>
            </p:nvPr>
          </p:nvSpPr>
          <p:spPr>
            <a:xfrm>
              <a:off x="2527301" y="3678238"/>
              <a:ext cx="163512" cy="169862"/>
            </a:xfrm>
            <a:prstGeom prst="rect">
              <a:avLst/>
            </a:prstGeom>
            <a:solidFill>
              <a:srgbClr val="FFC91D">
                <a:lumMod val="40000"/>
                <a:lumOff val="60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216000" rIns="18000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buFontTx/>
                <a:buNone/>
                <a:defRPr/>
              </a:pPr>
              <a:endParaRPr lang="zh-CN" altLang="en-US" sz="2800" b="1" kern="0">
                <a:solidFill>
                  <a:srgbClr val="FFFFFF"/>
                </a:solidFill>
                <a:latin typeface="+mj-lt"/>
                <a:ea typeface="+mj-ea"/>
                <a:cs typeface="楷体" panose="02010609060101010101" charset="-122"/>
              </a:endParaRPr>
            </a:p>
          </p:txBody>
        </p:sp>
      </p:grpSp>
      <p:sp>
        <p:nvSpPr>
          <p:cNvPr id="3" name="矩形 2"/>
          <p:cNvSpPr/>
          <p:nvPr/>
        </p:nvSpPr>
        <p:spPr>
          <a:xfrm>
            <a:off x="1923415" y="3797300"/>
            <a:ext cx="7318375" cy="112458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/>
            </a:pPr>
            <a:r>
              <a:rPr lang="zh-CN" altLang="en-US" sz="2800" b="1" kern="100">
                <a:solidFill>
                  <a:srgbClr val="FF3300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几十几的组成：</a:t>
            </a:r>
            <a:r>
              <a:rPr lang="zh-CN" altLang="en-US" sz="2800" b="1" kern="100">
                <a:latin typeface="Times New Roman" panose="02020603050405020304"/>
                <a:ea typeface="楷体"/>
                <a:cs typeface="楷体" panose="02010609060101010101" charset="-122"/>
              </a:rPr>
              <a:t>几十几是由几个十和几个一组成的。</a:t>
            </a:r>
            <a:endParaRPr lang="zh-CN" altLang="en-US" sz="2800" b="1" kern="100">
              <a:latin typeface="Times New Roman" panose="02020603050405020304"/>
              <a:ea typeface="楷体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13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520"/>
          <a:stretch>
            <a:fillRect/>
          </a:stretch>
        </p:blipFill>
        <p:spPr>
          <a:xfrm>
            <a:off x="911424" y="2658332"/>
            <a:ext cx="1264239" cy="1562103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520"/>
          <a:stretch>
            <a:fillRect/>
          </a:stretch>
        </p:blipFill>
        <p:spPr>
          <a:xfrm>
            <a:off x="4623835" y="2658332"/>
            <a:ext cx="1264239" cy="1562103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520"/>
          <a:stretch>
            <a:fillRect/>
          </a:stretch>
        </p:blipFill>
        <p:spPr>
          <a:xfrm>
            <a:off x="1839527" y="2658332"/>
            <a:ext cx="1264239" cy="1562103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520"/>
          <a:stretch>
            <a:fillRect/>
          </a:stretch>
        </p:blipFill>
        <p:spPr>
          <a:xfrm>
            <a:off x="2767629" y="2658332"/>
            <a:ext cx="1264239" cy="1562103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520"/>
          <a:stretch>
            <a:fillRect/>
          </a:stretch>
        </p:blipFill>
        <p:spPr>
          <a:xfrm>
            <a:off x="3695732" y="2658332"/>
            <a:ext cx="1264239" cy="1562103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520"/>
          <a:stretch>
            <a:fillRect/>
          </a:stretch>
        </p:blipFill>
        <p:spPr>
          <a:xfrm>
            <a:off x="5551937" y="2658332"/>
            <a:ext cx="1264239" cy="1562103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520"/>
          <a:stretch>
            <a:fillRect/>
          </a:stretch>
        </p:blipFill>
        <p:spPr>
          <a:xfrm>
            <a:off x="6480040" y="2658332"/>
            <a:ext cx="1264239" cy="1562103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520"/>
          <a:stretch>
            <a:fillRect/>
          </a:stretch>
        </p:blipFill>
        <p:spPr>
          <a:xfrm>
            <a:off x="7408143" y="2658332"/>
            <a:ext cx="1264239" cy="1562103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520"/>
          <a:stretch>
            <a:fillRect/>
          </a:stretch>
        </p:blipFill>
        <p:spPr>
          <a:xfrm>
            <a:off x="8336245" y="2658332"/>
            <a:ext cx="1264239" cy="1562103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520"/>
          <a:stretch>
            <a:fillRect/>
          </a:stretch>
        </p:blipFill>
        <p:spPr>
          <a:xfrm>
            <a:off x="9264352" y="2658331"/>
            <a:ext cx="1264239" cy="1562103"/>
          </a:xfrm>
          <a:prstGeom prst="rect">
            <a:avLst/>
          </a:prstGeom>
        </p:spPr>
      </p:pic>
      <p:sp>
        <p:nvSpPr>
          <p:cNvPr id="17" name="文本框 16"/>
          <p:cNvSpPr txBox="1"/>
          <p:nvPr/>
        </p:nvSpPr>
        <p:spPr>
          <a:xfrm>
            <a:off x="952636" y="4185772"/>
            <a:ext cx="7680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10</a:t>
            </a:r>
            <a:endParaRPr lang="en-US" altLang="zh-CN" sz="2800" b="1"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1895493" y="4185772"/>
            <a:ext cx="7680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20</a:t>
            </a:r>
            <a:endParaRPr lang="en-US" altLang="zh-CN" sz="2800" b="1"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2823600" y="4185772"/>
            <a:ext cx="7680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30</a:t>
            </a:r>
            <a:endParaRPr lang="en-US" altLang="zh-CN" sz="2800" b="1"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3768319" y="4185772"/>
            <a:ext cx="7680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40</a:t>
            </a:r>
            <a:endParaRPr lang="en-US" altLang="zh-CN" sz="2800" b="1"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4711176" y="4185772"/>
            <a:ext cx="7680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50</a:t>
            </a:r>
            <a:endParaRPr lang="en-US" altLang="zh-CN" sz="2800" b="1"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5639283" y="4185772"/>
            <a:ext cx="7680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60</a:t>
            </a:r>
            <a:endParaRPr lang="en-US" altLang="zh-CN" sz="2800" b="1"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6525696" y="4185772"/>
            <a:ext cx="7680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70</a:t>
            </a:r>
            <a:endParaRPr lang="en-US" altLang="zh-CN" sz="2800" b="1"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7468553" y="4185772"/>
            <a:ext cx="7680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80</a:t>
            </a:r>
            <a:endParaRPr lang="en-US" altLang="zh-CN" sz="2800" b="1"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8396660" y="4185772"/>
            <a:ext cx="7680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90</a:t>
            </a:r>
            <a:endParaRPr lang="en-US" altLang="zh-CN" sz="2800" b="1"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9260972" y="4185772"/>
            <a:ext cx="116036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100</a:t>
            </a:r>
            <a:endParaRPr lang="en-US" altLang="zh-CN" sz="2800" b="1"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4194748" y="5298308"/>
            <a:ext cx="3807388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10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个十是一百。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  <p:sp>
        <p:nvSpPr>
          <p:cNvPr id="30" name="对话气泡: 圆角矩形 29"/>
          <p:cNvSpPr/>
          <p:nvPr/>
        </p:nvSpPr>
        <p:spPr>
          <a:xfrm>
            <a:off x="914400" y="1363133"/>
            <a:ext cx="9127067" cy="1115060"/>
          </a:xfrm>
          <a:prstGeom prst="wedgeRoundRectCallout">
            <a:avLst>
              <a:gd name="adj1" fmla="val 63115"/>
              <a:gd name="adj2" fmla="val 41348"/>
              <a:gd name="adj3" fmla="val 16667"/>
            </a:avLst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你能</a:t>
            </a:r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10</a:t>
            </a:r>
            <a:r>
              <a:rPr lang="zh-CN" altLang="en-US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个</a:t>
            </a:r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10</a:t>
            </a:r>
            <a:r>
              <a:rPr lang="zh-CN" altLang="en-US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个地从</a:t>
            </a:r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10</a:t>
            </a:r>
            <a:r>
              <a:rPr lang="zh-CN" altLang="en-US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数到</a:t>
            </a:r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100</a:t>
            </a:r>
            <a:r>
              <a:rPr lang="zh-CN" altLang="en-US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吗？</a:t>
            </a:r>
            <a:endParaRPr lang="zh-CN" altLang="en-US" sz="2800" b="1"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25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25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25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dur="25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dur="25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dur="25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dur="25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dur="25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3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520"/>
          <a:stretch>
            <a:fillRect/>
          </a:stretch>
        </p:blipFill>
        <p:spPr>
          <a:xfrm>
            <a:off x="2447597" y="2591301"/>
            <a:ext cx="1264239" cy="1562103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520"/>
          <a:stretch>
            <a:fillRect/>
          </a:stretch>
        </p:blipFill>
        <p:spPr>
          <a:xfrm>
            <a:off x="3375700" y="2591301"/>
            <a:ext cx="1264239" cy="1562103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520"/>
          <a:stretch>
            <a:fillRect/>
          </a:stretch>
        </p:blipFill>
        <p:spPr>
          <a:xfrm>
            <a:off x="4303803" y="2591301"/>
            <a:ext cx="1264239" cy="1562103"/>
          </a:xfrm>
          <a:prstGeom prst="rect">
            <a:avLst/>
          </a:prstGeom>
        </p:spPr>
      </p:pic>
      <p:sp>
        <p:nvSpPr>
          <p:cNvPr id="29" name="文本框 28"/>
          <p:cNvSpPr txBox="1"/>
          <p:nvPr/>
        </p:nvSpPr>
        <p:spPr>
          <a:xfrm>
            <a:off x="2742659" y="5286349"/>
            <a:ext cx="6489149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3</a:t>
            </a:r>
            <a:r>
              <a:rPr lang="zh-CN" altLang="en-US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个十和</a:t>
            </a:r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7</a:t>
            </a:r>
            <a:r>
              <a:rPr lang="zh-CN" altLang="en-US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个一是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三十七</a:t>
            </a:r>
            <a:r>
              <a:rPr lang="zh-CN" altLang="en-US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。</a:t>
            </a:r>
            <a:endParaRPr lang="zh-CN" altLang="en-US" sz="2800" b="1"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  <p:pic>
        <p:nvPicPr>
          <p:cNvPr id="31" name="图片 3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21" r="30240"/>
          <a:stretch>
            <a:fillRect/>
          </a:stretch>
        </p:blipFill>
        <p:spPr>
          <a:xfrm>
            <a:off x="6672777" y="2602552"/>
            <a:ext cx="805181" cy="1562103"/>
          </a:xfrm>
          <a:prstGeom prst="rect">
            <a:avLst/>
          </a:prstGeom>
        </p:spPr>
      </p:pic>
      <p:pic>
        <p:nvPicPr>
          <p:cNvPr id="32" name="图片 3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21" r="30240"/>
          <a:stretch>
            <a:fillRect/>
          </a:stretch>
        </p:blipFill>
        <p:spPr>
          <a:xfrm>
            <a:off x="7037475" y="2602552"/>
            <a:ext cx="805181" cy="1562103"/>
          </a:xfrm>
          <a:prstGeom prst="rect">
            <a:avLst/>
          </a:prstGeom>
        </p:spPr>
      </p:pic>
      <p:pic>
        <p:nvPicPr>
          <p:cNvPr id="33" name="图片 3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21" r="30240"/>
          <a:stretch>
            <a:fillRect/>
          </a:stretch>
        </p:blipFill>
        <p:spPr>
          <a:xfrm>
            <a:off x="7402172" y="2602552"/>
            <a:ext cx="805181" cy="1562103"/>
          </a:xfrm>
          <a:prstGeom prst="rect">
            <a:avLst/>
          </a:prstGeom>
        </p:spPr>
      </p:pic>
      <p:pic>
        <p:nvPicPr>
          <p:cNvPr id="34" name="图片 33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21" r="30240"/>
          <a:stretch>
            <a:fillRect/>
          </a:stretch>
        </p:blipFill>
        <p:spPr>
          <a:xfrm>
            <a:off x="7766869" y="2602552"/>
            <a:ext cx="805181" cy="1562103"/>
          </a:xfrm>
          <a:prstGeom prst="rect">
            <a:avLst/>
          </a:prstGeom>
        </p:spPr>
      </p:pic>
      <p:pic>
        <p:nvPicPr>
          <p:cNvPr id="35" name="图片 34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21" r="30240"/>
          <a:stretch>
            <a:fillRect/>
          </a:stretch>
        </p:blipFill>
        <p:spPr>
          <a:xfrm>
            <a:off x="8131567" y="2602552"/>
            <a:ext cx="805181" cy="1562103"/>
          </a:xfrm>
          <a:prstGeom prst="rect">
            <a:avLst/>
          </a:prstGeom>
        </p:spPr>
      </p:pic>
      <p:pic>
        <p:nvPicPr>
          <p:cNvPr id="36" name="图片 35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21" r="30240"/>
          <a:stretch>
            <a:fillRect/>
          </a:stretch>
        </p:blipFill>
        <p:spPr>
          <a:xfrm>
            <a:off x="8496267" y="2613813"/>
            <a:ext cx="805181" cy="1562103"/>
          </a:xfrm>
          <a:prstGeom prst="rect">
            <a:avLst/>
          </a:prstGeom>
        </p:spPr>
      </p:pic>
      <p:sp>
        <p:nvSpPr>
          <p:cNvPr id="37" name="文本框 36"/>
          <p:cNvSpPr txBox="1"/>
          <p:nvPr/>
        </p:nvSpPr>
        <p:spPr>
          <a:xfrm>
            <a:off x="3375700" y="4196980"/>
            <a:ext cx="2112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3</a:t>
            </a:r>
            <a:r>
              <a:rPr lang="zh-CN" altLang="en-US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个十</a:t>
            </a:r>
            <a:endParaRPr lang="zh-CN" altLang="en-US" sz="2800" b="1"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6912244" y="4153404"/>
            <a:ext cx="1728192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7</a:t>
            </a:r>
            <a:r>
              <a:rPr lang="zh-CN" altLang="en-US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个一</a:t>
            </a:r>
            <a:endParaRPr lang="zh-CN" altLang="en-US" sz="2800" b="1"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  <p:sp>
        <p:nvSpPr>
          <p:cNvPr id="39" name="对话气泡: 圆角矩形 21"/>
          <p:cNvSpPr/>
          <p:nvPr/>
        </p:nvSpPr>
        <p:spPr>
          <a:xfrm>
            <a:off x="1105401" y="1511944"/>
            <a:ext cx="5855405" cy="1115060"/>
          </a:xfrm>
          <a:prstGeom prst="wedgeRoundRectCallout">
            <a:avLst>
              <a:gd name="adj1" fmla="val 63115"/>
              <a:gd name="adj2" fmla="val 41348"/>
              <a:gd name="adj3" fmla="val 16667"/>
            </a:avLst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Times New Roman" panose="02020603050405020304" pitchFamily="18" charset="0"/>
                <a:ea typeface="楷体"/>
                <a:cs typeface="楷体" panose="02010609060101010101" charset="-122"/>
              </a:rPr>
              <a:t>说一说：这个数是多少？</a:t>
            </a:r>
            <a:endParaRPr lang="zh-CN" altLang="en-US" sz="2800" b="1">
              <a:latin typeface="Times New Roman" panose="02020603050405020304" pitchFamily="18" charset="0"/>
              <a:ea typeface="楷体"/>
              <a:cs typeface="楷体" panose="02010609060101010101" charset="-122"/>
            </a:endParaRPr>
          </a:p>
        </p:txBody>
      </p:sp>
      <p:pic>
        <p:nvPicPr>
          <p:cNvPr id="40" name="图片 39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21" r="30240"/>
          <a:stretch>
            <a:fillRect/>
          </a:stretch>
        </p:blipFill>
        <p:spPr>
          <a:xfrm>
            <a:off x="8867107" y="2644293"/>
            <a:ext cx="805181" cy="1562103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7" grpId="0"/>
      <p:bldP spid="38" grpId="0"/>
      <p:bldP spid="3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768964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100以内数的读写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/>
                <a:cs typeface="Arial" pitchFamily="34" charset="0"/>
              </a:rPr>
              <a:t>/03</a:t>
            </a:r>
            <a:endParaRPr lang="zh-CN" altLang="en-US" spc="100">
              <a:solidFill>
                <a:schemeClr val="accent1"/>
              </a:solidFill>
              <a:latin typeface="楷体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1384642" y="1195270"/>
            <a:ext cx="7631112" cy="52197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  <a:buFontTx/>
              <a:buNone/>
              <a:defRPr/>
            </a:pPr>
            <a:r>
              <a:rPr lang="en-US" altLang="zh-CN" sz="2800" b="1" kern="100">
                <a:solidFill>
                  <a:srgbClr val="00B0F0"/>
                </a:solidFill>
                <a:latin typeface="+mj-lt"/>
                <a:ea typeface="楷体"/>
                <a:cs typeface="楷体" panose="02010609060101010101" charset="-122"/>
              </a:rPr>
              <a:t>100</a:t>
            </a:r>
            <a:r>
              <a:rPr lang="zh-CN" altLang="en-US" sz="2800" b="1" kern="100">
                <a:solidFill>
                  <a:srgbClr val="00B0F0"/>
                </a:solidFill>
                <a:latin typeface="+mj-lt"/>
                <a:ea typeface="楷体"/>
                <a:cs typeface="楷体" panose="02010609060101010101" charset="-122"/>
              </a:rPr>
              <a:t>以内数的读写</a:t>
            </a:r>
            <a:endParaRPr lang="zh-CN" altLang="en-US" sz="2800" b="1" kern="100">
              <a:solidFill>
                <a:srgbClr val="00B0F0"/>
              </a:solidFill>
              <a:latin typeface="+mj-lt"/>
              <a:ea typeface="楷体"/>
              <a:cs typeface="楷体" panose="02010609060101010101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1049020" y="1628775"/>
            <a:ext cx="9378315" cy="9772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/>
            </a:pPr>
            <a:r>
              <a:rPr lang="en-US" altLang="zh-CN" sz="2400" b="1" kern="100">
                <a:solidFill>
                  <a:srgbClr val="FF3300"/>
                </a:solidFill>
                <a:latin typeface="+mj-lt"/>
                <a:ea typeface="楷体"/>
                <a:cs typeface="楷体" panose="02010609060101010101" charset="-122"/>
              </a:rPr>
              <a:t>100</a:t>
            </a:r>
            <a:r>
              <a:rPr lang="zh-CN" altLang="en-US" sz="2400" b="1" kern="100">
                <a:solidFill>
                  <a:srgbClr val="FF3300"/>
                </a:solidFill>
                <a:latin typeface="+mj-lt"/>
                <a:ea typeface="楷体"/>
                <a:cs typeface="楷体" panose="02010609060101010101" charset="-122"/>
              </a:rPr>
              <a:t>以内数的数位顺序：</a:t>
            </a:r>
            <a:r>
              <a:rPr lang="zh-CN" altLang="en-US" sz="2400" b="1" kern="100">
                <a:latin typeface="+mj-lt"/>
                <a:ea typeface="楷体"/>
                <a:cs typeface="楷体" panose="02010609060101010101" charset="-122"/>
              </a:rPr>
              <a:t>从右边起，第一位是个位，第二位是十位，第三位是百位。</a:t>
            </a:r>
            <a:endParaRPr lang="zh-CN" altLang="en-US" sz="2400" b="1" kern="100">
              <a:latin typeface="+mj-lt"/>
              <a:ea typeface="楷体"/>
              <a:cs typeface="楷体" panose="02010609060101010101" charset="-122"/>
            </a:endParaRPr>
          </a:p>
        </p:txBody>
      </p:sp>
      <p:grpSp>
        <p:nvGrpSpPr>
          <p:cNvPr id="14" name="组合 13"/>
          <p:cNvGrpSpPr/>
          <p:nvPr/>
        </p:nvGrpSpPr>
        <p:grpSpPr>
          <a:xfrm>
            <a:off x="294323" y="1628775"/>
            <a:ext cx="563562" cy="568325"/>
            <a:chOff x="2127250" y="2260600"/>
            <a:chExt cx="563563" cy="568325"/>
          </a:xfrm>
        </p:grpSpPr>
        <p:sp>
          <p:nvSpPr>
            <p:cNvPr id="15" name="任意多边形 14"/>
            <p:cNvSpPr/>
            <p:nvPr>
              <p:custDataLst>
                <p:tags r:id="rId2"/>
              </p:custDataLst>
            </p:nvPr>
          </p:nvSpPr>
          <p:spPr>
            <a:xfrm>
              <a:off x="2127250" y="2279650"/>
              <a:ext cx="549276" cy="549275"/>
            </a:xfrm>
            <a:custGeom>
              <a:gdLst>
                <a:gd name="connsiteX0" fmla="*/ 0 w 696310"/>
                <a:gd name="connsiteY0" fmla="*/ 0 h 696310"/>
                <a:gd name="connsiteX1" fmla="*/ 459827 w 696310"/>
                <a:gd name="connsiteY1" fmla="*/ 0 h 696310"/>
                <a:gd name="connsiteX2" fmla="*/ 459827 w 696310"/>
                <a:gd name="connsiteY2" fmla="*/ 236483 h 696310"/>
                <a:gd name="connsiteX3" fmla="*/ 696310 w 696310"/>
                <a:gd name="connsiteY3" fmla="*/ 236483 h 696310"/>
                <a:gd name="connsiteX4" fmla="*/ 696310 w 696310"/>
                <a:gd name="connsiteY4" fmla="*/ 696310 h 696310"/>
                <a:gd name="connsiteX5" fmla="*/ 0 w 696310"/>
                <a:gd name="connsiteY5" fmla="*/ 696310 h 6963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6310" h="696310">
                  <a:moveTo>
                    <a:pt x="0" y="0"/>
                  </a:moveTo>
                  <a:lnTo>
                    <a:pt x="459827" y="0"/>
                  </a:lnTo>
                  <a:lnTo>
                    <a:pt x="459827" y="236483"/>
                  </a:lnTo>
                  <a:lnTo>
                    <a:pt x="696310" y="236483"/>
                  </a:lnTo>
                  <a:lnTo>
                    <a:pt x="696310" y="696310"/>
                  </a:lnTo>
                  <a:lnTo>
                    <a:pt x="0" y="696310"/>
                  </a:lnTo>
                  <a:close/>
                </a:path>
              </a:pathLst>
            </a:custGeom>
            <a:solidFill>
              <a:srgbClr val="E779A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18000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buFontTx/>
                <a:buNone/>
                <a:defRPr/>
              </a:pPr>
              <a:r>
                <a:rPr lang="en-US" altLang="zh-CN" sz="2800" b="1" kern="0">
                  <a:solidFill>
                    <a:srgbClr val="FFFFFF"/>
                  </a:solidFill>
                  <a:latin typeface="+mj-lt"/>
                  <a:ea typeface="+mj-ea"/>
                  <a:cs typeface="楷体" panose="02010609060101010101" charset="-122"/>
                </a:rPr>
                <a:t>01</a:t>
              </a:r>
              <a:endParaRPr lang="en-US" altLang="zh-CN" sz="2800" b="1" kern="0">
                <a:solidFill>
                  <a:srgbClr val="FFFFFF"/>
                </a:solidFill>
                <a:latin typeface="+mj-lt"/>
                <a:ea typeface="+mj-ea"/>
                <a:cs typeface="楷体" panose="02010609060101010101" charset="-122"/>
              </a:endParaRPr>
            </a:p>
          </p:txBody>
        </p:sp>
        <p:sp>
          <p:nvSpPr>
            <p:cNvPr id="25" name="矩形 24"/>
            <p:cNvSpPr/>
            <p:nvPr>
              <p:custDataLst>
                <p:tags r:id="rId3"/>
              </p:custDataLst>
            </p:nvPr>
          </p:nvSpPr>
          <p:spPr>
            <a:xfrm>
              <a:off x="2527301" y="2260600"/>
              <a:ext cx="163512" cy="168275"/>
            </a:xfrm>
            <a:prstGeom prst="rect">
              <a:avLst/>
            </a:prstGeom>
            <a:solidFill>
              <a:srgbClr val="E779A3">
                <a:lumMod val="40000"/>
                <a:lumOff val="60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216000" rIns="18000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buFontTx/>
                <a:buNone/>
                <a:defRPr/>
              </a:pPr>
              <a:endParaRPr lang="zh-CN" altLang="en-US" sz="2800" b="1" kern="0">
                <a:solidFill>
                  <a:srgbClr val="FFFFFF"/>
                </a:solidFill>
                <a:latin typeface="+mj-lt"/>
                <a:ea typeface="+mj-ea"/>
                <a:cs typeface="楷体" panose="02010609060101010101" charset="-122"/>
              </a:endParaRPr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294323" y="2968308"/>
            <a:ext cx="563562" cy="568325"/>
            <a:chOff x="2127250" y="3678238"/>
            <a:chExt cx="563563" cy="568325"/>
          </a:xfrm>
        </p:grpSpPr>
        <p:sp>
          <p:nvSpPr>
            <p:cNvPr id="31" name="任意多边形 30"/>
            <p:cNvSpPr/>
            <p:nvPr>
              <p:custDataLst>
                <p:tags r:id="rId4"/>
              </p:custDataLst>
            </p:nvPr>
          </p:nvSpPr>
          <p:spPr>
            <a:xfrm>
              <a:off x="2127250" y="3697288"/>
              <a:ext cx="549276" cy="549275"/>
            </a:xfrm>
            <a:custGeom>
              <a:gdLst>
                <a:gd name="connsiteX0" fmla="*/ 0 w 696310"/>
                <a:gd name="connsiteY0" fmla="*/ 0 h 696310"/>
                <a:gd name="connsiteX1" fmla="*/ 459827 w 696310"/>
                <a:gd name="connsiteY1" fmla="*/ 0 h 696310"/>
                <a:gd name="connsiteX2" fmla="*/ 459827 w 696310"/>
                <a:gd name="connsiteY2" fmla="*/ 236483 h 696310"/>
                <a:gd name="connsiteX3" fmla="*/ 696310 w 696310"/>
                <a:gd name="connsiteY3" fmla="*/ 236483 h 696310"/>
                <a:gd name="connsiteX4" fmla="*/ 696310 w 696310"/>
                <a:gd name="connsiteY4" fmla="*/ 696310 h 696310"/>
                <a:gd name="connsiteX5" fmla="*/ 0 w 696310"/>
                <a:gd name="connsiteY5" fmla="*/ 696310 h 6963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6310" h="696310">
                  <a:moveTo>
                    <a:pt x="0" y="0"/>
                  </a:moveTo>
                  <a:lnTo>
                    <a:pt x="459827" y="0"/>
                  </a:lnTo>
                  <a:lnTo>
                    <a:pt x="459827" y="236483"/>
                  </a:lnTo>
                  <a:lnTo>
                    <a:pt x="696310" y="236483"/>
                  </a:lnTo>
                  <a:lnTo>
                    <a:pt x="696310" y="696310"/>
                  </a:lnTo>
                  <a:lnTo>
                    <a:pt x="0" y="696310"/>
                  </a:lnTo>
                  <a:close/>
                </a:path>
              </a:pathLst>
            </a:custGeom>
            <a:solidFill>
              <a:srgbClr val="FFC91D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18000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buFontTx/>
                <a:buNone/>
                <a:defRPr/>
              </a:pPr>
              <a:r>
                <a:rPr lang="en-US" altLang="zh-CN" sz="2800" b="1" kern="0">
                  <a:solidFill>
                    <a:srgbClr val="FFFFFF"/>
                  </a:solidFill>
                  <a:latin typeface="+mj-lt"/>
                  <a:ea typeface="+mj-ea"/>
                  <a:cs typeface="楷体" panose="02010609060101010101" charset="-122"/>
                </a:rPr>
                <a:t>02</a:t>
              </a:r>
              <a:endParaRPr lang="en-US" altLang="zh-CN" sz="2800" b="1" kern="0">
                <a:solidFill>
                  <a:srgbClr val="FFFFFF"/>
                </a:solidFill>
                <a:latin typeface="+mj-lt"/>
                <a:ea typeface="+mj-ea"/>
                <a:cs typeface="楷体" panose="02010609060101010101" charset="-122"/>
              </a:endParaRPr>
            </a:p>
          </p:txBody>
        </p:sp>
        <p:sp>
          <p:nvSpPr>
            <p:cNvPr id="32" name="矩形 31"/>
            <p:cNvSpPr/>
            <p:nvPr>
              <p:custDataLst>
                <p:tags r:id="rId5"/>
              </p:custDataLst>
            </p:nvPr>
          </p:nvSpPr>
          <p:spPr>
            <a:xfrm>
              <a:off x="2527301" y="3678238"/>
              <a:ext cx="163512" cy="169862"/>
            </a:xfrm>
            <a:prstGeom prst="rect">
              <a:avLst/>
            </a:prstGeom>
            <a:solidFill>
              <a:srgbClr val="FFC91D">
                <a:lumMod val="40000"/>
                <a:lumOff val="60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216000" rIns="18000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buFontTx/>
                <a:buNone/>
                <a:defRPr/>
              </a:pPr>
              <a:endParaRPr lang="zh-CN" altLang="en-US" sz="2800" b="1" kern="0">
                <a:solidFill>
                  <a:srgbClr val="FFFFFF"/>
                </a:solidFill>
                <a:latin typeface="+mj-lt"/>
                <a:ea typeface="+mj-ea"/>
                <a:cs typeface="楷体" panose="02010609060101010101" charset="-122"/>
              </a:endParaRPr>
            </a:p>
          </p:txBody>
        </p:sp>
      </p:grpSp>
      <p:sp>
        <p:nvSpPr>
          <p:cNvPr id="33" name="矩形 32"/>
          <p:cNvSpPr/>
          <p:nvPr/>
        </p:nvSpPr>
        <p:spPr>
          <a:xfrm>
            <a:off x="1165225" y="2780030"/>
            <a:ext cx="9261475" cy="9772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/>
            </a:pPr>
            <a:r>
              <a:rPr lang="en-US" altLang="zh-CN" sz="2400" b="1" kern="100">
                <a:solidFill>
                  <a:srgbClr val="FF3300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100</a:t>
            </a:r>
            <a:r>
              <a:rPr lang="zh-CN" altLang="en-US" sz="2400" b="1" kern="100">
                <a:solidFill>
                  <a:srgbClr val="FF3300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以内数的读写：</a:t>
            </a:r>
            <a:r>
              <a:rPr lang="zh-CN" altLang="en-US" sz="2400" b="1" kern="100">
                <a:latin typeface="Times New Roman" panose="02020603050405020304"/>
                <a:ea typeface="楷体"/>
                <a:cs typeface="楷体" panose="02010609060101010101" charset="-122"/>
              </a:rPr>
              <a:t>（</a:t>
            </a:r>
            <a:r>
              <a:rPr lang="en-US" altLang="zh-CN" sz="2400" b="1" kern="100">
                <a:latin typeface="Times New Roman" panose="02020603050405020304"/>
                <a:ea typeface="楷体"/>
                <a:cs typeface="楷体" panose="02010609060101010101" charset="-122"/>
              </a:rPr>
              <a:t>1</a:t>
            </a:r>
            <a:r>
              <a:rPr lang="zh-CN" altLang="en-US" sz="2400" b="1" kern="100">
                <a:latin typeface="Times New Roman" panose="02020603050405020304"/>
                <a:ea typeface="楷体"/>
                <a:cs typeface="楷体" panose="02010609060101010101" charset="-122"/>
              </a:rPr>
              <a:t>）</a:t>
            </a:r>
            <a:r>
              <a:rPr lang="en-US" altLang="zh-CN" sz="2400" b="1" kern="100">
                <a:latin typeface="Times New Roman" panose="02020603050405020304"/>
                <a:ea typeface="楷体"/>
                <a:cs typeface="楷体" panose="02010609060101010101" charset="-122"/>
              </a:rPr>
              <a:t>100</a:t>
            </a:r>
            <a:r>
              <a:rPr lang="zh-CN" altLang="en-US" sz="2400" b="1" kern="100">
                <a:latin typeface="Times New Roman" panose="02020603050405020304"/>
                <a:ea typeface="楷体"/>
                <a:cs typeface="楷体" panose="02010609060101010101" charset="-122"/>
              </a:rPr>
              <a:t>以内数的数位顺序：从右边起，第一位是个位，第二位是十位，第三位是百位。</a:t>
            </a:r>
            <a:endParaRPr lang="zh-CN" altLang="en-US" sz="2400" b="1" kern="100">
              <a:latin typeface="Times New Roman" panose="02020603050405020304"/>
              <a:ea typeface="楷体"/>
              <a:cs typeface="楷体" panose="02010609060101010101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294323" y="4163378"/>
            <a:ext cx="563562" cy="568325"/>
            <a:chOff x="2127250" y="3678238"/>
            <a:chExt cx="563563" cy="568325"/>
          </a:xfrm>
        </p:grpSpPr>
        <p:sp>
          <p:nvSpPr>
            <p:cNvPr id="4" name="任意多边形 3"/>
            <p:cNvSpPr/>
            <p:nvPr>
              <p:custDataLst>
                <p:tags r:id="rId6"/>
              </p:custDataLst>
            </p:nvPr>
          </p:nvSpPr>
          <p:spPr>
            <a:xfrm>
              <a:off x="2127250" y="3697288"/>
              <a:ext cx="549276" cy="549275"/>
            </a:xfrm>
            <a:custGeom>
              <a:gdLst>
                <a:gd name="connsiteX0" fmla="*/ 0 w 696310"/>
                <a:gd name="connsiteY0" fmla="*/ 0 h 696310"/>
                <a:gd name="connsiteX1" fmla="*/ 459827 w 696310"/>
                <a:gd name="connsiteY1" fmla="*/ 0 h 696310"/>
                <a:gd name="connsiteX2" fmla="*/ 459827 w 696310"/>
                <a:gd name="connsiteY2" fmla="*/ 236483 h 696310"/>
                <a:gd name="connsiteX3" fmla="*/ 696310 w 696310"/>
                <a:gd name="connsiteY3" fmla="*/ 236483 h 696310"/>
                <a:gd name="connsiteX4" fmla="*/ 696310 w 696310"/>
                <a:gd name="connsiteY4" fmla="*/ 696310 h 696310"/>
                <a:gd name="connsiteX5" fmla="*/ 0 w 696310"/>
                <a:gd name="connsiteY5" fmla="*/ 696310 h 6963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6310" h="696310">
                  <a:moveTo>
                    <a:pt x="0" y="0"/>
                  </a:moveTo>
                  <a:lnTo>
                    <a:pt x="459827" y="0"/>
                  </a:lnTo>
                  <a:lnTo>
                    <a:pt x="459827" y="236483"/>
                  </a:lnTo>
                  <a:lnTo>
                    <a:pt x="696310" y="236483"/>
                  </a:lnTo>
                  <a:lnTo>
                    <a:pt x="696310" y="696310"/>
                  </a:lnTo>
                  <a:lnTo>
                    <a:pt x="0" y="696310"/>
                  </a:lnTo>
                  <a:close/>
                </a:path>
              </a:pathLst>
            </a:custGeom>
            <a:solidFill>
              <a:srgbClr val="FFC91D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18000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buFontTx/>
                <a:buNone/>
                <a:defRPr/>
              </a:pPr>
              <a:r>
                <a:rPr lang="en-US" altLang="zh-CN" sz="2800" b="1" kern="0">
                  <a:solidFill>
                    <a:srgbClr val="FFFFFF"/>
                  </a:solidFill>
                  <a:latin typeface="+mj-lt"/>
                  <a:ea typeface="+mj-ea"/>
                  <a:cs typeface="楷体" panose="02010609060101010101" charset="-122"/>
                </a:rPr>
                <a:t>03</a:t>
              </a:r>
              <a:endParaRPr lang="en-US" altLang="zh-CN" sz="2800" b="1" kern="0">
                <a:solidFill>
                  <a:srgbClr val="FFFFFF"/>
                </a:solidFill>
                <a:latin typeface="+mj-lt"/>
                <a:ea typeface="+mj-ea"/>
                <a:cs typeface="楷体" panose="02010609060101010101" charset="-122"/>
              </a:endParaRPr>
            </a:p>
          </p:txBody>
        </p:sp>
        <p:sp>
          <p:nvSpPr>
            <p:cNvPr id="5" name="矩形 4"/>
            <p:cNvSpPr/>
            <p:nvPr>
              <p:custDataLst>
                <p:tags r:id="rId7"/>
              </p:custDataLst>
            </p:nvPr>
          </p:nvSpPr>
          <p:spPr>
            <a:xfrm>
              <a:off x="2527301" y="3678238"/>
              <a:ext cx="163512" cy="169862"/>
            </a:xfrm>
            <a:prstGeom prst="rect">
              <a:avLst/>
            </a:prstGeom>
            <a:solidFill>
              <a:srgbClr val="FFC91D">
                <a:lumMod val="40000"/>
                <a:lumOff val="60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0" tIns="216000" rIns="18000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buFontTx/>
                <a:buNone/>
                <a:defRPr/>
              </a:pPr>
              <a:endParaRPr lang="zh-CN" altLang="en-US" sz="2800" b="1" kern="0">
                <a:solidFill>
                  <a:srgbClr val="FFFFFF"/>
                </a:solidFill>
                <a:latin typeface="+mj-lt"/>
                <a:ea typeface="+mj-ea"/>
                <a:cs typeface="楷体" panose="02010609060101010101" charset="-122"/>
              </a:endParaRPr>
            </a:p>
          </p:txBody>
        </p:sp>
      </p:grpSp>
      <p:sp>
        <p:nvSpPr>
          <p:cNvPr id="6" name="矩形 5"/>
          <p:cNvSpPr/>
          <p:nvPr/>
        </p:nvSpPr>
        <p:spPr>
          <a:xfrm>
            <a:off x="1165860" y="3931285"/>
            <a:ext cx="9261475" cy="23063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/>
            </a:pPr>
            <a:r>
              <a:rPr lang="en-US" altLang="zh-CN" sz="2400" b="1" kern="100">
                <a:solidFill>
                  <a:srgbClr val="FF3300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100</a:t>
            </a:r>
            <a:r>
              <a:rPr lang="zh-CN" altLang="en-US" sz="2400" b="1" kern="100">
                <a:solidFill>
                  <a:srgbClr val="FF3300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以内数的读写：</a:t>
            </a:r>
            <a:r>
              <a:rPr lang="en-US" altLang="zh-CN" sz="2400" b="1" kern="100">
                <a:solidFill>
                  <a:srgbClr val="FF3300"/>
                </a:solidFill>
                <a:latin typeface="Times New Roman" panose="02020603050405020304"/>
                <a:ea typeface="楷体"/>
                <a:cs typeface="楷体" panose="02010609060101010101" charset="-122"/>
              </a:rPr>
              <a:t>(2)</a:t>
            </a:r>
            <a:r>
              <a:rPr sz="2400" b="1" kern="100">
                <a:latin typeface="Times New Roman" panose="02020603050405020304"/>
                <a:ea typeface="楷体"/>
                <a:cs typeface="楷体" panose="02010609060101010101" charset="-122"/>
              </a:rPr>
              <a:t>读数和写数都从高位起。读数时，百位上是几就读几百，十位上是几就读几十，个位上是几就读几，末尾的0不读；写数时，有几个百就在百位上写几，有几个十就在十位上写几，有几个一就在个位上写几，哪一位上一个计数单位也没有，就在那一位上写0占位。</a:t>
            </a:r>
            <a:endParaRPr sz="2400" b="1" kern="100">
              <a:latin typeface="Times New Roman" panose="02020603050405020304"/>
              <a:ea typeface="楷体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13" grpId="0"/>
      <p:bldP spid="33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 algn="l">
              <a:buClrTx/>
              <a:buSzTx/>
              <a:buFont typeface="楷体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sp>
        <p:nvSpPr>
          <p:cNvPr id="4" name="矩形 23573"/>
          <p:cNvSpPr/>
          <p:nvPr/>
        </p:nvSpPr>
        <p:spPr>
          <a:xfrm>
            <a:off x="3766820" y="3490278"/>
            <a:ext cx="1728788" cy="504825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tx1"/>
                </a:solidFill>
                <a:latin typeface="楷体"/>
                <a:ea typeface="楷体"/>
                <a:cs typeface="楷体" panose="02010609060101010101" charset="-122"/>
              </a:rPr>
              <a:t>十位   个位</a:t>
            </a:r>
            <a:endParaRPr lang="zh-CN" altLang="en-US">
              <a:solidFill>
                <a:schemeClr val="tx1"/>
              </a:solidFill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5" name="直接连接符 23574"/>
          <p:cNvSpPr/>
          <p:nvPr/>
        </p:nvSpPr>
        <p:spPr>
          <a:xfrm>
            <a:off x="4198620" y="2121853"/>
            <a:ext cx="1588" cy="1133475"/>
          </a:xfrm>
          <a:prstGeom prst="line">
            <a:avLst/>
          </a:prstGeom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直接连接符 23575"/>
          <p:cNvSpPr/>
          <p:nvPr/>
        </p:nvSpPr>
        <p:spPr>
          <a:xfrm flipH="1">
            <a:off x="4919345" y="2050415"/>
            <a:ext cx="0" cy="1204913"/>
          </a:xfrm>
          <a:prstGeom prst="line">
            <a:avLst/>
          </a:prstGeom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直接连接符 23576"/>
          <p:cNvSpPr/>
          <p:nvPr/>
        </p:nvSpPr>
        <p:spPr>
          <a:xfrm>
            <a:off x="4558983" y="3490278"/>
            <a:ext cx="1587" cy="388937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椭圆 23577"/>
          <p:cNvSpPr/>
          <p:nvPr/>
        </p:nvSpPr>
        <p:spPr>
          <a:xfrm>
            <a:off x="3927158" y="3145790"/>
            <a:ext cx="608012" cy="350838"/>
          </a:xfrm>
          <a:prstGeom prst="ellipse">
            <a:avLst/>
          </a:prstGeom>
          <a:solidFill>
            <a:srgbClr val="FF4F09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9" name="椭圆 23578"/>
          <p:cNvSpPr/>
          <p:nvPr/>
        </p:nvSpPr>
        <p:spPr>
          <a:xfrm>
            <a:off x="4617720" y="3195003"/>
            <a:ext cx="588963" cy="295275"/>
          </a:xfrm>
          <a:prstGeom prst="ellipse">
            <a:avLst/>
          </a:prstGeom>
          <a:solidFill>
            <a:srgbClr val="FF4F09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10" name="椭圆 23579"/>
          <p:cNvSpPr/>
          <p:nvPr/>
        </p:nvSpPr>
        <p:spPr>
          <a:xfrm>
            <a:off x="3949383" y="2879090"/>
            <a:ext cx="563562" cy="338138"/>
          </a:xfrm>
          <a:prstGeom prst="ellipse">
            <a:avLst/>
          </a:prstGeom>
          <a:solidFill>
            <a:srgbClr val="FF4F09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11" name="椭圆 23580"/>
          <p:cNvSpPr/>
          <p:nvPr/>
        </p:nvSpPr>
        <p:spPr>
          <a:xfrm>
            <a:off x="4617720" y="2864803"/>
            <a:ext cx="603250" cy="352425"/>
          </a:xfrm>
          <a:prstGeom prst="ellipse">
            <a:avLst/>
          </a:prstGeom>
          <a:solidFill>
            <a:srgbClr val="FF4F09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3550920" y="4066540"/>
            <a:ext cx="2305050" cy="64452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>
                <a:solidFill>
                  <a:schemeClr val="tx1"/>
                </a:solidFill>
                <a:latin typeface="楷体"/>
                <a:ea typeface="楷体"/>
                <a:cs typeface="楷体" panose="02010609060101010101" charset="-122"/>
              </a:rPr>
              <a:t> （</a:t>
            </a:r>
            <a:r>
              <a:rPr lang="en-US" altLang="zh-CN" sz="3600">
                <a:solidFill>
                  <a:schemeClr val="tx1"/>
                </a:solidFill>
                <a:latin typeface="楷体"/>
                <a:ea typeface="楷体"/>
                <a:cs typeface="楷体" panose="02010609060101010101" charset="-122"/>
              </a:rPr>
              <a:t>5  3 </a:t>
            </a:r>
            <a:r>
              <a:rPr lang="zh-CN" altLang="en-US" sz="3600">
                <a:solidFill>
                  <a:schemeClr val="tx1"/>
                </a:solidFill>
                <a:latin typeface="楷体"/>
                <a:ea typeface="楷体"/>
                <a:cs typeface="楷体" panose="02010609060101010101" charset="-122"/>
              </a:rPr>
              <a:t>）</a:t>
            </a:r>
            <a:endParaRPr lang="zh-CN" altLang="en-US" sz="3600">
              <a:solidFill>
                <a:schemeClr val="tx1"/>
              </a:solidFill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2182495" y="4782185"/>
            <a:ext cx="1512888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chemeClr val="tx1"/>
                </a:solidFill>
                <a:latin typeface="楷体"/>
                <a:ea typeface="楷体"/>
                <a:cs typeface="楷体" panose="02010609060101010101" charset="-122"/>
              </a:rPr>
              <a:t>读作：</a:t>
            </a:r>
            <a:endParaRPr lang="zh-CN" altLang="en-US" sz="2800">
              <a:solidFill>
                <a:schemeClr val="tx1"/>
              </a:solidFill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3550920" y="4787265"/>
            <a:ext cx="2722245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chemeClr val="tx1"/>
                </a:solidFill>
                <a:latin typeface="楷体"/>
                <a:ea typeface="楷体"/>
                <a:cs typeface="楷体" panose="02010609060101010101" charset="-122"/>
              </a:rPr>
              <a:t> （ 五十三 ）</a:t>
            </a:r>
            <a:endParaRPr lang="zh-CN" altLang="en-US" sz="3200" b="1">
              <a:solidFill>
                <a:schemeClr val="tx1"/>
              </a:solidFill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2182495" y="4131628"/>
            <a:ext cx="1655763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chemeClr val="tx1"/>
                </a:solidFill>
                <a:latin typeface="楷体"/>
                <a:ea typeface="楷体"/>
                <a:cs typeface="楷体" panose="02010609060101010101" charset="-122"/>
              </a:rPr>
              <a:t>写作：</a:t>
            </a:r>
            <a:endParaRPr lang="zh-CN" altLang="en-US" sz="2800" b="1">
              <a:solidFill>
                <a:schemeClr val="tx1"/>
              </a:solidFill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16" name="椭圆 1"/>
          <p:cNvSpPr/>
          <p:nvPr/>
        </p:nvSpPr>
        <p:spPr>
          <a:xfrm>
            <a:off x="4617720" y="2512378"/>
            <a:ext cx="603250" cy="352425"/>
          </a:xfrm>
          <a:prstGeom prst="ellipse">
            <a:avLst/>
          </a:prstGeom>
          <a:solidFill>
            <a:srgbClr val="FF4F09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17" name="椭圆 2"/>
          <p:cNvSpPr/>
          <p:nvPr/>
        </p:nvSpPr>
        <p:spPr>
          <a:xfrm>
            <a:off x="3949383" y="2596515"/>
            <a:ext cx="563562" cy="338138"/>
          </a:xfrm>
          <a:prstGeom prst="ellipse">
            <a:avLst/>
          </a:prstGeom>
          <a:solidFill>
            <a:srgbClr val="FF4F09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18" name="椭圆 3"/>
          <p:cNvSpPr/>
          <p:nvPr/>
        </p:nvSpPr>
        <p:spPr>
          <a:xfrm>
            <a:off x="3949383" y="2256790"/>
            <a:ext cx="563562" cy="339725"/>
          </a:xfrm>
          <a:prstGeom prst="ellipse">
            <a:avLst/>
          </a:prstGeom>
          <a:solidFill>
            <a:srgbClr val="FF4F09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楷体"/>
              <a:ea typeface="楷体"/>
              <a:cs typeface="楷体" panose="02010609060101010101" charset="-122"/>
            </a:endParaRPr>
          </a:p>
        </p:txBody>
      </p:sp>
      <p:sp>
        <p:nvSpPr>
          <p:cNvPr id="19" name="椭圆 4"/>
          <p:cNvSpPr/>
          <p:nvPr/>
        </p:nvSpPr>
        <p:spPr>
          <a:xfrm>
            <a:off x="3925570" y="1917065"/>
            <a:ext cx="563563" cy="339725"/>
          </a:xfrm>
          <a:prstGeom prst="ellipse">
            <a:avLst/>
          </a:prstGeom>
          <a:solidFill>
            <a:srgbClr val="FF4F09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楷体"/>
              <a:ea typeface="楷体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520"/>
          <a:stretch>
            <a:fillRect/>
          </a:stretch>
        </p:blipFill>
        <p:spPr>
          <a:xfrm>
            <a:off x="1806187" y="1057405"/>
            <a:ext cx="777032" cy="960107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520"/>
          <a:stretch>
            <a:fillRect/>
          </a:stretch>
        </p:blipFill>
        <p:spPr>
          <a:xfrm>
            <a:off x="2766293" y="1057405"/>
            <a:ext cx="777032" cy="960107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561737" y="4306113"/>
            <a:ext cx="14909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Times New Roman" panose="02020603050405020304" pitchFamily="18" charset="0"/>
                <a:ea typeface="楷体"/>
                <a:cs typeface="楷体" panose="02010609060101010101" charset="-122"/>
              </a:rPr>
              <a:t>写作：</a:t>
            </a:r>
            <a:endParaRPr lang="zh-CN" altLang="en-US" sz="2800" b="1">
              <a:latin typeface="Times New Roman" panose="02020603050405020304" pitchFamily="18" charset="0"/>
              <a:ea typeface="楷体"/>
              <a:cs typeface="楷体" panose="02010609060101010101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511104" y="4308457"/>
            <a:ext cx="512051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2</a:t>
            </a:r>
            <a:endParaRPr lang="en-US" altLang="zh-CN" sz="2800" b="1"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3794832" y="4308743"/>
            <a:ext cx="512051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6</a:t>
            </a:r>
            <a:endParaRPr lang="en-US" altLang="zh-CN" sz="2800" b="1"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561737" y="4882177"/>
            <a:ext cx="14909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Times New Roman" panose="02020603050405020304" pitchFamily="18" charset="0"/>
                <a:ea typeface="楷体"/>
                <a:cs typeface="楷体" panose="02010609060101010101" charset="-122"/>
              </a:rPr>
              <a:t>读作：</a:t>
            </a:r>
            <a:endParaRPr lang="zh-CN" altLang="en-US" sz="2800" b="1">
              <a:latin typeface="Times New Roman" panose="02020603050405020304" pitchFamily="18" charset="0"/>
              <a:ea typeface="楷体"/>
              <a:cs typeface="楷体" panose="02010609060101010101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2646229" y="4884717"/>
            <a:ext cx="1955521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Times New Roman" panose="02020603050405020304" pitchFamily="18" charset="0"/>
                <a:ea typeface="楷体"/>
                <a:cs typeface="楷体" panose="02010609060101010101" charset="-122"/>
              </a:rPr>
              <a:t>二十六</a:t>
            </a:r>
            <a:endParaRPr lang="zh-CN" altLang="en-US" sz="2800" b="1">
              <a:latin typeface="Times New Roman" panose="02020603050405020304" pitchFamily="18" charset="0"/>
              <a:ea typeface="楷体"/>
              <a:cs typeface="楷体" panose="02010609060101010101" charset="-122"/>
            </a:endParaRPr>
          </a:p>
        </p:txBody>
      </p:sp>
      <p:pic>
        <p:nvPicPr>
          <p:cNvPr id="14" name="图片 13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308" r="32360"/>
          <a:stretch>
            <a:fillRect/>
          </a:stretch>
        </p:blipFill>
        <p:spPr>
          <a:xfrm>
            <a:off x="3940008" y="1030213"/>
            <a:ext cx="450077" cy="1002777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308" r="32360"/>
          <a:stretch>
            <a:fillRect/>
          </a:stretch>
        </p:blipFill>
        <p:spPr>
          <a:xfrm>
            <a:off x="4143208" y="1030213"/>
            <a:ext cx="450077" cy="1002777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308" r="32360"/>
          <a:stretch>
            <a:fillRect/>
          </a:stretch>
        </p:blipFill>
        <p:spPr>
          <a:xfrm>
            <a:off x="4346408" y="1030213"/>
            <a:ext cx="450077" cy="1002777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308" r="32360"/>
          <a:stretch>
            <a:fillRect/>
          </a:stretch>
        </p:blipFill>
        <p:spPr>
          <a:xfrm>
            <a:off x="4549608" y="1030213"/>
            <a:ext cx="450077" cy="1002777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308" r="32360"/>
          <a:stretch>
            <a:fillRect/>
          </a:stretch>
        </p:blipFill>
        <p:spPr>
          <a:xfrm>
            <a:off x="4752808" y="1030213"/>
            <a:ext cx="450077" cy="1002777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308" r="32360"/>
          <a:stretch>
            <a:fillRect/>
          </a:stretch>
        </p:blipFill>
        <p:spPr>
          <a:xfrm>
            <a:off x="4956008" y="1030213"/>
            <a:ext cx="450077" cy="1002777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520"/>
          <a:stretch>
            <a:fillRect/>
          </a:stretch>
        </p:blipFill>
        <p:spPr>
          <a:xfrm>
            <a:off x="6706881" y="1012415"/>
            <a:ext cx="777032" cy="960107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520"/>
          <a:stretch>
            <a:fillRect/>
          </a:stretch>
        </p:blipFill>
        <p:spPr>
          <a:xfrm>
            <a:off x="7330861" y="1039508"/>
            <a:ext cx="777032" cy="960107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308" r="32360"/>
          <a:stretch>
            <a:fillRect/>
          </a:stretch>
        </p:blipFill>
        <p:spPr>
          <a:xfrm>
            <a:off x="9517189" y="1012316"/>
            <a:ext cx="450077" cy="1002777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308" r="32360"/>
          <a:stretch>
            <a:fillRect/>
          </a:stretch>
        </p:blipFill>
        <p:spPr>
          <a:xfrm>
            <a:off x="9720389" y="1012316"/>
            <a:ext cx="450077" cy="1002777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308" r="32360"/>
          <a:stretch>
            <a:fillRect/>
          </a:stretch>
        </p:blipFill>
        <p:spPr>
          <a:xfrm>
            <a:off x="9923589" y="1012316"/>
            <a:ext cx="450077" cy="1002777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520"/>
          <a:stretch>
            <a:fillRect/>
          </a:stretch>
        </p:blipFill>
        <p:spPr>
          <a:xfrm>
            <a:off x="7838497" y="1057405"/>
            <a:ext cx="777032" cy="960107"/>
          </a:xfrm>
          <a:prstGeom prst="rect">
            <a:avLst/>
          </a:prstGeom>
        </p:spPr>
      </p:pic>
      <p:sp>
        <p:nvSpPr>
          <p:cNvPr id="27" name="矩形 26"/>
          <p:cNvSpPr/>
          <p:nvPr/>
        </p:nvSpPr>
        <p:spPr>
          <a:xfrm>
            <a:off x="2014207" y="3735260"/>
            <a:ext cx="1344149" cy="5760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/>
                <a:cs typeface="楷体" panose="02010609060101010101" charset="-122"/>
              </a:rPr>
              <a:t>十位</a:t>
            </a:r>
            <a:endParaRPr lang="zh-CN" altLang="en-US" sz="2800" b="1">
              <a:solidFill>
                <a:schemeClr val="tx1"/>
              </a:solidFill>
              <a:latin typeface="Times New Roman" panose="02020603050405020304" pitchFamily="18" charset="0"/>
              <a:ea typeface="楷体"/>
              <a:cs typeface="楷体" panose="02010609060101010101" charset="-122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3358356" y="3735260"/>
            <a:ext cx="1344149" cy="5760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/>
                <a:cs typeface="楷体" panose="02010609060101010101" charset="-122"/>
              </a:rPr>
              <a:t>个位</a:t>
            </a:r>
            <a:endParaRPr lang="zh-CN" altLang="en-US" sz="2800" b="1">
              <a:solidFill>
                <a:schemeClr val="tx1"/>
              </a:solidFill>
              <a:latin typeface="Times New Roman" panose="02020603050405020304" pitchFamily="18" charset="0"/>
              <a:ea typeface="楷体"/>
              <a:cs typeface="楷体" panose="02010609060101010101" charset="-122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2686281" y="2007068"/>
            <a:ext cx="60959" cy="17204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3999951" y="2007068"/>
            <a:ext cx="63668" cy="170498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矩形: 圆角 30"/>
          <p:cNvSpPr/>
          <p:nvPr/>
        </p:nvSpPr>
        <p:spPr>
          <a:xfrm>
            <a:off x="2502793" y="3554681"/>
            <a:ext cx="397096" cy="157371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矩形: 圆角 31"/>
          <p:cNvSpPr/>
          <p:nvPr/>
        </p:nvSpPr>
        <p:spPr>
          <a:xfrm>
            <a:off x="3826229" y="3366367"/>
            <a:ext cx="397096" cy="157371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矩形: 圆角 32"/>
          <p:cNvSpPr/>
          <p:nvPr/>
        </p:nvSpPr>
        <p:spPr>
          <a:xfrm>
            <a:off x="3826229" y="3544088"/>
            <a:ext cx="397096" cy="157371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矩形: 圆角 33"/>
          <p:cNvSpPr/>
          <p:nvPr/>
        </p:nvSpPr>
        <p:spPr>
          <a:xfrm>
            <a:off x="2502793" y="3374103"/>
            <a:ext cx="397096" cy="157371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矩形 34"/>
          <p:cNvSpPr/>
          <p:nvPr/>
        </p:nvSpPr>
        <p:spPr>
          <a:xfrm>
            <a:off x="7444925" y="3828277"/>
            <a:ext cx="1344149" cy="5760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/>
                <a:cs typeface="楷体" panose="02010609060101010101" charset="-122"/>
              </a:rPr>
              <a:t>十位</a:t>
            </a:r>
            <a:endParaRPr lang="zh-CN" altLang="en-US" sz="2800" b="1">
              <a:solidFill>
                <a:schemeClr val="tx1"/>
              </a:solidFill>
              <a:latin typeface="Times New Roman" panose="02020603050405020304" pitchFamily="18" charset="0"/>
              <a:ea typeface="楷体"/>
              <a:cs typeface="楷体" panose="02010609060101010101" charset="-122"/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8789075" y="3828277"/>
            <a:ext cx="1344149" cy="5760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/>
                <a:cs typeface="楷体" panose="02010609060101010101" charset="-122"/>
              </a:rPr>
              <a:t>个位</a:t>
            </a:r>
            <a:endParaRPr lang="zh-CN" altLang="en-US" sz="2800" b="1">
              <a:solidFill>
                <a:schemeClr val="tx1"/>
              </a:solidFill>
              <a:latin typeface="Times New Roman" panose="02020603050405020304" pitchFamily="18" charset="0"/>
              <a:ea typeface="楷体"/>
              <a:cs typeface="楷体" panose="02010609060101010101" charset="-122"/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8117000" y="2100085"/>
            <a:ext cx="60959" cy="17204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8" name="矩形 37"/>
          <p:cNvSpPr/>
          <p:nvPr/>
        </p:nvSpPr>
        <p:spPr>
          <a:xfrm>
            <a:off x="9430669" y="2100085"/>
            <a:ext cx="63668" cy="170498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矩形: 圆角 38"/>
          <p:cNvSpPr/>
          <p:nvPr/>
        </p:nvSpPr>
        <p:spPr>
          <a:xfrm>
            <a:off x="7933512" y="3673099"/>
            <a:ext cx="397096" cy="157371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0" name="矩形: 圆角 39"/>
          <p:cNvSpPr/>
          <p:nvPr/>
        </p:nvSpPr>
        <p:spPr>
          <a:xfrm>
            <a:off x="7933512" y="3335556"/>
            <a:ext cx="397096" cy="157371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矩形: 圆角 40"/>
          <p:cNvSpPr/>
          <p:nvPr/>
        </p:nvSpPr>
        <p:spPr>
          <a:xfrm>
            <a:off x="7933512" y="3505220"/>
            <a:ext cx="397096" cy="157371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2" name="矩形: 圆角 41"/>
          <p:cNvSpPr/>
          <p:nvPr/>
        </p:nvSpPr>
        <p:spPr>
          <a:xfrm>
            <a:off x="3826229" y="3187901"/>
            <a:ext cx="397096" cy="157371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" name="矩形: 圆角 42"/>
          <p:cNvSpPr/>
          <p:nvPr/>
        </p:nvSpPr>
        <p:spPr>
          <a:xfrm>
            <a:off x="3826229" y="3019937"/>
            <a:ext cx="397096" cy="157371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4" name="矩形: 圆角 43"/>
          <p:cNvSpPr/>
          <p:nvPr/>
        </p:nvSpPr>
        <p:spPr>
          <a:xfrm>
            <a:off x="3826229" y="2836636"/>
            <a:ext cx="397096" cy="157371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6" name="矩形: 圆角 45"/>
          <p:cNvSpPr/>
          <p:nvPr/>
        </p:nvSpPr>
        <p:spPr>
          <a:xfrm>
            <a:off x="3826229" y="2650379"/>
            <a:ext cx="397096" cy="157371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7" name="矩形: 圆角 46"/>
          <p:cNvSpPr/>
          <p:nvPr/>
        </p:nvSpPr>
        <p:spPr>
          <a:xfrm>
            <a:off x="9241888" y="3649183"/>
            <a:ext cx="397096" cy="157371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9" name="矩形: 圆角 48"/>
          <p:cNvSpPr/>
          <p:nvPr/>
        </p:nvSpPr>
        <p:spPr>
          <a:xfrm>
            <a:off x="9241888" y="3313149"/>
            <a:ext cx="397096" cy="157371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0" name="矩形: 圆角 49"/>
          <p:cNvSpPr/>
          <p:nvPr/>
        </p:nvSpPr>
        <p:spPr>
          <a:xfrm>
            <a:off x="9241888" y="3475625"/>
            <a:ext cx="397096" cy="157371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6188645" y="4406867"/>
            <a:ext cx="1488812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Times New Roman" panose="02020603050405020304" pitchFamily="18" charset="0"/>
                <a:ea typeface="楷体"/>
                <a:cs typeface="楷体" panose="02010609060101010101" charset="-122"/>
              </a:rPr>
              <a:t>写作：</a:t>
            </a:r>
            <a:endParaRPr lang="zh-CN" altLang="en-US" sz="2800" b="1">
              <a:latin typeface="Times New Roman" panose="02020603050405020304" pitchFamily="18" charset="0"/>
              <a:ea typeface="楷体"/>
              <a:cs typeface="楷体" panose="02010609060101010101" charset="-122"/>
            </a:endParaRPr>
          </a:p>
        </p:txBody>
      </p:sp>
      <p:sp>
        <p:nvSpPr>
          <p:cNvPr id="52" name="文本框 51"/>
          <p:cNvSpPr txBox="1"/>
          <p:nvPr/>
        </p:nvSpPr>
        <p:spPr>
          <a:xfrm>
            <a:off x="7859253" y="4409211"/>
            <a:ext cx="512051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4</a:t>
            </a:r>
            <a:endParaRPr lang="en-US" altLang="zh-CN" sz="2800" b="1"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  <p:sp>
        <p:nvSpPr>
          <p:cNvPr id="53" name="文本框 52"/>
          <p:cNvSpPr txBox="1"/>
          <p:nvPr/>
        </p:nvSpPr>
        <p:spPr>
          <a:xfrm>
            <a:off x="9142981" y="4409496"/>
            <a:ext cx="512051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4</a:t>
            </a:r>
            <a:endParaRPr lang="en-US" altLang="zh-CN" sz="2800" b="1"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  <p:sp>
        <p:nvSpPr>
          <p:cNvPr id="54" name="文本框 53"/>
          <p:cNvSpPr txBox="1"/>
          <p:nvPr/>
        </p:nvSpPr>
        <p:spPr>
          <a:xfrm>
            <a:off x="6144309" y="4982931"/>
            <a:ext cx="1488812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Times New Roman" panose="02020603050405020304" pitchFamily="18" charset="0"/>
                <a:ea typeface="楷体"/>
                <a:cs typeface="楷体" panose="02010609060101010101" charset="-122"/>
              </a:rPr>
              <a:t>读作：</a:t>
            </a:r>
            <a:endParaRPr lang="zh-CN" altLang="en-US" sz="2800" b="1">
              <a:latin typeface="Times New Roman" panose="02020603050405020304" pitchFamily="18" charset="0"/>
              <a:ea typeface="楷体"/>
              <a:cs typeface="楷体" panose="02010609060101010101" charset="-122"/>
            </a:endParaRPr>
          </a:p>
        </p:txBody>
      </p:sp>
      <p:sp>
        <p:nvSpPr>
          <p:cNvPr id="55" name="文本框 54"/>
          <p:cNvSpPr txBox="1"/>
          <p:nvPr/>
        </p:nvSpPr>
        <p:spPr>
          <a:xfrm>
            <a:off x="8141097" y="4982931"/>
            <a:ext cx="2459567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Times New Roman" panose="02020603050405020304" pitchFamily="18" charset="0"/>
                <a:ea typeface="楷体"/>
                <a:cs typeface="楷体" panose="02010609060101010101" charset="-122"/>
              </a:rPr>
              <a:t>四十四</a:t>
            </a:r>
            <a:endParaRPr lang="zh-CN" altLang="en-US" sz="2800" b="1">
              <a:latin typeface="Times New Roman" panose="02020603050405020304" pitchFamily="18" charset="0"/>
              <a:ea typeface="楷体"/>
              <a:cs typeface="楷体" panose="02010609060101010101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520"/>
          <a:stretch>
            <a:fillRect/>
          </a:stretch>
        </p:blipFill>
        <p:spPr>
          <a:xfrm>
            <a:off x="8434551" y="1033699"/>
            <a:ext cx="777032" cy="960107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308" r="32360"/>
          <a:stretch>
            <a:fillRect/>
          </a:stretch>
        </p:blipFill>
        <p:spPr>
          <a:xfrm>
            <a:off x="10168276" y="1018243"/>
            <a:ext cx="450077" cy="1002777"/>
          </a:xfrm>
          <a:prstGeom prst="rect">
            <a:avLst/>
          </a:prstGeom>
        </p:spPr>
      </p:pic>
      <p:sp>
        <p:nvSpPr>
          <p:cNvPr id="5" name="矩形: 圆角 39"/>
          <p:cNvSpPr/>
          <p:nvPr/>
        </p:nvSpPr>
        <p:spPr>
          <a:xfrm>
            <a:off x="7939439" y="3165376"/>
            <a:ext cx="397096" cy="157371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矩形: 圆角 48"/>
          <p:cNvSpPr/>
          <p:nvPr/>
        </p:nvSpPr>
        <p:spPr>
          <a:xfrm>
            <a:off x="9246121" y="3142123"/>
            <a:ext cx="397096" cy="157371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8" name="图片 4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b="41755"/>
          <a:stretch>
            <a:fillRect/>
          </a:stretch>
        </p:blipFill>
        <p:spPr>
          <a:xfrm>
            <a:off x="-215477" y="5075343"/>
            <a:ext cx="1717887" cy="1658620"/>
          </a:xfrm>
          <a:prstGeom prst="rect">
            <a:avLst/>
          </a:prstGeom>
        </p:spPr>
      </p:pic>
      <p:sp>
        <p:nvSpPr>
          <p:cNvPr id="90133" name="AutoShape 27"/>
          <p:cNvSpPr/>
          <p:nvPr>
            <p:custDataLst>
              <p:tags r:id="rId6"/>
            </p:custDataLst>
          </p:nvPr>
        </p:nvSpPr>
        <p:spPr>
          <a:xfrm>
            <a:off x="1283970" y="5648960"/>
            <a:ext cx="10486390" cy="920115"/>
          </a:xfrm>
          <a:prstGeom prst="wedgeRoundRectCallout">
            <a:avLst>
              <a:gd name="adj1" fmla="val -52585"/>
              <a:gd name="adj2" fmla="val 5210"/>
              <a:gd name="adj3" fmla="val 16667"/>
            </a:avLst>
          </a:prstGeom>
          <a:solidFill>
            <a:schemeClr val="bg1"/>
          </a:solidFill>
          <a:ln w="19050" cap="flat" cmpd="sng">
            <a:solidFill>
              <a:srgbClr val="3399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"/>
                <a:cs typeface="楷体" panose="02010609060101010101" charset="-122"/>
                <a:sym typeface="+mn-ea"/>
              </a:rPr>
              <a:t>读数</a:t>
            </a:r>
            <a:r>
              <a:rPr lang="zh-CN" altLang="en-US" sz="2800" b="1">
                <a:latin typeface="Times New Roman" panose="02020603050405020304" pitchFamily="18" charset="0"/>
                <a:ea typeface="楷体"/>
                <a:cs typeface="楷体" panose="02010609060101010101" charset="-122"/>
                <a:sym typeface="+mn-ea"/>
              </a:rPr>
              <a:t>时，十位上是几就读几十，个位上是几就读几。</a:t>
            </a:r>
            <a:endParaRPr lang="zh-CN" altLang="en-US" sz="2800" b="1">
              <a:latin typeface="Times New Roman" panose="02020603050405020304" pitchFamily="18" charset="0"/>
              <a:ea typeface="楷体"/>
              <a:cs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51" grpId="0"/>
      <p:bldP spid="52" grpId="0"/>
      <p:bldP spid="53" grpId="0"/>
      <p:bldP spid="54" grpId="0"/>
      <p:bldP spid="55" grpId="0"/>
      <p:bldP spid="9013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807064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100以内数的顺序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/>
                <a:cs typeface="Arial" pitchFamily="34" charset="0"/>
              </a:rPr>
              <a:t>/04</a:t>
            </a:r>
            <a:endParaRPr lang="zh-CN" altLang="en-US" spc="100">
              <a:solidFill>
                <a:schemeClr val="accent1"/>
              </a:solidFill>
              <a:latin typeface="楷体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1606868" y="1872615"/>
            <a:ext cx="7631112" cy="5842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  <a:buFontTx/>
              <a:buNone/>
              <a:defRPr/>
            </a:pPr>
            <a:r>
              <a:rPr lang="en-US" altLang="zh-CN" sz="3200" b="1" kern="100">
                <a:solidFill>
                  <a:srgbClr val="00B0F0"/>
                </a:solidFill>
                <a:latin typeface="+mj-lt"/>
                <a:ea typeface="楷体"/>
                <a:cs typeface="楷体" panose="02010609060101010101" charset="-122"/>
              </a:rPr>
              <a:t>100</a:t>
            </a:r>
            <a:r>
              <a:rPr lang="zh-CN" altLang="en-US" sz="3200" b="1" kern="100">
                <a:solidFill>
                  <a:srgbClr val="00B0F0"/>
                </a:solidFill>
                <a:latin typeface="+mj-lt"/>
                <a:ea typeface="楷体"/>
                <a:cs typeface="楷体" panose="02010609060101010101" charset="-122"/>
              </a:rPr>
              <a:t>以内数的顺序</a:t>
            </a:r>
            <a:endParaRPr lang="zh-CN" altLang="en-US" sz="3200" b="1" kern="100">
              <a:solidFill>
                <a:srgbClr val="00B0F0"/>
              </a:solidFill>
              <a:latin typeface="+mj-lt"/>
              <a:ea typeface="楷体"/>
              <a:cs typeface="楷体" panose="02010609060101010101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1778318" y="2828290"/>
            <a:ext cx="7108825" cy="156845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/>
            </a:pPr>
            <a:r>
              <a:rPr lang="en-US" altLang="zh-CN" sz="3200" b="1" kern="100">
                <a:latin typeface="+mj-lt"/>
                <a:ea typeface="楷体"/>
                <a:cs typeface="楷体" panose="02010609060101010101" charset="-122"/>
              </a:rPr>
              <a:t>100</a:t>
            </a:r>
            <a:r>
              <a:rPr lang="zh-CN" altLang="en-US" sz="3200" b="1" kern="100">
                <a:latin typeface="+mj-lt"/>
                <a:ea typeface="楷体"/>
                <a:cs typeface="楷体" panose="02010609060101010101" charset="-122"/>
              </a:rPr>
              <a:t>以内数的排列是有规律的，</a:t>
            </a:r>
            <a:r>
              <a:rPr lang="zh-CN" altLang="en-US" sz="3200" b="1" kern="100">
                <a:solidFill>
                  <a:srgbClr val="FF0066"/>
                </a:solidFill>
                <a:latin typeface="+mj-lt"/>
                <a:ea typeface="楷体"/>
                <a:cs typeface="楷体" panose="02010609060101010101" charset="-122"/>
              </a:rPr>
              <a:t>横着看、竖着看、斜着看都有不同的规律</a:t>
            </a:r>
            <a:r>
              <a:rPr lang="zh-CN" altLang="en-US" sz="3200" b="1" kern="100">
                <a:latin typeface="+mj-lt"/>
                <a:ea typeface="楷体"/>
                <a:cs typeface="楷体" panose="02010609060101010101" charset="-122"/>
              </a:rPr>
              <a:t>。</a:t>
            </a:r>
            <a:endParaRPr lang="zh-CN" altLang="en-US" sz="3200" b="1" kern="100">
              <a:latin typeface="+mj-lt"/>
              <a:ea typeface="楷体"/>
              <a:cs typeface="楷体" panose="02010609060101010101" charset="-122"/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2382500" y="121920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1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graphicFrame>
        <p:nvGraphicFramePr>
          <p:cNvPr id="11" name="表格 7"/>
          <p:cNvGraphicFramePr>
            <a:graphicFrameLocks noGrp="1"/>
          </p:cNvGraphicFramePr>
          <p:nvPr/>
        </p:nvGraphicFramePr>
        <p:xfrm>
          <a:off x="7292628" y="2180263"/>
          <a:ext cx="4324350" cy="44564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435"/>
                <a:gridCol w="432435"/>
                <a:gridCol w="432435"/>
                <a:gridCol w="432435"/>
                <a:gridCol w="432435"/>
                <a:gridCol w="432435"/>
                <a:gridCol w="432435"/>
                <a:gridCol w="432435"/>
                <a:gridCol w="432435"/>
                <a:gridCol w="432435"/>
              </a:tblGrid>
              <a:tr h="42100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3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</a:t>
                      </a:r>
                      <a:endParaRPr lang="zh-CN" altLang="en-US" sz="213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3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</a:t>
                      </a:r>
                      <a:endParaRPr lang="zh-CN" altLang="en-US" sz="213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3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</a:t>
                      </a:r>
                      <a:endParaRPr lang="zh-CN" altLang="en-US" sz="213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3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</a:t>
                      </a:r>
                      <a:endParaRPr lang="zh-CN" altLang="en-US" sz="213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3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  <a:endParaRPr lang="zh-CN" altLang="en-US" sz="213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3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  <a:endParaRPr lang="zh-CN" altLang="en-US" sz="213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3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</a:t>
                      </a:r>
                      <a:endParaRPr lang="zh-CN" altLang="en-US" sz="213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3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</a:t>
                      </a:r>
                      <a:endParaRPr lang="zh-CN" altLang="en-US" sz="213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3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</a:t>
                      </a:r>
                      <a:endParaRPr lang="zh-CN" altLang="en-US" sz="213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3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</a:t>
                      </a:r>
                      <a:endParaRPr lang="zh-CN" altLang="en-US" sz="213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</a:tr>
              <a:tr h="44831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11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13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14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16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17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18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19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</a:tr>
              <a:tr h="44831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21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22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23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24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26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27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28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29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</a:tr>
              <a:tr h="44831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30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31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32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33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34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35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36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37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38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39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</a:tr>
              <a:tr h="44831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40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41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42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43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44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45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46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47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48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49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</a:tr>
              <a:tr h="44831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50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51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52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53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54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55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56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57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58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59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</a:tr>
              <a:tr h="44894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60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61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62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63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64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65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66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67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68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69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</a:tr>
              <a:tr h="44831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70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71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72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73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74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75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76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77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78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79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</a:tr>
              <a:tr h="44831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80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81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82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83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84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85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86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87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88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89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</a:tr>
              <a:tr h="44831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90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91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92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93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94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95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96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97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98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99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3"/>
          <p:cNvSpPr txBox="1"/>
          <p:nvPr/>
        </p:nvSpPr>
        <p:spPr>
          <a:xfrm>
            <a:off x="201295" y="1193165"/>
            <a:ext cx="11733530" cy="10388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  <a:buFont typeface="楷体"/>
            </a:pP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仔细观察下表，</a:t>
            </a:r>
            <a:r>
              <a:rPr lang="zh-CN" altLang="en-US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第7行，从右数第5个数是(  </a:t>
            </a:r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 </a:t>
            </a:r>
            <a:r>
              <a:rPr lang="zh-CN" altLang="en-US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 )，它是由(   </a:t>
            </a:r>
            <a:r>
              <a:rPr lang="en-US" altLang="zh-CN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 </a:t>
            </a:r>
            <a:r>
              <a:rPr lang="zh-CN" altLang="en-US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)个十和(   )个一组成的。</a:t>
            </a:r>
            <a:endParaRPr lang="zh-CN" altLang="en-US" sz="2800" b="1"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  <p:sp>
        <p:nvSpPr>
          <p:cNvPr id="4" name="椭圆 3"/>
          <p:cNvSpPr/>
          <p:nvPr/>
        </p:nvSpPr>
        <p:spPr>
          <a:xfrm>
            <a:off x="9444512" y="4749325"/>
            <a:ext cx="452967" cy="467784"/>
          </a:xfrm>
          <a:prstGeom prst="ellipse">
            <a:avLst/>
          </a:prstGeom>
          <a:noFill/>
          <a:ln w="31750"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楷体"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直接箭头连接符 4"/>
          <p:cNvCxnSpPr/>
          <p:nvPr/>
        </p:nvCxnSpPr>
        <p:spPr>
          <a:xfrm flipH="1">
            <a:off x="7169151" y="2200303"/>
            <a:ext cx="0" cy="2782915"/>
          </a:xfrm>
          <a:prstGeom prst="straightConnector1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  <a:tailEnd type="arrow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箭头连接符 5"/>
          <p:cNvCxnSpPr>
            <a:endCxn id="4" idx="6"/>
          </p:cNvCxnSpPr>
          <p:nvPr/>
        </p:nvCxnSpPr>
        <p:spPr>
          <a:xfrm flipH="1" flipV="1">
            <a:off x="9897479" y="4983217"/>
            <a:ext cx="1735721" cy="15503"/>
          </a:xfrm>
          <a:prstGeom prst="straightConnector1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  <a:tailEnd type="arrow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8"/>
          <p:cNvSpPr txBox="1"/>
          <p:nvPr/>
        </p:nvSpPr>
        <p:spPr>
          <a:xfrm>
            <a:off x="6728460" y="1193106"/>
            <a:ext cx="1060449" cy="6076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  <a:buFont typeface="楷体"/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65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  <p:sp>
        <p:nvSpPr>
          <p:cNvPr id="8" name="文本框 9"/>
          <p:cNvSpPr txBox="1"/>
          <p:nvPr/>
        </p:nvSpPr>
        <p:spPr>
          <a:xfrm>
            <a:off x="8869681" y="1120631"/>
            <a:ext cx="360680" cy="60769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  <a:buFont typeface="楷体"/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6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  <p:sp>
        <p:nvSpPr>
          <p:cNvPr id="9" name="文本框 10"/>
          <p:cNvSpPr txBox="1"/>
          <p:nvPr/>
        </p:nvSpPr>
        <p:spPr>
          <a:xfrm>
            <a:off x="10447656" y="1193345"/>
            <a:ext cx="635000" cy="6076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  <a:buFont typeface="楷体"/>
            </a:pPr>
            <a:r>
              <a:rPr lang="en-US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5</a:t>
            </a:r>
            <a:endParaRPr lang="en-US" altLang="en-US" sz="2800" b="1">
              <a:solidFill>
                <a:srgbClr val="FF0000"/>
              </a:solidFill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  <p:sp>
        <p:nvSpPr>
          <p:cNvPr id="10" name="文本框 12"/>
          <p:cNvSpPr txBox="1"/>
          <p:nvPr/>
        </p:nvSpPr>
        <p:spPr>
          <a:xfrm>
            <a:off x="1219200" y="2993517"/>
            <a:ext cx="5262033" cy="112458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hangingPunct="1">
              <a:lnSpc>
                <a:spcPct val="120000"/>
              </a:lnSpc>
              <a:buFont typeface="楷体"/>
            </a:pPr>
            <a:r>
              <a:rPr lang="zh-CN" altLang="en-US" sz="2800" b="1">
                <a:solidFill>
                  <a:srgbClr val="FF0000"/>
                </a:solidFill>
                <a:latin typeface="楷体"/>
                <a:ea typeface="楷体"/>
                <a:cs typeface="Times New Roman" panose="02020603050405020304" pitchFamily="18" charset="0"/>
              </a:rPr>
              <a:t>一个两位数，十位是几就有几个十，个位 是几就有几个一。</a:t>
            </a:r>
            <a:endParaRPr lang="zh-CN" altLang="en-US" sz="2800" b="1">
              <a:solidFill>
                <a:srgbClr val="FF0000"/>
              </a:solidFill>
              <a:latin typeface="楷体"/>
              <a:ea typeface="楷体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26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8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  <p:bldP spid="9" grpId="0"/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grpSp>
        <p:nvGrpSpPr>
          <p:cNvPr id="35" name="组合 34"/>
          <p:cNvGrpSpPr/>
          <p:nvPr/>
        </p:nvGrpSpPr>
        <p:grpSpPr>
          <a:xfrm>
            <a:off x="1139460" y="4566828"/>
            <a:ext cx="5837073" cy="1333725"/>
            <a:chOff x="854595" y="1615423"/>
            <a:chExt cx="4377805" cy="1000294"/>
          </a:xfrm>
        </p:grpSpPr>
        <p:grpSp>
          <p:nvGrpSpPr>
            <p:cNvPr id="36" name="组合 35"/>
            <p:cNvGrpSpPr/>
            <p:nvPr/>
          </p:nvGrpSpPr>
          <p:grpSpPr>
            <a:xfrm>
              <a:off x="854595" y="1797677"/>
              <a:ext cx="648000" cy="637677"/>
              <a:chOff x="2411760" y="2732877"/>
              <a:chExt cx="648000" cy="637677"/>
            </a:xfrm>
          </p:grpSpPr>
          <p:sp>
            <p:nvSpPr>
              <p:cNvPr id="50" name="矩形 49"/>
              <p:cNvSpPr/>
              <p:nvPr/>
            </p:nvSpPr>
            <p:spPr>
              <a:xfrm>
                <a:off x="2411760" y="2732877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6000" rIns="9600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r>
                  <a:rPr lang="en-US" altLang="zh-CN" sz="1865" b="1">
                    <a:solidFill>
                      <a:schemeClr val="tx1"/>
                    </a:solidFill>
                    <a:latin typeface="Times New Roman" panose="02020603050405020304" pitchFamily="18" charset="0"/>
                    <a:ea typeface="楷体"/>
                    <a:cs typeface="Times New Roman" panose="02020603050405020304" pitchFamily="18" charset="0"/>
                  </a:rPr>
                  <a:t>14</a:t>
                </a:r>
                <a:endParaRPr lang="zh-CN" altLang="en-US" sz="1865" b="1">
                  <a:solidFill>
                    <a:schemeClr val="tx1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  <p:sp>
            <p:nvSpPr>
              <p:cNvPr id="51" name="矩形 50"/>
              <p:cNvSpPr/>
              <p:nvPr/>
            </p:nvSpPr>
            <p:spPr>
              <a:xfrm>
                <a:off x="2735760" y="2732877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6000" rIns="9600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r>
                  <a:rPr lang="en-US" altLang="zh-CN" sz="1865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/>
                    <a:cs typeface="Times New Roman" panose="02020603050405020304" pitchFamily="18" charset="0"/>
                  </a:rPr>
                  <a:t>15</a:t>
                </a:r>
                <a:endParaRPr lang="zh-CN" altLang="en-US" sz="1865" b="1">
                  <a:solidFill>
                    <a:srgbClr val="FF0000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  <p:sp>
            <p:nvSpPr>
              <p:cNvPr id="52" name="矩形 51"/>
              <p:cNvSpPr/>
              <p:nvPr/>
            </p:nvSpPr>
            <p:spPr>
              <a:xfrm>
                <a:off x="2411760" y="3046554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6000" rIns="9600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r>
                  <a:rPr lang="en-US" altLang="zh-CN" sz="1865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/>
                    <a:cs typeface="Times New Roman" panose="02020603050405020304" pitchFamily="18" charset="0"/>
                  </a:rPr>
                  <a:t>24</a:t>
                </a:r>
                <a:endParaRPr lang="zh-CN" altLang="en-US" sz="1865" b="1">
                  <a:solidFill>
                    <a:srgbClr val="FF0000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  <p:sp>
            <p:nvSpPr>
              <p:cNvPr id="53" name="矩形 52"/>
              <p:cNvSpPr/>
              <p:nvPr/>
            </p:nvSpPr>
            <p:spPr>
              <a:xfrm>
                <a:off x="2735760" y="3046554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6000" rIns="9600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r>
                  <a:rPr lang="en-US" altLang="zh-CN" sz="1865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/>
                    <a:cs typeface="Times New Roman" panose="02020603050405020304" pitchFamily="18" charset="0"/>
                  </a:rPr>
                  <a:t>25</a:t>
                </a:r>
                <a:endParaRPr lang="zh-CN" altLang="en-US" sz="1865" b="1">
                  <a:solidFill>
                    <a:srgbClr val="FF0000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</p:grpSp>
        <p:grpSp>
          <p:nvGrpSpPr>
            <p:cNvPr id="37" name="组合 36"/>
            <p:cNvGrpSpPr/>
            <p:nvPr/>
          </p:nvGrpSpPr>
          <p:grpSpPr>
            <a:xfrm>
              <a:off x="2573113" y="1643536"/>
              <a:ext cx="971999" cy="972181"/>
              <a:chOff x="3454616" y="2601115"/>
              <a:chExt cx="971999" cy="972181"/>
            </a:xfrm>
          </p:grpSpPr>
          <p:sp>
            <p:nvSpPr>
              <p:cNvPr id="45" name="矩形 44"/>
              <p:cNvSpPr/>
              <p:nvPr/>
            </p:nvSpPr>
            <p:spPr>
              <a:xfrm>
                <a:off x="3454616" y="2925296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6000" rIns="9600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r>
                  <a:rPr lang="en-US" altLang="zh-CN" sz="1865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/>
                    <a:cs typeface="Times New Roman" panose="02020603050405020304" pitchFamily="18" charset="0"/>
                  </a:rPr>
                  <a:t>56</a:t>
                </a:r>
                <a:endParaRPr lang="zh-CN" altLang="en-US" sz="1865" b="1">
                  <a:solidFill>
                    <a:srgbClr val="FF0000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  <p:sp>
            <p:nvSpPr>
              <p:cNvPr id="46" name="矩形 45"/>
              <p:cNvSpPr/>
              <p:nvPr/>
            </p:nvSpPr>
            <p:spPr>
              <a:xfrm>
                <a:off x="3778616" y="2925296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6000" rIns="9600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r>
                  <a:rPr lang="en-US" altLang="zh-CN" sz="1865" b="1">
                    <a:solidFill>
                      <a:schemeClr val="tx1"/>
                    </a:solidFill>
                    <a:latin typeface="Times New Roman" panose="02020603050405020304" pitchFamily="18" charset="0"/>
                    <a:ea typeface="楷体"/>
                    <a:cs typeface="Times New Roman" panose="02020603050405020304" pitchFamily="18" charset="0"/>
                  </a:rPr>
                  <a:t>57</a:t>
                </a:r>
                <a:endParaRPr lang="zh-CN" altLang="en-US" sz="1865" b="1">
                  <a:solidFill>
                    <a:schemeClr val="tx1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  <p:sp>
            <p:nvSpPr>
              <p:cNvPr id="47" name="矩形 46"/>
              <p:cNvSpPr/>
              <p:nvPr/>
            </p:nvSpPr>
            <p:spPr>
              <a:xfrm>
                <a:off x="4102615" y="2925296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6000" rIns="9600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r>
                  <a:rPr lang="en-US" altLang="zh-CN" sz="1865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/>
                    <a:cs typeface="Times New Roman" panose="02020603050405020304" pitchFamily="18" charset="0"/>
                  </a:rPr>
                  <a:t>58</a:t>
                </a:r>
                <a:endParaRPr lang="zh-CN" altLang="en-US" sz="1865" b="1">
                  <a:solidFill>
                    <a:srgbClr val="FF0000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  <p:sp>
            <p:nvSpPr>
              <p:cNvPr id="48" name="矩形 47"/>
              <p:cNvSpPr/>
              <p:nvPr/>
            </p:nvSpPr>
            <p:spPr>
              <a:xfrm>
                <a:off x="3778616" y="2601115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6000" rIns="9600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r>
                  <a:rPr lang="en-US" altLang="zh-CN" sz="1865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/>
                    <a:cs typeface="Times New Roman" panose="02020603050405020304" pitchFamily="18" charset="0"/>
                  </a:rPr>
                  <a:t>47</a:t>
                </a:r>
                <a:endParaRPr lang="zh-CN" altLang="en-US" sz="1865" b="1">
                  <a:solidFill>
                    <a:srgbClr val="FF0000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  <p:sp>
            <p:nvSpPr>
              <p:cNvPr id="49" name="矩形 48"/>
              <p:cNvSpPr/>
              <p:nvPr/>
            </p:nvSpPr>
            <p:spPr>
              <a:xfrm>
                <a:off x="3778616" y="3249296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6000" rIns="9600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r>
                  <a:rPr lang="en-US" altLang="zh-CN" sz="1865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/>
                    <a:cs typeface="Times New Roman" panose="02020603050405020304" pitchFamily="18" charset="0"/>
                  </a:rPr>
                  <a:t>67</a:t>
                </a:r>
                <a:endParaRPr lang="zh-CN" altLang="en-US" sz="1865" b="1">
                  <a:solidFill>
                    <a:srgbClr val="FF0000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</p:grpSp>
        <p:grpSp>
          <p:nvGrpSpPr>
            <p:cNvPr id="38" name="组合 37"/>
            <p:cNvGrpSpPr/>
            <p:nvPr/>
          </p:nvGrpSpPr>
          <p:grpSpPr>
            <a:xfrm>
              <a:off x="4260401" y="1615423"/>
              <a:ext cx="971999" cy="967114"/>
              <a:chOff x="4478942" y="2282182"/>
              <a:chExt cx="971999" cy="967114"/>
            </a:xfrm>
          </p:grpSpPr>
          <p:sp>
            <p:nvSpPr>
              <p:cNvPr id="39" name="矩形 38"/>
              <p:cNvSpPr/>
              <p:nvPr/>
            </p:nvSpPr>
            <p:spPr>
              <a:xfrm>
                <a:off x="4478942" y="2925296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6000" rIns="9600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r>
                  <a:rPr lang="en-US" altLang="zh-CN" sz="1865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/>
                    <a:cs typeface="Times New Roman" panose="02020603050405020304" pitchFamily="18" charset="0"/>
                  </a:rPr>
                  <a:t>94</a:t>
                </a:r>
                <a:endParaRPr lang="zh-CN" altLang="en-US" sz="1865" b="1">
                  <a:solidFill>
                    <a:srgbClr val="FF0000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  <p:sp>
            <p:nvSpPr>
              <p:cNvPr id="40" name="矩形 39"/>
              <p:cNvSpPr/>
              <p:nvPr/>
            </p:nvSpPr>
            <p:spPr>
              <a:xfrm>
                <a:off x="4802942" y="2925296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6000" rIns="9600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r>
                  <a:rPr lang="en-US" altLang="zh-CN" sz="1865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/>
                    <a:cs typeface="Times New Roman" panose="02020603050405020304" pitchFamily="18" charset="0"/>
                  </a:rPr>
                  <a:t>95</a:t>
                </a:r>
                <a:endParaRPr lang="zh-CN" altLang="en-US" sz="1865" b="1">
                  <a:solidFill>
                    <a:srgbClr val="FF0000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  <p:sp>
            <p:nvSpPr>
              <p:cNvPr id="41" name="矩形 40"/>
              <p:cNvSpPr/>
              <p:nvPr/>
            </p:nvSpPr>
            <p:spPr>
              <a:xfrm>
                <a:off x="5126941" y="2925296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6000" rIns="9600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r>
                  <a:rPr lang="en-US" altLang="zh-CN" sz="1865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/>
                    <a:cs typeface="Times New Roman" panose="02020603050405020304" pitchFamily="18" charset="0"/>
                  </a:rPr>
                  <a:t>96</a:t>
                </a:r>
                <a:endParaRPr lang="zh-CN" altLang="en-US" sz="1865" b="1">
                  <a:solidFill>
                    <a:srgbClr val="FF0000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  <p:sp>
            <p:nvSpPr>
              <p:cNvPr id="42" name="矩形 41"/>
              <p:cNvSpPr/>
              <p:nvPr/>
            </p:nvSpPr>
            <p:spPr>
              <a:xfrm>
                <a:off x="4802942" y="2602867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6000" rIns="9600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r>
                  <a:rPr lang="en-US" altLang="zh-CN" sz="1865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/>
                    <a:cs typeface="Times New Roman" panose="02020603050405020304" pitchFamily="18" charset="0"/>
                  </a:rPr>
                  <a:t>85</a:t>
                </a:r>
                <a:endParaRPr lang="zh-CN" altLang="en-US" sz="1865" b="1">
                  <a:solidFill>
                    <a:srgbClr val="FF0000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  <p:sp>
            <p:nvSpPr>
              <p:cNvPr id="43" name="矩形 42"/>
              <p:cNvSpPr/>
              <p:nvPr/>
            </p:nvSpPr>
            <p:spPr>
              <a:xfrm>
                <a:off x="5126941" y="2602867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6000" rIns="9600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r>
                  <a:rPr lang="en-US" altLang="zh-CN" sz="1865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/>
                    <a:cs typeface="Times New Roman" panose="02020603050405020304" pitchFamily="18" charset="0"/>
                  </a:rPr>
                  <a:t>86</a:t>
                </a:r>
                <a:endParaRPr lang="zh-CN" altLang="en-US" sz="1865" b="1">
                  <a:solidFill>
                    <a:srgbClr val="FF0000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  <p:sp>
            <p:nvSpPr>
              <p:cNvPr id="44" name="矩形 43"/>
              <p:cNvSpPr/>
              <p:nvPr/>
            </p:nvSpPr>
            <p:spPr>
              <a:xfrm>
                <a:off x="5126941" y="2282182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6000" rIns="9600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r>
                  <a:rPr lang="en-US" altLang="zh-CN" sz="1865" b="1">
                    <a:solidFill>
                      <a:schemeClr val="tx1"/>
                    </a:solidFill>
                    <a:latin typeface="Times New Roman" panose="02020603050405020304" pitchFamily="18" charset="0"/>
                    <a:ea typeface="楷体"/>
                    <a:cs typeface="Times New Roman" panose="02020603050405020304" pitchFamily="18" charset="0"/>
                  </a:rPr>
                  <a:t>76</a:t>
                </a:r>
                <a:endParaRPr lang="zh-CN" altLang="en-US" sz="1865" b="1">
                  <a:solidFill>
                    <a:schemeClr val="tx1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</p:grpSp>
      </p:grpSp>
      <p:graphicFrame>
        <p:nvGraphicFramePr>
          <p:cNvPr id="15" name="表格 7"/>
          <p:cNvGraphicFramePr>
            <a:graphicFrameLocks noGrp="1"/>
          </p:cNvGraphicFramePr>
          <p:nvPr/>
        </p:nvGraphicFramePr>
        <p:xfrm>
          <a:off x="7393381" y="1777249"/>
          <a:ext cx="4324350" cy="44564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435"/>
                <a:gridCol w="432435"/>
                <a:gridCol w="432435"/>
                <a:gridCol w="432435"/>
                <a:gridCol w="432435"/>
                <a:gridCol w="432435"/>
                <a:gridCol w="432435"/>
                <a:gridCol w="432435"/>
                <a:gridCol w="432435"/>
                <a:gridCol w="432435"/>
              </a:tblGrid>
              <a:tr h="42100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3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</a:t>
                      </a:r>
                      <a:endParaRPr lang="zh-CN" altLang="en-US" sz="213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3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</a:t>
                      </a:r>
                      <a:endParaRPr lang="zh-CN" altLang="en-US" sz="213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3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</a:t>
                      </a:r>
                      <a:endParaRPr lang="zh-CN" altLang="en-US" sz="213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3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</a:t>
                      </a:r>
                      <a:endParaRPr lang="zh-CN" altLang="en-US" sz="213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3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  <a:endParaRPr lang="zh-CN" altLang="en-US" sz="213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3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  <a:endParaRPr lang="zh-CN" altLang="en-US" sz="213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3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</a:t>
                      </a:r>
                      <a:endParaRPr lang="zh-CN" altLang="en-US" sz="213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3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</a:t>
                      </a:r>
                      <a:endParaRPr lang="zh-CN" altLang="en-US" sz="213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3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</a:t>
                      </a:r>
                      <a:endParaRPr lang="zh-CN" altLang="en-US" sz="213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3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</a:t>
                      </a:r>
                      <a:endParaRPr lang="zh-CN" altLang="en-US" sz="213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</a:tr>
              <a:tr h="44831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11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13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14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16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17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18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19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</a:tr>
              <a:tr h="44831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21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22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23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24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26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27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28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29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</a:tr>
              <a:tr h="44831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30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31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32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33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34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35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36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37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38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39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</a:tr>
              <a:tr h="44831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40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41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42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43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44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45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46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47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48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49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</a:tr>
              <a:tr h="44831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50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51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52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53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54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55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56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57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58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59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</a:tr>
              <a:tr h="44894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60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61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62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63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64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65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66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67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68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69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</a:tr>
              <a:tr h="44831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70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71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72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73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74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75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76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77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78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79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</a:tr>
              <a:tr h="44831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80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81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82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83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84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85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86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87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88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89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</a:tr>
              <a:tr h="44831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90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91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92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93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94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95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96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97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98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65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99</a:t>
                      </a:r>
                      <a:endParaRPr lang="zh-CN" altLang="en-US" sz="1865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853" marR="94853" marT="47410" marB="4741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2E1"/>
                    </a:solidFill>
                  </a:tcPr>
                </a:tc>
              </a:tr>
            </a:tbl>
          </a:graphicData>
        </a:graphic>
      </p:graphicFrame>
      <p:sp>
        <p:nvSpPr>
          <p:cNvPr id="3" name="文本框 3"/>
          <p:cNvSpPr txBox="1"/>
          <p:nvPr/>
        </p:nvSpPr>
        <p:spPr>
          <a:xfrm>
            <a:off x="492548" y="1028436"/>
            <a:ext cx="10592224" cy="5651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  <a:buFont typeface="楷体"/>
            </a:pPr>
            <a:r>
              <a:rPr lang="zh-CN" altLang="en-US" sz="2800" b="1">
                <a:latin typeface="Times New Roman" panose="02020603050405020304" pitchFamily="18" charset="0"/>
                <a:ea typeface="楷体"/>
                <a:cs typeface="Times New Roman" panose="02020603050405020304" pitchFamily="18" charset="0"/>
              </a:rPr>
              <a:t>说说表中数的排列有什么规律，按照规律填写下面空格中的数。</a:t>
            </a:r>
            <a:endParaRPr lang="zh-CN" altLang="en-US" sz="2800" b="1">
              <a:latin typeface="Times New Roman" panose="02020603050405020304" pitchFamily="18" charset="0"/>
              <a:ea typeface="楷体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9143805" y="2219103"/>
            <a:ext cx="819151" cy="821267"/>
          </a:xfrm>
          <a:prstGeom prst="rect">
            <a:avLst/>
          </a:prstGeom>
          <a:solidFill>
            <a:schemeClr val="tx2">
              <a:lumMod val="40000"/>
              <a:lumOff val="60000"/>
              <a:alpha val="50000"/>
            </a:schemeClr>
          </a:solidFill>
          <a:ln w="38100"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楷体"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charset="-122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10018895" y="3543091"/>
            <a:ext cx="1266424" cy="1220267"/>
            <a:chOff x="11576" y="4626"/>
            <a:chExt cx="1418" cy="1418"/>
          </a:xfrm>
          <a:solidFill>
            <a:schemeClr val="tx2">
              <a:lumMod val="40000"/>
              <a:lumOff val="60000"/>
              <a:alpha val="50000"/>
            </a:schemeClr>
          </a:solidFill>
        </p:grpSpPr>
        <p:sp>
          <p:nvSpPr>
            <p:cNvPr id="7" name="矩形 6"/>
            <p:cNvSpPr/>
            <p:nvPr/>
          </p:nvSpPr>
          <p:spPr>
            <a:xfrm>
              <a:off x="11576" y="5100"/>
              <a:ext cx="1419" cy="503"/>
            </a:xfrm>
            <a:prstGeom prst="rect">
              <a:avLst/>
            </a:prstGeom>
            <a:grpFill/>
            <a:ln w="38100"/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楷体"/>
                <a:buNone/>
                <a:defRPr/>
              </a:pPr>
              <a:endParaRPr kumimoji="0" lang="zh-CN" altLang="en-US" sz="24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charset="-122"/>
                <a:sym typeface="+mn-ea"/>
              </a:endParaRPr>
            </a:p>
          </p:txBody>
        </p:sp>
        <p:sp>
          <p:nvSpPr>
            <p:cNvPr id="8" name="矩形 7"/>
            <p:cNvSpPr/>
            <p:nvPr/>
          </p:nvSpPr>
          <p:spPr>
            <a:xfrm rot="5400000">
              <a:off x="11576" y="5084"/>
              <a:ext cx="1419" cy="503"/>
            </a:xfrm>
            <a:prstGeom prst="rect">
              <a:avLst/>
            </a:prstGeom>
            <a:grpFill/>
            <a:ln w="38100"/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楷体"/>
                <a:buNone/>
                <a:defRPr/>
              </a:pPr>
              <a:endParaRPr kumimoji="0" lang="zh-CN" altLang="en-US" sz="24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charset="-122"/>
                <a:sym typeface="+mn-ea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9143924" y="4835731"/>
            <a:ext cx="1249680" cy="1261533"/>
            <a:chOff x="10574" y="6061"/>
            <a:chExt cx="1476" cy="1490"/>
          </a:xfrm>
          <a:solidFill>
            <a:schemeClr val="tx2">
              <a:lumMod val="40000"/>
              <a:lumOff val="60000"/>
              <a:alpha val="50000"/>
            </a:schemeClr>
          </a:solidFill>
        </p:grpSpPr>
        <p:sp>
          <p:nvSpPr>
            <p:cNvPr id="10" name="矩形 9"/>
            <p:cNvSpPr/>
            <p:nvPr/>
          </p:nvSpPr>
          <p:spPr>
            <a:xfrm rot="5400000">
              <a:off x="11089" y="6519"/>
              <a:ext cx="1419" cy="503"/>
            </a:xfrm>
            <a:prstGeom prst="rect">
              <a:avLst/>
            </a:prstGeom>
            <a:grpFill/>
            <a:ln w="38100"/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楷体"/>
                <a:buNone/>
                <a:defRPr/>
              </a:pPr>
              <a:endParaRPr kumimoji="0" lang="zh-CN" altLang="en-US" sz="24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charset="-122"/>
                <a:sym typeface="+mn-ea"/>
              </a:endParaRPr>
            </a:p>
          </p:txBody>
        </p:sp>
        <p:sp>
          <p:nvSpPr>
            <p:cNvPr id="11" name="矩形 10"/>
            <p:cNvSpPr/>
            <p:nvPr/>
          </p:nvSpPr>
          <p:spPr>
            <a:xfrm rot="10800000">
              <a:off x="10574" y="6993"/>
              <a:ext cx="1468" cy="558"/>
            </a:xfrm>
            <a:prstGeom prst="rect">
              <a:avLst/>
            </a:prstGeom>
            <a:grpFill/>
            <a:ln w="38100"/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楷体"/>
                <a:buNone/>
                <a:defRPr/>
              </a:pPr>
              <a:endParaRPr kumimoji="0" lang="zh-CN" altLang="en-US" sz="24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charset="-122"/>
                <a:sym typeface="+mn-ea"/>
              </a:endParaRPr>
            </a:p>
          </p:txBody>
        </p:sp>
        <p:sp>
          <p:nvSpPr>
            <p:cNvPr id="12" name="矩形 11"/>
            <p:cNvSpPr/>
            <p:nvPr/>
          </p:nvSpPr>
          <p:spPr>
            <a:xfrm rot="10800000">
              <a:off x="11107" y="6506"/>
              <a:ext cx="935" cy="503"/>
            </a:xfrm>
            <a:prstGeom prst="rect">
              <a:avLst/>
            </a:prstGeom>
            <a:grpFill/>
            <a:ln w="38100"/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楷体"/>
                <a:buNone/>
                <a:defRPr/>
              </a:pPr>
              <a:endParaRPr kumimoji="0" lang="zh-CN" altLang="en-US" sz="24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charset="-122"/>
                <a:sym typeface="+mn-ea"/>
              </a:endParaRPr>
            </a:p>
          </p:txBody>
        </p:sp>
      </p:grpSp>
      <p:sp>
        <p:nvSpPr>
          <p:cNvPr id="14" name="文本框 15"/>
          <p:cNvSpPr txBox="1"/>
          <p:nvPr/>
        </p:nvSpPr>
        <p:spPr>
          <a:xfrm>
            <a:off x="914400" y="3835183"/>
            <a:ext cx="1528233" cy="666115"/>
          </a:xfrm>
          <a:prstGeom prst="rect">
            <a:avLst/>
          </a:prstGeom>
          <a:noFill/>
          <a:ln w="952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17375E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楷体"/>
            </a:pPr>
            <a:r>
              <a:rPr lang="zh-CN" altLang="en-US" sz="3735" b="1">
                <a:solidFill>
                  <a:schemeClr val="tx1"/>
                </a:solidFill>
                <a:latin typeface="楷体"/>
                <a:ea typeface="楷体"/>
                <a:cs typeface="楷体" panose="02010609060101010101" charset="-122"/>
              </a:rPr>
              <a:t>答案</a:t>
            </a:r>
            <a:endParaRPr lang="zh-CN" altLang="en-US" sz="3735" b="1">
              <a:solidFill>
                <a:schemeClr val="tx1"/>
              </a:solidFill>
              <a:latin typeface="楷体"/>
              <a:ea typeface="楷体"/>
              <a:cs typeface="楷体" panose="02010609060101010101" charset="-122"/>
            </a:endParaRPr>
          </a:p>
        </p:txBody>
      </p:sp>
      <p:grpSp>
        <p:nvGrpSpPr>
          <p:cNvPr id="34" name="组合 33"/>
          <p:cNvGrpSpPr/>
          <p:nvPr/>
        </p:nvGrpSpPr>
        <p:grpSpPr>
          <a:xfrm>
            <a:off x="1139460" y="2143737"/>
            <a:ext cx="5837073" cy="1343885"/>
            <a:chOff x="854595" y="1607803"/>
            <a:chExt cx="4377805" cy="1007914"/>
          </a:xfrm>
        </p:grpSpPr>
        <p:grpSp>
          <p:nvGrpSpPr>
            <p:cNvPr id="31" name="组合 30"/>
            <p:cNvGrpSpPr/>
            <p:nvPr/>
          </p:nvGrpSpPr>
          <p:grpSpPr>
            <a:xfrm>
              <a:off x="854595" y="1797677"/>
              <a:ext cx="648000" cy="637677"/>
              <a:chOff x="2411760" y="2732877"/>
              <a:chExt cx="648000" cy="637677"/>
            </a:xfrm>
          </p:grpSpPr>
          <p:sp>
            <p:nvSpPr>
              <p:cNvPr id="16" name="矩形 15"/>
              <p:cNvSpPr/>
              <p:nvPr/>
            </p:nvSpPr>
            <p:spPr>
              <a:xfrm>
                <a:off x="2411760" y="2732877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6000" rIns="9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r>
                  <a:rPr lang="en-US" altLang="zh-CN" sz="1865" b="1">
                    <a:solidFill>
                      <a:schemeClr val="tx1"/>
                    </a:solidFill>
                    <a:latin typeface="Times New Roman" panose="02020603050405020304" pitchFamily="18" charset="0"/>
                    <a:ea typeface="楷体"/>
                    <a:cs typeface="Times New Roman" panose="02020603050405020304" pitchFamily="18" charset="0"/>
                  </a:rPr>
                  <a:t>14</a:t>
                </a:r>
                <a:endParaRPr lang="zh-CN" altLang="en-US" sz="1865" b="1">
                  <a:solidFill>
                    <a:schemeClr val="tx1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  <p:sp>
            <p:nvSpPr>
              <p:cNvPr id="17" name="矩形 16"/>
              <p:cNvSpPr/>
              <p:nvPr/>
            </p:nvSpPr>
            <p:spPr>
              <a:xfrm>
                <a:off x="2735760" y="2732877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endParaRPr lang="zh-CN" altLang="en-US" sz="1865" b="1" spc="-250">
                  <a:solidFill>
                    <a:schemeClr val="tx1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  <p:sp>
            <p:nvSpPr>
              <p:cNvPr id="18" name="矩形 17"/>
              <p:cNvSpPr/>
              <p:nvPr/>
            </p:nvSpPr>
            <p:spPr>
              <a:xfrm>
                <a:off x="2411760" y="3046554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endParaRPr lang="zh-CN" altLang="en-US" sz="1865" b="1" spc="-250">
                  <a:solidFill>
                    <a:schemeClr val="tx1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  <p:sp>
            <p:nvSpPr>
              <p:cNvPr id="19" name="矩形 18"/>
              <p:cNvSpPr/>
              <p:nvPr/>
            </p:nvSpPr>
            <p:spPr>
              <a:xfrm>
                <a:off x="2735760" y="3046554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endParaRPr lang="zh-CN" altLang="en-US" sz="1865" b="1" spc="-250">
                  <a:solidFill>
                    <a:schemeClr val="tx1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</p:grpSp>
        <p:grpSp>
          <p:nvGrpSpPr>
            <p:cNvPr id="32" name="组合 31"/>
            <p:cNvGrpSpPr/>
            <p:nvPr/>
          </p:nvGrpSpPr>
          <p:grpSpPr>
            <a:xfrm>
              <a:off x="2573113" y="1643536"/>
              <a:ext cx="971999" cy="972181"/>
              <a:chOff x="3454616" y="2601115"/>
              <a:chExt cx="971999" cy="972181"/>
            </a:xfrm>
          </p:grpSpPr>
          <p:sp>
            <p:nvSpPr>
              <p:cNvPr id="20" name="矩形 19"/>
              <p:cNvSpPr/>
              <p:nvPr/>
            </p:nvSpPr>
            <p:spPr>
              <a:xfrm>
                <a:off x="3454616" y="2925296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endParaRPr lang="zh-CN" altLang="en-US" sz="1865" b="1" spc="-250">
                  <a:solidFill>
                    <a:schemeClr val="tx1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  <p:sp>
            <p:nvSpPr>
              <p:cNvPr id="21" name="矩形 20"/>
              <p:cNvSpPr/>
              <p:nvPr/>
            </p:nvSpPr>
            <p:spPr>
              <a:xfrm>
                <a:off x="3778616" y="2925296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6000" rIns="9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r>
                  <a:rPr lang="en-US" altLang="zh-CN" sz="1865" b="1">
                    <a:solidFill>
                      <a:schemeClr val="tx1"/>
                    </a:solidFill>
                    <a:latin typeface="Times New Roman" panose="02020603050405020304" pitchFamily="18" charset="0"/>
                    <a:ea typeface="楷体"/>
                    <a:cs typeface="Times New Roman" panose="02020603050405020304" pitchFamily="18" charset="0"/>
                  </a:rPr>
                  <a:t>57</a:t>
                </a:r>
                <a:endParaRPr lang="zh-CN" altLang="en-US" sz="1865" b="1">
                  <a:solidFill>
                    <a:schemeClr val="tx1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  <p:sp>
            <p:nvSpPr>
              <p:cNvPr id="22" name="矩形 21"/>
              <p:cNvSpPr/>
              <p:nvPr/>
            </p:nvSpPr>
            <p:spPr>
              <a:xfrm>
                <a:off x="4102615" y="2925296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endParaRPr lang="zh-CN" altLang="en-US" sz="1865" b="1" spc="-250">
                  <a:solidFill>
                    <a:schemeClr val="tx1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  <p:sp>
            <p:nvSpPr>
              <p:cNvPr id="23" name="矩形 22"/>
              <p:cNvSpPr/>
              <p:nvPr/>
            </p:nvSpPr>
            <p:spPr>
              <a:xfrm>
                <a:off x="3778616" y="2601115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endParaRPr lang="zh-CN" altLang="en-US" sz="1865" b="1" spc="-250">
                  <a:solidFill>
                    <a:schemeClr val="tx1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  <p:sp>
            <p:nvSpPr>
              <p:cNvPr id="24" name="矩形 23"/>
              <p:cNvSpPr/>
              <p:nvPr/>
            </p:nvSpPr>
            <p:spPr>
              <a:xfrm>
                <a:off x="3778616" y="3249296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endParaRPr lang="zh-CN" altLang="en-US" sz="1865" b="1" spc="-250">
                  <a:solidFill>
                    <a:schemeClr val="tx1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</p:grpSp>
        <p:grpSp>
          <p:nvGrpSpPr>
            <p:cNvPr id="33" name="组合 32"/>
            <p:cNvGrpSpPr/>
            <p:nvPr/>
          </p:nvGrpSpPr>
          <p:grpSpPr>
            <a:xfrm>
              <a:off x="4260401" y="1607803"/>
              <a:ext cx="971999" cy="974734"/>
              <a:chOff x="4478942" y="2274562"/>
              <a:chExt cx="971999" cy="974734"/>
            </a:xfrm>
          </p:grpSpPr>
          <p:sp>
            <p:nvSpPr>
              <p:cNvPr id="25" name="矩形 24"/>
              <p:cNvSpPr/>
              <p:nvPr/>
            </p:nvSpPr>
            <p:spPr>
              <a:xfrm>
                <a:off x="4478942" y="2925296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endParaRPr lang="zh-CN" altLang="en-US" sz="1865" b="1" spc="-250">
                  <a:solidFill>
                    <a:schemeClr val="tx1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  <p:sp>
            <p:nvSpPr>
              <p:cNvPr id="26" name="矩形 25"/>
              <p:cNvSpPr/>
              <p:nvPr/>
            </p:nvSpPr>
            <p:spPr>
              <a:xfrm>
                <a:off x="4802942" y="2925296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endParaRPr lang="zh-CN" altLang="en-US" sz="1865" b="1" spc="-250">
                  <a:solidFill>
                    <a:schemeClr val="tx1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  <p:sp>
            <p:nvSpPr>
              <p:cNvPr id="27" name="矩形 26"/>
              <p:cNvSpPr/>
              <p:nvPr/>
            </p:nvSpPr>
            <p:spPr>
              <a:xfrm>
                <a:off x="5126941" y="2925296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endParaRPr lang="zh-CN" altLang="en-US" sz="1865" b="1" spc="-250">
                  <a:solidFill>
                    <a:schemeClr val="tx1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  <p:sp>
            <p:nvSpPr>
              <p:cNvPr id="28" name="矩形 27"/>
              <p:cNvSpPr/>
              <p:nvPr/>
            </p:nvSpPr>
            <p:spPr>
              <a:xfrm>
                <a:off x="4802942" y="2602867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endParaRPr lang="zh-CN" altLang="en-US" sz="1865" b="1" spc="-250">
                  <a:solidFill>
                    <a:schemeClr val="tx1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  <p:sp>
            <p:nvSpPr>
              <p:cNvPr id="29" name="矩形 28"/>
              <p:cNvSpPr/>
              <p:nvPr/>
            </p:nvSpPr>
            <p:spPr>
              <a:xfrm>
                <a:off x="5126941" y="2602867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endParaRPr lang="zh-CN" altLang="en-US" sz="1865" b="1" spc="-250">
                  <a:solidFill>
                    <a:schemeClr val="tx1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  <p:sp>
            <p:nvSpPr>
              <p:cNvPr id="30" name="矩形 29"/>
              <p:cNvSpPr/>
              <p:nvPr/>
            </p:nvSpPr>
            <p:spPr>
              <a:xfrm>
                <a:off x="5126941" y="2274562"/>
                <a:ext cx="324000" cy="324000"/>
              </a:xfrm>
              <a:prstGeom prst="rect">
                <a:avLst/>
              </a:prstGeom>
              <a:solidFill>
                <a:srgbClr val="FCD2E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6000" rIns="9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90000"/>
                  </a:lnSpc>
                </a:pPr>
                <a:r>
                  <a:rPr lang="en-US" altLang="zh-CN" sz="1865" b="1">
                    <a:solidFill>
                      <a:schemeClr val="tx1"/>
                    </a:solidFill>
                    <a:latin typeface="Times New Roman" panose="02020603050405020304" pitchFamily="18" charset="0"/>
                    <a:ea typeface="楷体"/>
                    <a:cs typeface="Times New Roman" panose="02020603050405020304" pitchFamily="18" charset="0"/>
                  </a:rPr>
                  <a:t>76</a:t>
                </a:r>
                <a:endParaRPr lang="zh-CN" altLang="en-US" sz="1865" b="1">
                  <a:solidFill>
                    <a:schemeClr val="tx1"/>
                  </a:solidFill>
                  <a:latin typeface="Times New Roman" panose="02020603050405020304" pitchFamily="18" charset="0"/>
                  <a:ea typeface="楷体"/>
                  <a:cs typeface="Times New Roman" panose="02020603050405020304" pitchFamily="18" charset="0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https://d.book118.com/638130112072006047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DIAGRAM_VIRTUALLY_FRAME" val="{&quot;height&quot;:437.4548818897638,&quot;left&quot;:0,&quot;top&quot;:19.047559055118107,&quot;width&quot;:911.65}"/>
</p:tagLst>
</file>

<file path=ppt/tags/tag2.xml><?xml version="1.0" encoding="utf-8"?>
<p:tagLst xmlns:p="http://schemas.openxmlformats.org/presentationml/2006/main">
  <p:tag name="KSO_WM_DIAGRAM_VIRTUALLY_FRAME" val="{&quot;height&quot;:437.4548818897638,&quot;left&quot;:0,&quot;top&quot;:19.047559055118107,&quot;width&quot;:911.65}"/>
</p:tagLst>
</file>

<file path=ppt/tags/tag3.xml><?xml version="1.0" encoding="utf-8"?>
<p:tagLst xmlns:p="http://schemas.openxmlformats.org/presentationml/2006/main">
  <p:tag name="KSO_WM_DIAGRAM_VIRTUALLY_FRAME" val="{&quot;height&quot;:437.4548818897638,&quot;left&quot;:0,&quot;top&quot;:19.047559055118107,&quot;width&quot;:911.65}"/>
</p:tagLst>
</file>

<file path=ppt/tags/tag4.xml><?xml version="1.0" encoding="utf-8"?>
<p:tagLst xmlns:p="http://schemas.openxmlformats.org/presentationml/2006/main">
  <p:tag name="KSO_WM_DIAGRAM_VIRTUALLY_FRAME" val="{&quot;height&quot;:437.4548818897638,&quot;left&quot;:0,&quot;top&quot;:19.047559055118107,&quot;width&quot;:911.65}"/>
</p:tagLst>
</file>

<file path=ppt/tags/tag5.xml><?xml version="1.0" encoding="utf-8"?>
<p:tagLst xmlns:p="http://schemas.openxmlformats.org/presentationml/2006/main">
  <p:tag name="KSO_WM_DIAGRAM_VIRTUALLY_FRAME" val="{&quot;height&quot;:437.4548818897638,&quot;left&quot;:0,&quot;top&quot;:19.047559055118107,&quot;width&quot;:911.65}"/>
</p:tagLst>
</file>

<file path=ppt/tags/tag6.xml><?xml version="1.0" encoding="utf-8"?>
<p:tagLst xmlns:p="http://schemas.openxmlformats.org/presentationml/2006/main">
  <p:tag name="KSO_WM_DIAGRAM_VIRTUALLY_FRAME" val="{&quot;height&quot;:437.4548818897638,&quot;left&quot;:0,&quot;top&quot;:19.047559055118107,&quot;width&quot;:911.65}"/>
</p:tagLst>
</file>

<file path=ppt/tags/tag7.xml><?xml version="1.0" encoding="utf-8"?>
<p:tagLst xmlns:p="http://schemas.openxmlformats.org/presentationml/2006/main">
  <p:tag name="KSO_WM_DIAGRAM_VIRTUALLY_FRAME" val="{&quot;height&quot;:437.4548818897638,&quot;left&quot;:0,&quot;top&quot;:19.047559055118107,&quot;width&quot;:911.65}"/>
</p:tagLst>
</file>

<file path=ppt/tags/tag8.xml><?xml version="1.0" encoding="utf-8"?>
<p:tagLst xmlns:p="http://schemas.openxmlformats.org/presentationml/2006/main">
  <p:tag name="KSO_WM_DIAGRAM_VIRTUALLY_FRAME" val="{&quot;height&quot;:437.4548818897638,&quot;left&quot;:0,&quot;top&quot;:19.047559055118107,&quot;width&quot;:911.65}"/>
</p:tagLst>
</file>

<file path=ppt/tags/tag9.xml><?xml version="1.0" encoding="utf-8"?>
<p:tagLst xmlns:p="http://schemas.openxmlformats.org/presentationml/2006/main">
  <p:tag name="KSO_WM_DIAGRAM_VIRTUALLY_FRAME" val="{&quot;height&quot;:437.4548818897638,&quot;left&quot;:0,&quot;top&quot;:19.047559055118107,&quot;width&quot;:911.65}"/>
</p:tagLst>
</file>

<file path=ppt/tags/tag10.xml><?xml version="1.0" encoding="utf-8"?>
<p:tagLst xmlns:p="http://schemas.openxmlformats.org/presentationml/2006/main">
  <p:tag name="KSO_WM_DIAGRAM_VIRTUALLY_FRAME" val="{&quot;height&quot;:437.4548818897638,&quot;left&quot;:0,&quot;top&quot;:19.047559055118107,&quot;width&quot;:911.65}"/>
</p:tagLst>
</file>

<file path=ppt/tags/tag11.xml><?xml version="1.0" encoding="utf-8"?>
<p:tagLst xmlns:p="http://schemas.openxmlformats.org/presentationml/2006/main">
  <p:tag name="KSO_WM_DIAGRAM_VIRTUALLY_FRAME" val="{&quot;height&quot;:437.4548818897638,&quot;left&quot;:0,&quot;top&quot;:19.047559055118107,&quot;width&quot;:911.65}"/>
</p:tagLst>
</file>

<file path=ppt/tags/tag12.xml><?xml version="1.0" encoding="utf-8"?>
<p:tagLst xmlns:p="http://schemas.openxmlformats.org/presentationml/2006/main">
  <p:tag name="KSO_WM_DIAGRAM_VIRTUALLY_FRAME" val="{&quot;height&quot;:437.4548818897638,&quot;left&quot;:0,&quot;top&quot;:19.047559055118107,&quot;width&quot;:911.65}"/>
</p:tagLst>
</file>

<file path=ppt/tags/tag13.xml><?xml version="1.0" encoding="utf-8"?>
<p:tagLst xmlns:p="http://schemas.openxmlformats.org/presentationml/2006/main">
  <p:tag name="KSO_WM_DIAGRAM_VIRTUALLY_FRAME" val="{&quot;height&quot;:437.4548818897638,&quot;left&quot;:0,&quot;top&quot;:19.047559055118107,&quot;width&quot;:911.65}"/>
</p:tagLst>
</file>

<file path=ppt/tags/tag14.xml><?xml version="1.0" encoding="utf-8"?>
<p:tagLst xmlns:p="http://schemas.openxmlformats.org/presentationml/2006/main">
  <p:tag name="KSO_WM_DIAGRAM_VIRTUALLY_FRAME" val="{&quot;height&quot;:437.4548818897638,&quot;left&quot;:0,&quot;top&quot;:19.047559055118107,&quot;width&quot;:911.65}"/>
</p:tagLst>
</file>

<file path=ppt/tags/tag15.xml><?xml version="1.0" encoding="utf-8"?>
<p:tagLst xmlns:p="http://schemas.openxmlformats.org/presentationml/2006/main">
  <p:tag name="KSO_WM_DIAGRAM_VIRTUALLY_FRAME" val="{&quot;height&quot;:437.4548818897638,&quot;left&quot;:0,&quot;top&quot;:19.047559055118107,&quot;width&quot;:911.65}"/>
</p:tagLst>
</file>

<file path=ppt/tags/tag16.xml><?xml version="1.0" encoding="utf-8"?>
<p:tagLst xmlns:p="http://schemas.openxmlformats.org/presentationml/2006/main">
  <p:tag name="KSO_WM_DIAGRAM_VIRTUALLY_FRAME" val="{&quot;height&quot;:437.4548818897638,&quot;left&quot;:0,&quot;top&quot;:19.047559055118107,&quot;width&quot;:911.65}"/>
</p:tagLst>
</file>

<file path=ppt/tags/tag17.xml><?xml version="1.0" encoding="utf-8"?>
<p:tagLst xmlns:p="http://schemas.openxmlformats.org/presentationml/2006/main">
  <p:tag name="MH" val="20161027182728"/>
  <p:tag name="MH_LIBRARY" val="GRAPHIC"/>
  <p:tag name="MH_ORDER" val="Freeform 16"/>
</p:tagLst>
</file>

<file path=ppt/tags/tag18.xml><?xml version="1.0" encoding="utf-8"?>
<p:tagLst xmlns:p="http://schemas.openxmlformats.org/presentationml/2006/main">
  <p:tag name="MH" val="20161027182728"/>
  <p:tag name="MH_LIBRARY" val="GRAPHIC"/>
  <p:tag name="MH_ORDER" val="Rectangle 17"/>
</p:tagLst>
</file>

<file path=ppt/tags/tag19.xml><?xml version="1.0" encoding="utf-8"?>
<p:tagLst xmlns:p="http://schemas.openxmlformats.org/presentationml/2006/main">
  <p:tag name="MH" val="20161027182728"/>
  <p:tag name="MH_LIBRARY" val="GRAPHIC"/>
  <p:tag name="MH_ORDER" val="Freeform 19"/>
</p:tagLst>
</file>

<file path=ppt/tags/tag20.xml><?xml version="1.0" encoding="utf-8"?>
<p:tagLst xmlns:p="http://schemas.openxmlformats.org/presentationml/2006/main">
  <p:tag name="MH" val="20161027182728"/>
  <p:tag name="MH_LIBRARY" val="GRAPHIC"/>
  <p:tag name="MH_ORDER" val="Rectangle 20"/>
</p:tagLst>
</file>

<file path=ppt/tags/tag21.xml><?xml version="1.0" encoding="utf-8"?>
<p:tagLst xmlns:p="http://schemas.openxmlformats.org/presentationml/2006/main">
  <p:tag name="MH" val="20161027182728"/>
  <p:tag name="MH_LIBRARY" val="GRAPHIC"/>
  <p:tag name="MH_ORDER" val="Freeform 22"/>
</p:tagLst>
</file>

<file path=ppt/tags/tag22.xml><?xml version="1.0" encoding="utf-8"?>
<p:tagLst xmlns:p="http://schemas.openxmlformats.org/presentationml/2006/main">
  <p:tag name="MH" val="20161027182728"/>
  <p:tag name="MH_LIBRARY" val="GRAPHIC"/>
  <p:tag name="MH_ORDER" val="Rectangle 23"/>
</p:tagLst>
</file>

<file path=ppt/tags/tag23.xml><?xml version="1.0" encoding="utf-8"?>
<p:tagLst xmlns:p="http://schemas.openxmlformats.org/presentationml/2006/main">
  <p:tag name="MH" val="20161027182728"/>
  <p:tag name="MH_LIBRARY" val="GRAPHIC"/>
  <p:tag name="MH_ORDER" val="Freeform 16"/>
</p:tagLst>
</file>

<file path=ppt/tags/tag24.xml><?xml version="1.0" encoding="utf-8"?>
<p:tagLst xmlns:p="http://schemas.openxmlformats.org/presentationml/2006/main">
  <p:tag name="MH" val="20161027182728"/>
  <p:tag name="MH_LIBRARY" val="GRAPHIC"/>
  <p:tag name="MH_ORDER" val="Rectangle 17"/>
</p:tagLst>
</file>

<file path=ppt/tags/tag25.xml><?xml version="1.0" encoding="utf-8"?>
<p:tagLst xmlns:p="http://schemas.openxmlformats.org/presentationml/2006/main">
  <p:tag name="MH" val="20161027182728"/>
  <p:tag name="MH_LIBRARY" val="GRAPHIC"/>
  <p:tag name="MH_ORDER" val="Freeform 19"/>
</p:tagLst>
</file>

<file path=ppt/tags/tag26.xml><?xml version="1.0" encoding="utf-8"?>
<p:tagLst xmlns:p="http://schemas.openxmlformats.org/presentationml/2006/main">
  <p:tag name="MH" val="20161027182728"/>
  <p:tag name="MH_LIBRARY" val="GRAPHIC"/>
  <p:tag name="MH_ORDER" val="Rectangle 20"/>
</p:tagLst>
</file>

<file path=ppt/tags/tag27.xml><?xml version="1.0" encoding="utf-8"?>
<p:tagLst xmlns:p="http://schemas.openxmlformats.org/presentationml/2006/main">
  <p:tag name="MH" val="20161027182728"/>
  <p:tag name="MH_LIBRARY" val="GRAPHIC"/>
  <p:tag name="MH_ORDER" val="Freeform 16"/>
</p:tagLst>
</file>

<file path=ppt/tags/tag28.xml><?xml version="1.0" encoding="utf-8"?>
<p:tagLst xmlns:p="http://schemas.openxmlformats.org/presentationml/2006/main">
  <p:tag name="MH" val="20161027182728"/>
  <p:tag name="MH_LIBRARY" val="GRAPHIC"/>
  <p:tag name="MH_ORDER" val="Rectangle 17"/>
</p:tagLst>
</file>

<file path=ppt/tags/tag29.xml><?xml version="1.0" encoding="utf-8"?>
<p:tagLst xmlns:p="http://schemas.openxmlformats.org/presentationml/2006/main">
  <p:tag name="MH" val="20161027182728"/>
  <p:tag name="MH_LIBRARY" val="GRAPHIC"/>
  <p:tag name="MH_ORDER" val="Freeform 19"/>
</p:tagLst>
</file>

<file path=ppt/tags/tag30.xml><?xml version="1.0" encoding="utf-8"?>
<p:tagLst xmlns:p="http://schemas.openxmlformats.org/presentationml/2006/main">
  <p:tag name="MH" val="20161027182728"/>
  <p:tag name="MH_LIBRARY" val="GRAPHIC"/>
  <p:tag name="MH_ORDER" val="Rectangle 20"/>
</p:tagLst>
</file>

<file path=ppt/tags/tag31.xml><?xml version="1.0" encoding="utf-8"?>
<p:tagLst xmlns:p="http://schemas.openxmlformats.org/presentationml/2006/main">
  <p:tag name="MH" val="20161027182728"/>
  <p:tag name="MH_LIBRARY" val="GRAPHIC"/>
  <p:tag name="MH_ORDER" val="Freeform 19"/>
</p:tagLst>
</file>

<file path=ppt/tags/tag32.xml><?xml version="1.0" encoding="utf-8"?>
<p:tagLst xmlns:p="http://schemas.openxmlformats.org/presentationml/2006/main">
  <p:tag name="MH" val="20161027182728"/>
  <p:tag name="MH_LIBRARY" val="GRAPHIC"/>
  <p:tag name="MH_ORDER" val="Rectangle 20"/>
</p:tagLst>
</file>

<file path=ppt/tags/tag33.xml><?xml version="1.0" encoding="utf-8"?>
<p:tagLst xmlns:p="http://schemas.openxmlformats.org/presentationml/2006/main">
  <p:tag name="KSO_WM_BEAUTIFY_FLAG" val=""/>
  <p:tag name="KSO_WM_UNIT_PLACING_PICTURE_USER_VIEWPORT" val="{&quot;height&quot;:2612,&quot;width&quot;:2705.3338582677166}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5">
  <a:themeElements>
    <a:clrScheme name="房利美">
      <a:dk1>
        <a:srgbClr val="000000"/>
      </a:dk1>
      <a:lt1>
        <a:srgbClr val="FFFFFF"/>
      </a:lt1>
      <a:dk2>
        <a:srgbClr val="768394"/>
      </a:dk2>
      <a:lt2>
        <a:srgbClr val="F0F0F0"/>
      </a:lt2>
      <a:accent1>
        <a:srgbClr val="4C9BFF"/>
      </a:accent1>
      <a:accent2>
        <a:srgbClr val="E0C95D"/>
      </a:accent2>
      <a:accent3>
        <a:srgbClr val="DC5264"/>
      </a:accent3>
      <a:accent4>
        <a:srgbClr val="027AAE"/>
      </a:accent4>
      <a:accent5>
        <a:srgbClr val="818D96"/>
      </a:accent5>
      <a:accent6>
        <a:srgbClr val="525252"/>
      </a:accent6>
      <a:hlink>
        <a:srgbClr val="4276AA"/>
      </a:hlink>
      <a:folHlink>
        <a:srgbClr val="BFBFBF"/>
      </a:folHlink>
    </a:clrScheme>
    <a:fontScheme name="Temp">
      <a:majorFont>
        <a:latin typeface="楷体"/>
        <a:ea typeface="楷体"/>
        <a:cs typeface="Arial"/>
      </a:majorFont>
      <a:minorFont>
        <a:latin typeface="楷体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146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6">
      <vt:lpstr>Arial</vt:lpstr>
      <vt:lpstr>Calibri</vt:lpstr>
      <vt:lpstr>楷体</vt:lpstr>
      <vt:lpstr>宋体</vt:lpstr>
      <vt:lpstr>Times New Roman</vt:lpstr>
      <vt:lpstr>Office Theme</vt:lpstr>
      <vt:lpstr>期中专项考点复习</vt:lpstr>
      <vt:lpstr>单元知识框架</vt:lpstr>
      <vt:lpstr>PowerPoint Presentation</vt:lpstr>
      <vt:lpstr>数数和认识计数单位“百”</vt:lpstr>
      <vt:lpstr>知识梳理</vt:lpstr>
      <vt:lpstr>典型例题</vt:lpstr>
      <vt:lpstr>跟踪练习</vt:lpstr>
      <vt:lpstr>100以内数的组成</vt:lpstr>
      <vt:lpstr>知识梳理</vt:lpstr>
      <vt:lpstr>典型例题</vt:lpstr>
      <vt:lpstr>跟踪练习</vt:lpstr>
      <vt:lpstr>100以内数的读写</vt:lpstr>
      <vt:lpstr>知识梳理</vt:lpstr>
      <vt:lpstr>典型例题</vt:lpstr>
      <vt:lpstr>跟踪练习</vt:lpstr>
      <vt:lpstr>100以内数的顺序</vt:lpstr>
      <vt:lpstr>知识梳理</vt:lpstr>
      <vt:lpstr>典型例题</vt:lpstr>
      <vt:lpstr>跟踪练习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2024-09-28T22:14:25.985</cp:lastPrinted>
  <dcterms:created xsi:type="dcterms:W3CDTF">2024-09-28T14:14:26Z</dcterms:created>
  <dcterms:modified xsi:type="dcterms:W3CDTF">2024-09-28T14:14:28Z</dcterms:modified>
</cp:coreProperties>
</file>