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1CF66-E361-4075-A2A6-9D58DB424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B266-D35B-49ED-8E58-9299B54EC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DB9379-B851-4019-8DC2-5A95EDCCFC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78271E-9EB4-4002-BB09-E4BCFC71B7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14399E-3F62-4341-B4DD-51542E7941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2CF3DBA-E37D-45DD-9D9C-D9C0F60577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DDC49F-15AB-4D57-B9A1-811B5C217B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1971D4-6282-4CCD-96CE-C8F25F21A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92CFBBE-7CB4-498D-A6CA-8EE2CBF9D0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7BD911-67D5-46DE-BB67-6D1E8627B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C8FE34-F5CD-48F1-9C9B-2F24ADFBF5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136046074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旅游景区票务销售与管理计划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8104965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旅游景区票务销售现状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票务销售策略与方案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票务管理系统优化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线上线下融合发展策略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风险评估与应对措施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0083" r="1008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通过制定科学合理的票务销售与管理计划，提高景区门票的销售效率，减少游客等待时间，提升游客满意度。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提升景区票务销售效率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规范景区票务管理流程，确保门票销售、检票、统计等工作的顺利进行，提高景区管理水平和效率。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加强景区管理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通过票务销售数据的分析和挖掘，为景区的宣传推广、产品开发和改进提供有力支持，推动景区的可持续发展。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推动景区发展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96324" y="1798767"/>
            <a:ext cx="2754316" cy="646984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642414" y="1934125"/>
            <a:ext cx="2708226" cy="377919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票务销售情况</a:t>
            </a:r>
            <a:endParaRPr lang="en-US" sz="1100"/>
          </a:p>
        </p:txBody>
      </p:sp>
      <p:sp>
        <p:nvSpPr>
          <p:cNvPr id="4" name="Freeform 4"/>
          <p:cNvSpPr/>
          <p:nvPr/>
        </p:nvSpPr>
        <p:spPr>
          <a:xfrm>
            <a:off x="1810403" y="1798767"/>
            <a:ext cx="559947" cy="562395"/>
          </a:xfrm>
          <a:custGeom>
            <a:rect l="l" t="t" r="r" b="b"/>
            <a:pathLst>
              <a:path w="85" h="85">
                <a:moveTo>
                  <a:pt x="80" y="53"/>
                </a:moveTo>
                <a:cubicBezTo>
                  <a:pt x="80" y="80"/>
                  <a:pt x="80" y="80"/>
                  <a:pt x="80" y="80"/>
                </a:cubicBezTo>
                <a:cubicBezTo>
                  <a:pt x="80" y="83"/>
                  <a:pt x="78" y="85"/>
                  <a:pt x="74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7" y="85"/>
                  <a:pt x="5" y="83"/>
                  <a:pt x="5" y="80"/>
                </a:cubicBezTo>
                <a:cubicBezTo>
                  <a:pt x="5" y="53"/>
                  <a:pt x="5" y="53"/>
                  <a:pt x="5" y="53"/>
                </a:cubicBezTo>
                <a:cubicBezTo>
                  <a:pt x="9" y="54"/>
                  <a:pt x="13" y="55"/>
                  <a:pt x="17" y="56"/>
                </a:cubicBezTo>
                <a:cubicBezTo>
                  <a:pt x="17" y="60"/>
                  <a:pt x="17" y="60"/>
                  <a:pt x="17" y="60"/>
                </a:cubicBezTo>
                <a:cubicBezTo>
                  <a:pt x="20" y="60"/>
                  <a:pt x="20" y="60"/>
                  <a:pt x="20" y="60"/>
                </a:cubicBezTo>
                <a:cubicBezTo>
                  <a:pt x="20" y="68"/>
                  <a:pt x="20" y="68"/>
                  <a:pt x="20" y="68"/>
                </a:cubicBezTo>
                <a:cubicBezTo>
                  <a:pt x="27" y="68"/>
                  <a:pt x="27" y="68"/>
                  <a:pt x="27" y="68"/>
                </a:cubicBezTo>
                <a:cubicBezTo>
                  <a:pt x="27" y="60"/>
                  <a:pt x="27" y="60"/>
                  <a:pt x="27" y="60"/>
                </a:cubicBezTo>
                <a:cubicBezTo>
                  <a:pt x="30" y="60"/>
                  <a:pt x="30" y="60"/>
                  <a:pt x="30" y="60"/>
                </a:cubicBezTo>
                <a:cubicBezTo>
                  <a:pt x="30" y="57"/>
                  <a:pt x="30" y="57"/>
                  <a:pt x="30" y="57"/>
                </a:cubicBezTo>
                <a:cubicBezTo>
                  <a:pt x="38" y="58"/>
                  <a:pt x="46" y="58"/>
                  <a:pt x="54" y="57"/>
                </a:cubicBezTo>
                <a:cubicBezTo>
                  <a:pt x="54" y="60"/>
                  <a:pt x="54" y="60"/>
                  <a:pt x="54" y="60"/>
                </a:cubicBezTo>
                <a:cubicBezTo>
                  <a:pt x="57" y="60"/>
                  <a:pt x="57" y="60"/>
                  <a:pt x="57" y="60"/>
                </a:cubicBezTo>
                <a:cubicBezTo>
                  <a:pt x="57" y="68"/>
                  <a:pt x="57" y="68"/>
                  <a:pt x="57" y="68"/>
                </a:cubicBezTo>
                <a:cubicBezTo>
                  <a:pt x="63" y="68"/>
                  <a:pt x="63" y="68"/>
                  <a:pt x="63" y="68"/>
                </a:cubicBezTo>
                <a:cubicBezTo>
                  <a:pt x="63" y="60"/>
                  <a:pt x="63" y="60"/>
                  <a:pt x="63" y="60"/>
                </a:cubicBezTo>
                <a:cubicBezTo>
                  <a:pt x="66" y="60"/>
                  <a:pt x="66" y="60"/>
                  <a:pt x="66" y="60"/>
                </a:cubicBezTo>
                <a:cubicBezTo>
                  <a:pt x="66" y="56"/>
                  <a:pt x="66" y="56"/>
                  <a:pt x="66" y="56"/>
                </a:cubicBezTo>
                <a:cubicBezTo>
                  <a:pt x="71" y="55"/>
                  <a:pt x="75" y="54"/>
                  <a:pt x="80" y="53"/>
                </a:cubicBezTo>
                <a:close/>
                <a:moveTo>
                  <a:pt x="31" y="0"/>
                </a:moveTo>
                <a:cubicBezTo>
                  <a:pt x="54" y="0"/>
                  <a:pt x="54" y="0"/>
                  <a:pt x="54" y="0"/>
                </a:cubicBezTo>
                <a:cubicBezTo>
                  <a:pt x="58" y="0"/>
                  <a:pt x="61" y="3"/>
                  <a:pt x="61" y="7"/>
                </a:cubicBezTo>
                <a:cubicBezTo>
                  <a:pt x="61" y="16"/>
                  <a:pt x="61" y="16"/>
                  <a:pt x="61" y="16"/>
                </a:cubicBezTo>
                <a:cubicBezTo>
                  <a:pt x="53" y="16"/>
                  <a:pt x="53" y="16"/>
                  <a:pt x="53" y="16"/>
                </a:cubicBezTo>
                <a:cubicBezTo>
                  <a:pt x="53" y="8"/>
                  <a:pt x="53" y="8"/>
                  <a:pt x="53" y="8"/>
                </a:cubicBezTo>
                <a:cubicBezTo>
                  <a:pt x="32" y="8"/>
                  <a:pt x="32" y="8"/>
                  <a:pt x="32" y="8"/>
                </a:cubicBezTo>
                <a:cubicBezTo>
                  <a:pt x="32" y="16"/>
                  <a:pt x="32" y="16"/>
                  <a:pt x="32" y="16"/>
                </a:cubicBezTo>
                <a:cubicBezTo>
                  <a:pt x="24" y="16"/>
                  <a:pt x="24" y="16"/>
                  <a:pt x="24" y="16"/>
                </a:cubicBezTo>
                <a:cubicBezTo>
                  <a:pt x="24" y="7"/>
                  <a:pt x="24" y="7"/>
                  <a:pt x="24" y="7"/>
                </a:cubicBezTo>
                <a:cubicBezTo>
                  <a:pt x="24" y="3"/>
                  <a:pt x="27" y="0"/>
                  <a:pt x="31" y="0"/>
                </a:cubicBezTo>
                <a:close/>
                <a:moveTo>
                  <a:pt x="0" y="20"/>
                </a:moveTo>
                <a:cubicBezTo>
                  <a:pt x="0" y="48"/>
                  <a:pt x="0" y="48"/>
                  <a:pt x="0" y="48"/>
                </a:cubicBezTo>
                <a:cubicBezTo>
                  <a:pt x="27" y="55"/>
                  <a:pt x="56" y="55"/>
                  <a:pt x="85" y="48"/>
                </a:cubicBezTo>
                <a:cubicBezTo>
                  <a:pt x="85" y="20"/>
                  <a:pt x="85" y="20"/>
                  <a:pt x="85" y="20"/>
                </a:cubicBezTo>
                <a:lnTo>
                  <a:pt x="0" y="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642414" y="2932252"/>
            <a:ext cx="2753936" cy="645148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2654004" y="4055207"/>
            <a:ext cx="2752792" cy="644697"/>
          </a:xfrm>
          <a:prstGeom prst="roundRect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781996" y="4110075"/>
            <a:ext cx="644511" cy="521244"/>
          </a:xfrm>
          <a:custGeom>
            <a:rect l="l" t="t" r="r" b="b"/>
            <a:pathLst>
              <a:path w="109" h="88">
                <a:moveTo>
                  <a:pt x="80" y="88"/>
                </a:moveTo>
                <a:cubicBezTo>
                  <a:pt x="86" y="88"/>
                  <a:pt x="86" y="88"/>
                  <a:pt x="86" y="88"/>
                </a:cubicBezTo>
                <a:cubicBezTo>
                  <a:pt x="86" y="44"/>
                  <a:pt x="86" y="44"/>
                  <a:pt x="86" y="44"/>
                </a:cubicBezTo>
                <a:cubicBezTo>
                  <a:pt x="84" y="44"/>
                  <a:pt x="84" y="44"/>
                  <a:pt x="84" y="44"/>
                </a:cubicBezTo>
                <a:cubicBezTo>
                  <a:pt x="82" y="70"/>
                  <a:pt x="82" y="70"/>
                  <a:pt x="82" y="70"/>
                </a:cubicBezTo>
                <a:cubicBezTo>
                  <a:pt x="80" y="71"/>
                  <a:pt x="80" y="71"/>
                  <a:pt x="80" y="71"/>
                </a:cubicBezTo>
                <a:cubicBezTo>
                  <a:pt x="80" y="88"/>
                  <a:pt x="80" y="88"/>
                  <a:pt x="80" y="88"/>
                </a:cubicBezTo>
                <a:close/>
                <a:moveTo>
                  <a:pt x="109" y="0"/>
                </a:moveTo>
                <a:cubicBezTo>
                  <a:pt x="100" y="17"/>
                  <a:pt x="100" y="17"/>
                  <a:pt x="100" y="17"/>
                </a:cubicBezTo>
                <a:cubicBezTo>
                  <a:pt x="92" y="33"/>
                  <a:pt x="92" y="33"/>
                  <a:pt x="92" y="33"/>
                </a:cubicBezTo>
                <a:cubicBezTo>
                  <a:pt x="84" y="22"/>
                  <a:pt x="84" y="22"/>
                  <a:pt x="84" y="22"/>
                </a:cubicBezTo>
                <a:cubicBezTo>
                  <a:pt x="80" y="25"/>
                  <a:pt x="80" y="25"/>
                  <a:pt x="80" y="25"/>
                </a:cubicBezTo>
                <a:cubicBezTo>
                  <a:pt x="77" y="64"/>
                  <a:pt x="77" y="64"/>
                  <a:pt x="77" y="64"/>
                </a:cubicBezTo>
                <a:cubicBezTo>
                  <a:pt x="67" y="68"/>
                  <a:pt x="67" y="68"/>
                  <a:pt x="67" y="68"/>
                </a:cubicBezTo>
                <a:cubicBezTo>
                  <a:pt x="48" y="50"/>
                  <a:pt x="48" y="50"/>
                  <a:pt x="48" y="50"/>
                </a:cubicBezTo>
                <a:cubicBezTo>
                  <a:pt x="37" y="73"/>
                  <a:pt x="37" y="73"/>
                  <a:pt x="37" y="73"/>
                </a:cubicBezTo>
                <a:cubicBezTo>
                  <a:pt x="26" y="73"/>
                  <a:pt x="26" y="73"/>
                  <a:pt x="26" y="73"/>
                </a:cubicBezTo>
                <a:cubicBezTo>
                  <a:pt x="19" y="63"/>
                  <a:pt x="19" y="63"/>
                  <a:pt x="19" y="63"/>
                </a:cubicBezTo>
                <a:cubicBezTo>
                  <a:pt x="4" y="67"/>
                  <a:pt x="4" y="67"/>
                  <a:pt x="4" y="67"/>
                </a:cubicBezTo>
                <a:cubicBezTo>
                  <a:pt x="0" y="56"/>
                  <a:pt x="0" y="56"/>
                  <a:pt x="0" y="56"/>
                </a:cubicBezTo>
                <a:cubicBezTo>
                  <a:pt x="20" y="50"/>
                  <a:pt x="20" y="50"/>
                  <a:pt x="20" y="50"/>
                </a:cubicBezTo>
                <a:cubicBezTo>
                  <a:pt x="25" y="48"/>
                  <a:pt x="25" y="48"/>
                  <a:pt x="25" y="48"/>
                </a:cubicBezTo>
                <a:cubicBezTo>
                  <a:pt x="27" y="52"/>
                  <a:pt x="27" y="52"/>
                  <a:pt x="27" y="52"/>
                </a:cubicBezTo>
                <a:cubicBezTo>
                  <a:pt x="30" y="57"/>
                  <a:pt x="30" y="57"/>
                  <a:pt x="30" y="57"/>
                </a:cubicBezTo>
                <a:cubicBezTo>
                  <a:pt x="40" y="37"/>
                  <a:pt x="40" y="37"/>
                  <a:pt x="40" y="37"/>
                </a:cubicBezTo>
                <a:cubicBezTo>
                  <a:pt x="44" y="29"/>
                  <a:pt x="44" y="29"/>
                  <a:pt x="44" y="29"/>
                </a:cubicBezTo>
                <a:cubicBezTo>
                  <a:pt x="50" y="35"/>
                  <a:pt x="50" y="35"/>
                  <a:pt x="50" y="35"/>
                </a:cubicBezTo>
                <a:cubicBezTo>
                  <a:pt x="66" y="50"/>
                  <a:pt x="66" y="50"/>
                  <a:pt x="66" y="50"/>
                </a:cubicBezTo>
                <a:cubicBezTo>
                  <a:pt x="68" y="21"/>
                  <a:pt x="68" y="21"/>
                  <a:pt x="68" y="21"/>
                </a:cubicBezTo>
                <a:cubicBezTo>
                  <a:pt x="68" y="18"/>
                  <a:pt x="68" y="18"/>
                  <a:pt x="68" y="18"/>
                </a:cubicBezTo>
                <a:cubicBezTo>
                  <a:pt x="71" y="16"/>
                  <a:pt x="71" y="16"/>
                  <a:pt x="71" y="16"/>
                </a:cubicBezTo>
                <a:cubicBezTo>
                  <a:pt x="78" y="12"/>
                  <a:pt x="78" y="12"/>
                  <a:pt x="78" y="12"/>
                </a:cubicBezTo>
                <a:cubicBezTo>
                  <a:pt x="72" y="2"/>
                  <a:pt x="72" y="2"/>
                  <a:pt x="72" y="2"/>
                </a:cubicBezTo>
                <a:cubicBezTo>
                  <a:pt x="90" y="1"/>
                  <a:pt x="90" y="1"/>
                  <a:pt x="90" y="1"/>
                </a:cubicBezTo>
                <a:cubicBezTo>
                  <a:pt x="109" y="0"/>
                  <a:pt x="109" y="0"/>
                  <a:pt x="109" y="0"/>
                </a:cubicBezTo>
                <a:close/>
                <a:moveTo>
                  <a:pt x="22" y="88"/>
                </a:moveTo>
                <a:cubicBezTo>
                  <a:pt x="24" y="88"/>
                  <a:pt x="27" y="88"/>
                  <a:pt x="29" y="88"/>
                </a:cubicBezTo>
                <a:cubicBezTo>
                  <a:pt x="29" y="80"/>
                  <a:pt x="29" y="80"/>
                  <a:pt x="29" y="80"/>
                </a:cubicBezTo>
                <a:cubicBezTo>
                  <a:pt x="23" y="81"/>
                  <a:pt x="23" y="81"/>
                  <a:pt x="23" y="81"/>
                </a:cubicBezTo>
                <a:cubicBezTo>
                  <a:pt x="22" y="79"/>
                  <a:pt x="22" y="79"/>
                  <a:pt x="22" y="79"/>
                </a:cubicBezTo>
                <a:cubicBezTo>
                  <a:pt x="22" y="88"/>
                  <a:pt x="22" y="88"/>
                  <a:pt x="22" y="88"/>
                </a:cubicBezTo>
                <a:close/>
                <a:moveTo>
                  <a:pt x="11" y="88"/>
                </a:moveTo>
                <a:cubicBezTo>
                  <a:pt x="17" y="88"/>
                  <a:pt x="17" y="88"/>
                  <a:pt x="17" y="88"/>
                </a:cubicBezTo>
                <a:cubicBezTo>
                  <a:pt x="17" y="71"/>
                  <a:pt x="17" y="71"/>
                  <a:pt x="17" y="71"/>
                </a:cubicBezTo>
                <a:cubicBezTo>
                  <a:pt x="17" y="71"/>
                  <a:pt x="17" y="71"/>
                  <a:pt x="17" y="71"/>
                </a:cubicBezTo>
                <a:cubicBezTo>
                  <a:pt x="11" y="73"/>
                  <a:pt x="11" y="73"/>
                  <a:pt x="11" y="73"/>
                </a:cubicBezTo>
                <a:cubicBezTo>
                  <a:pt x="11" y="88"/>
                  <a:pt x="11" y="88"/>
                  <a:pt x="11" y="88"/>
                </a:cubicBezTo>
                <a:close/>
                <a:moveTo>
                  <a:pt x="34" y="88"/>
                </a:moveTo>
                <a:cubicBezTo>
                  <a:pt x="36" y="88"/>
                  <a:pt x="38" y="88"/>
                  <a:pt x="40" y="88"/>
                </a:cubicBezTo>
                <a:cubicBezTo>
                  <a:pt x="40" y="79"/>
                  <a:pt x="40" y="79"/>
                  <a:pt x="40" y="79"/>
                </a:cubicBezTo>
                <a:cubicBezTo>
                  <a:pt x="40" y="80"/>
                  <a:pt x="40" y="80"/>
                  <a:pt x="40" y="80"/>
                </a:cubicBezTo>
                <a:cubicBezTo>
                  <a:pt x="34" y="80"/>
                  <a:pt x="34" y="80"/>
                  <a:pt x="34" y="80"/>
                </a:cubicBezTo>
                <a:cubicBezTo>
                  <a:pt x="34" y="88"/>
                  <a:pt x="34" y="88"/>
                  <a:pt x="34" y="88"/>
                </a:cubicBezTo>
                <a:close/>
                <a:moveTo>
                  <a:pt x="45" y="88"/>
                </a:moveTo>
                <a:cubicBezTo>
                  <a:pt x="47" y="88"/>
                  <a:pt x="50" y="88"/>
                  <a:pt x="52" y="88"/>
                </a:cubicBezTo>
                <a:cubicBezTo>
                  <a:pt x="52" y="63"/>
                  <a:pt x="52" y="63"/>
                  <a:pt x="52" y="63"/>
                </a:cubicBezTo>
                <a:cubicBezTo>
                  <a:pt x="49" y="60"/>
                  <a:pt x="49" y="60"/>
                  <a:pt x="49" y="60"/>
                </a:cubicBezTo>
                <a:cubicBezTo>
                  <a:pt x="45" y="69"/>
                  <a:pt x="45" y="69"/>
                  <a:pt x="45" y="69"/>
                </a:cubicBezTo>
                <a:cubicBezTo>
                  <a:pt x="45" y="88"/>
                  <a:pt x="45" y="88"/>
                  <a:pt x="45" y="88"/>
                </a:cubicBezTo>
                <a:close/>
                <a:moveTo>
                  <a:pt x="57" y="88"/>
                </a:moveTo>
                <a:cubicBezTo>
                  <a:pt x="59" y="88"/>
                  <a:pt x="61" y="88"/>
                  <a:pt x="63" y="88"/>
                </a:cubicBezTo>
                <a:cubicBezTo>
                  <a:pt x="63" y="73"/>
                  <a:pt x="63" y="73"/>
                  <a:pt x="63" y="73"/>
                </a:cubicBezTo>
                <a:cubicBezTo>
                  <a:pt x="57" y="67"/>
                  <a:pt x="57" y="67"/>
                  <a:pt x="57" y="67"/>
                </a:cubicBezTo>
                <a:cubicBezTo>
                  <a:pt x="57" y="88"/>
                  <a:pt x="57" y="88"/>
                  <a:pt x="57" y="88"/>
                </a:cubicBezTo>
                <a:close/>
                <a:moveTo>
                  <a:pt x="68" y="88"/>
                </a:moveTo>
                <a:cubicBezTo>
                  <a:pt x="70" y="88"/>
                  <a:pt x="73" y="88"/>
                  <a:pt x="75" y="88"/>
                </a:cubicBezTo>
                <a:cubicBezTo>
                  <a:pt x="75" y="72"/>
                  <a:pt x="75" y="72"/>
                  <a:pt x="75" y="72"/>
                </a:cubicBezTo>
                <a:cubicBezTo>
                  <a:pt x="68" y="75"/>
                  <a:pt x="68" y="75"/>
                  <a:pt x="68" y="75"/>
                </a:cubicBezTo>
                <a:lnTo>
                  <a:pt x="68" y="8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619378" y="5177711"/>
            <a:ext cx="2754121" cy="647099"/>
          </a:xfrm>
          <a:prstGeom prst="roundRect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776120" y="5179997"/>
            <a:ext cx="628513" cy="649269"/>
          </a:xfrm>
          <a:custGeom>
            <a:rect l="l" t="t" r="r" b="b"/>
            <a:pathLst>
              <a:path w="89" h="92">
                <a:moveTo>
                  <a:pt x="45" y="0"/>
                </a:moveTo>
                <a:cubicBezTo>
                  <a:pt x="40" y="0"/>
                  <a:pt x="35" y="5"/>
                  <a:pt x="35" y="11"/>
                </a:cubicBezTo>
                <a:cubicBezTo>
                  <a:pt x="35" y="16"/>
                  <a:pt x="40" y="21"/>
                  <a:pt x="45" y="21"/>
                </a:cubicBezTo>
                <a:cubicBezTo>
                  <a:pt x="51" y="21"/>
                  <a:pt x="56" y="16"/>
                  <a:pt x="56" y="11"/>
                </a:cubicBezTo>
                <a:cubicBezTo>
                  <a:pt x="56" y="5"/>
                  <a:pt x="51" y="0"/>
                  <a:pt x="45" y="0"/>
                </a:cubicBezTo>
                <a:close/>
                <a:moveTo>
                  <a:pt x="70" y="10"/>
                </a:moveTo>
                <a:cubicBezTo>
                  <a:pt x="65" y="10"/>
                  <a:pt x="61" y="14"/>
                  <a:pt x="61" y="18"/>
                </a:cubicBezTo>
                <a:cubicBezTo>
                  <a:pt x="61" y="23"/>
                  <a:pt x="65" y="27"/>
                  <a:pt x="70" y="27"/>
                </a:cubicBezTo>
                <a:cubicBezTo>
                  <a:pt x="74" y="27"/>
                  <a:pt x="78" y="23"/>
                  <a:pt x="78" y="18"/>
                </a:cubicBezTo>
                <a:cubicBezTo>
                  <a:pt x="78" y="14"/>
                  <a:pt x="74" y="10"/>
                  <a:pt x="70" y="10"/>
                </a:cubicBezTo>
                <a:close/>
                <a:moveTo>
                  <a:pt x="30" y="52"/>
                </a:moveTo>
                <a:cubicBezTo>
                  <a:pt x="30" y="55"/>
                  <a:pt x="30" y="55"/>
                  <a:pt x="30" y="55"/>
                </a:cubicBezTo>
                <a:cubicBezTo>
                  <a:pt x="30" y="55"/>
                  <a:pt x="30" y="55"/>
                  <a:pt x="30" y="55"/>
                </a:cubicBezTo>
                <a:cubicBezTo>
                  <a:pt x="32" y="85"/>
                  <a:pt x="32" y="85"/>
                  <a:pt x="32" y="85"/>
                </a:cubicBezTo>
                <a:cubicBezTo>
                  <a:pt x="24" y="85"/>
                  <a:pt x="24" y="85"/>
                  <a:pt x="24" y="85"/>
                </a:cubicBezTo>
                <a:cubicBezTo>
                  <a:pt x="22" y="59"/>
                  <a:pt x="22" y="59"/>
                  <a:pt x="22" y="59"/>
                </a:cubicBezTo>
                <a:cubicBezTo>
                  <a:pt x="19" y="59"/>
                  <a:pt x="19" y="59"/>
                  <a:pt x="19" y="59"/>
                </a:cubicBezTo>
                <a:cubicBezTo>
                  <a:pt x="17" y="85"/>
                  <a:pt x="17" y="85"/>
                  <a:pt x="17" y="85"/>
                </a:cubicBezTo>
                <a:cubicBezTo>
                  <a:pt x="10" y="85"/>
                  <a:pt x="10" y="85"/>
                  <a:pt x="10" y="85"/>
                </a:cubicBezTo>
                <a:cubicBezTo>
                  <a:pt x="11" y="55"/>
                  <a:pt x="11" y="55"/>
                  <a:pt x="11" y="55"/>
                </a:cubicBezTo>
                <a:cubicBezTo>
                  <a:pt x="10" y="43"/>
                  <a:pt x="10" y="43"/>
                  <a:pt x="10" y="43"/>
                </a:cubicBezTo>
                <a:cubicBezTo>
                  <a:pt x="4" y="53"/>
                  <a:pt x="4" y="53"/>
                  <a:pt x="4" y="53"/>
                </a:cubicBezTo>
                <a:cubicBezTo>
                  <a:pt x="0" y="50"/>
                  <a:pt x="0" y="50"/>
                  <a:pt x="0" y="50"/>
                </a:cubicBezTo>
                <a:cubicBezTo>
                  <a:pt x="10" y="28"/>
                  <a:pt x="10" y="28"/>
                  <a:pt x="10" y="28"/>
                </a:cubicBezTo>
                <a:cubicBezTo>
                  <a:pt x="16" y="28"/>
                  <a:pt x="16" y="28"/>
                  <a:pt x="16" y="28"/>
                </a:cubicBezTo>
                <a:cubicBezTo>
                  <a:pt x="21" y="35"/>
                  <a:pt x="21" y="35"/>
                  <a:pt x="21" y="35"/>
                </a:cubicBezTo>
                <a:cubicBezTo>
                  <a:pt x="26" y="28"/>
                  <a:pt x="26" y="28"/>
                  <a:pt x="26" y="28"/>
                </a:cubicBezTo>
                <a:cubicBezTo>
                  <a:pt x="31" y="28"/>
                  <a:pt x="31" y="28"/>
                  <a:pt x="31" y="28"/>
                </a:cubicBezTo>
                <a:cubicBezTo>
                  <a:pt x="33" y="24"/>
                  <a:pt x="33" y="24"/>
                  <a:pt x="33" y="24"/>
                </a:cubicBezTo>
                <a:cubicBezTo>
                  <a:pt x="44" y="24"/>
                  <a:pt x="44" y="24"/>
                  <a:pt x="44" y="24"/>
                </a:cubicBezTo>
                <a:cubicBezTo>
                  <a:pt x="43" y="25"/>
                  <a:pt x="43" y="25"/>
                  <a:pt x="43" y="25"/>
                </a:cubicBezTo>
                <a:cubicBezTo>
                  <a:pt x="44" y="27"/>
                  <a:pt x="44" y="27"/>
                  <a:pt x="44" y="27"/>
                </a:cubicBezTo>
                <a:cubicBezTo>
                  <a:pt x="41" y="44"/>
                  <a:pt x="41" y="44"/>
                  <a:pt x="41" y="44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5" y="48"/>
                  <a:pt x="45" y="48"/>
                  <a:pt x="45" y="48"/>
                </a:cubicBezTo>
                <a:cubicBezTo>
                  <a:pt x="49" y="44"/>
                  <a:pt x="49" y="44"/>
                  <a:pt x="49" y="44"/>
                </a:cubicBezTo>
                <a:cubicBezTo>
                  <a:pt x="47" y="27"/>
                  <a:pt x="47" y="27"/>
                  <a:pt x="47" y="27"/>
                </a:cubicBezTo>
                <a:cubicBezTo>
                  <a:pt x="48" y="25"/>
                  <a:pt x="48" y="25"/>
                  <a:pt x="48" y="25"/>
                </a:cubicBezTo>
                <a:cubicBezTo>
                  <a:pt x="47" y="24"/>
                  <a:pt x="47" y="24"/>
                  <a:pt x="47" y="24"/>
                </a:cubicBezTo>
                <a:cubicBezTo>
                  <a:pt x="58" y="24"/>
                  <a:pt x="58" y="24"/>
                  <a:pt x="58" y="24"/>
                </a:cubicBezTo>
                <a:cubicBezTo>
                  <a:pt x="59" y="28"/>
                  <a:pt x="59" y="28"/>
                  <a:pt x="59" y="28"/>
                </a:cubicBezTo>
                <a:cubicBezTo>
                  <a:pt x="64" y="28"/>
                  <a:pt x="64" y="28"/>
                  <a:pt x="64" y="28"/>
                </a:cubicBezTo>
                <a:cubicBezTo>
                  <a:pt x="70" y="35"/>
                  <a:pt x="70" y="35"/>
                  <a:pt x="70" y="35"/>
                </a:cubicBezTo>
                <a:cubicBezTo>
                  <a:pt x="75" y="28"/>
                  <a:pt x="75" y="28"/>
                  <a:pt x="75" y="28"/>
                </a:cubicBezTo>
                <a:cubicBezTo>
                  <a:pt x="80" y="28"/>
                  <a:pt x="80" y="28"/>
                  <a:pt x="80" y="28"/>
                </a:cubicBezTo>
                <a:cubicBezTo>
                  <a:pt x="89" y="48"/>
                  <a:pt x="89" y="48"/>
                  <a:pt x="89" y="48"/>
                </a:cubicBezTo>
                <a:cubicBezTo>
                  <a:pt x="85" y="51"/>
                  <a:pt x="85" y="51"/>
                  <a:pt x="85" y="51"/>
                </a:cubicBezTo>
                <a:cubicBezTo>
                  <a:pt x="79" y="41"/>
                  <a:pt x="79" y="41"/>
                  <a:pt x="79" y="41"/>
                </a:cubicBezTo>
                <a:cubicBezTo>
                  <a:pt x="79" y="55"/>
                  <a:pt x="79" y="55"/>
                  <a:pt x="79" y="55"/>
                </a:cubicBezTo>
                <a:cubicBezTo>
                  <a:pt x="79" y="55"/>
                  <a:pt x="79" y="55"/>
                  <a:pt x="79" y="55"/>
                </a:cubicBezTo>
                <a:cubicBezTo>
                  <a:pt x="80" y="85"/>
                  <a:pt x="80" y="85"/>
                  <a:pt x="80" y="85"/>
                </a:cubicBezTo>
                <a:cubicBezTo>
                  <a:pt x="72" y="85"/>
                  <a:pt x="72" y="85"/>
                  <a:pt x="72" y="85"/>
                </a:cubicBezTo>
                <a:cubicBezTo>
                  <a:pt x="71" y="59"/>
                  <a:pt x="71" y="59"/>
                  <a:pt x="71" y="59"/>
                </a:cubicBezTo>
                <a:cubicBezTo>
                  <a:pt x="68" y="59"/>
                  <a:pt x="68" y="59"/>
                  <a:pt x="68" y="59"/>
                </a:cubicBezTo>
                <a:cubicBezTo>
                  <a:pt x="66" y="85"/>
                  <a:pt x="66" y="85"/>
                  <a:pt x="66" y="85"/>
                </a:cubicBezTo>
                <a:cubicBezTo>
                  <a:pt x="59" y="85"/>
                  <a:pt x="59" y="85"/>
                  <a:pt x="59" y="85"/>
                </a:cubicBezTo>
                <a:cubicBezTo>
                  <a:pt x="60" y="55"/>
                  <a:pt x="60" y="55"/>
                  <a:pt x="60" y="55"/>
                </a:cubicBezTo>
                <a:cubicBezTo>
                  <a:pt x="60" y="53"/>
                  <a:pt x="60" y="53"/>
                  <a:pt x="60" y="53"/>
                </a:cubicBezTo>
                <a:cubicBezTo>
                  <a:pt x="57" y="55"/>
                  <a:pt x="57" y="55"/>
                  <a:pt x="57" y="55"/>
                </a:cubicBezTo>
                <a:cubicBezTo>
                  <a:pt x="58" y="92"/>
                  <a:pt x="58" y="92"/>
                  <a:pt x="58" y="92"/>
                </a:cubicBezTo>
                <a:cubicBezTo>
                  <a:pt x="49" y="92"/>
                  <a:pt x="49" y="92"/>
                  <a:pt x="49" y="92"/>
                </a:cubicBezTo>
                <a:cubicBezTo>
                  <a:pt x="47" y="61"/>
                  <a:pt x="47" y="61"/>
                  <a:pt x="47" y="61"/>
                </a:cubicBezTo>
                <a:cubicBezTo>
                  <a:pt x="43" y="61"/>
                  <a:pt x="43" y="61"/>
                  <a:pt x="43" y="61"/>
                </a:cubicBezTo>
                <a:cubicBezTo>
                  <a:pt x="42" y="92"/>
                  <a:pt x="42" y="92"/>
                  <a:pt x="42" y="92"/>
                </a:cubicBezTo>
                <a:cubicBezTo>
                  <a:pt x="32" y="92"/>
                  <a:pt x="32" y="92"/>
                  <a:pt x="32" y="92"/>
                </a:cubicBezTo>
                <a:cubicBezTo>
                  <a:pt x="34" y="55"/>
                  <a:pt x="34" y="55"/>
                  <a:pt x="34" y="55"/>
                </a:cubicBezTo>
                <a:cubicBezTo>
                  <a:pt x="30" y="52"/>
                  <a:pt x="30" y="52"/>
                  <a:pt x="30" y="52"/>
                </a:cubicBezTo>
                <a:close/>
                <a:moveTo>
                  <a:pt x="21" y="10"/>
                </a:moveTo>
                <a:cubicBezTo>
                  <a:pt x="16" y="10"/>
                  <a:pt x="13" y="14"/>
                  <a:pt x="13" y="18"/>
                </a:cubicBezTo>
                <a:cubicBezTo>
                  <a:pt x="13" y="23"/>
                  <a:pt x="16" y="27"/>
                  <a:pt x="21" y="27"/>
                </a:cubicBezTo>
                <a:cubicBezTo>
                  <a:pt x="25" y="27"/>
                  <a:pt x="29" y="23"/>
                  <a:pt x="29" y="18"/>
                </a:cubicBezTo>
                <a:cubicBezTo>
                  <a:pt x="29" y="14"/>
                  <a:pt x="25" y="10"/>
                  <a:pt x="21" y="1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642414" y="3056650"/>
            <a:ext cx="270822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游客反馈意见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2654004" y="4162996"/>
            <a:ext cx="2696636" cy="41385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景区管理改进建议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2596324" y="5312610"/>
            <a:ext cx="2754316" cy="367030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270"/>
              </a:spcBef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未来发展规划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1810403" y="2932252"/>
            <a:ext cx="568288" cy="568288"/>
          </a:xfrm>
          <a:custGeom>
            <a:rect l="l" t="t" r="r" b="b"/>
            <a:pathLst>
              <a:path w="304800" h="304800">
                <a:moveTo>
                  <a:pt x="247650" y="38100"/>
                </a:moveTo>
                <a:lnTo>
                  <a:pt x="247650" y="57598"/>
                </a:lnTo>
                <a:cubicBezTo>
                  <a:pt x="247650" y="78657"/>
                  <a:pt x="230610" y="95698"/>
                  <a:pt x="209550" y="95698"/>
                </a:cubicBezTo>
                <a:cubicBezTo>
                  <a:pt x="188490" y="95698"/>
                  <a:pt x="171450" y="78657"/>
                  <a:pt x="171450" y="57598"/>
                </a:cubicBezTo>
                <a:lnTo>
                  <a:pt x="171450" y="38100"/>
                </a:lnTo>
                <a:lnTo>
                  <a:pt x="133350" y="38100"/>
                </a:lnTo>
                <a:lnTo>
                  <a:pt x="133350" y="57598"/>
                </a:lnTo>
                <a:cubicBezTo>
                  <a:pt x="133350" y="78657"/>
                  <a:pt x="116310" y="95698"/>
                  <a:pt x="95250" y="95698"/>
                </a:cubicBezTo>
                <a:cubicBezTo>
                  <a:pt x="74190" y="95698"/>
                  <a:pt x="57150" y="78657"/>
                  <a:pt x="57150" y="57598"/>
                </a:cubicBezTo>
                <a:lnTo>
                  <a:pt x="57150" y="38100"/>
                </a:lnTo>
                <a:lnTo>
                  <a:pt x="0" y="38100"/>
                </a:lnTo>
                <a:lnTo>
                  <a:pt x="0" y="304800"/>
                </a:lnTo>
                <a:lnTo>
                  <a:pt x="304800" y="304800"/>
                </a:lnTo>
                <a:lnTo>
                  <a:pt x="304800" y="38100"/>
                </a:lnTo>
                <a:lnTo>
                  <a:pt x="247650" y="38100"/>
                </a:lnTo>
                <a:close/>
                <a:moveTo>
                  <a:pt x="95250" y="266700"/>
                </a:moveTo>
                <a:lnTo>
                  <a:pt x="57150" y="266700"/>
                </a:lnTo>
                <a:lnTo>
                  <a:pt x="57150" y="228600"/>
                </a:lnTo>
                <a:lnTo>
                  <a:pt x="95250" y="228600"/>
                </a:lnTo>
                <a:lnTo>
                  <a:pt x="95250" y="266700"/>
                </a:lnTo>
                <a:close/>
                <a:moveTo>
                  <a:pt x="95250" y="190500"/>
                </a:moveTo>
                <a:lnTo>
                  <a:pt x="57150" y="190500"/>
                </a:lnTo>
                <a:lnTo>
                  <a:pt x="57150" y="152400"/>
                </a:lnTo>
                <a:lnTo>
                  <a:pt x="95250" y="152400"/>
                </a:lnTo>
                <a:lnTo>
                  <a:pt x="95250" y="190500"/>
                </a:lnTo>
                <a:close/>
                <a:moveTo>
                  <a:pt x="171450" y="266700"/>
                </a:moveTo>
                <a:lnTo>
                  <a:pt x="133350" y="26670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66700"/>
                </a:lnTo>
                <a:close/>
                <a:moveTo>
                  <a:pt x="171450" y="190500"/>
                </a:moveTo>
                <a:lnTo>
                  <a:pt x="133350" y="190500"/>
                </a:lnTo>
                <a:lnTo>
                  <a:pt x="133350" y="152400"/>
                </a:lnTo>
                <a:lnTo>
                  <a:pt x="171450" y="152400"/>
                </a:lnTo>
                <a:lnTo>
                  <a:pt x="171450" y="190500"/>
                </a:lnTo>
                <a:close/>
                <a:moveTo>
                  <a:pt x="209550" y="266700"/>
                </a:moveTo>
                <a:lnTo>
                  <a:pt x="209550" y="228600"/>
                </a:lnTo>
                <a:lnTo>
                  <a:pt x="247650" y="228600"/>
                </a:lnTo>
                <a:lnTo>
                  <a:pt x="209550" y="266700"/>
                </a:lnTo>
                <a:close/>
                <a:moveTo>
                  <a:pt x="247650" y="190500"/>
                </a:moveTo>
                <a:lnTo>
                  <a:pt x="209550" y="190500"/>
                </a:lnTo>
                <a:lnTo>
                  <a:pt x="209550" y="152400"/>
                </a:lnTo>
                <a:lnTo>
                  <a:pt x="247650" y="152400"/>
                </a:lnTo>
                <a:lnTo>
                  <a:pt x="247650" y="190500"/>
                </a:lnTo>
                <a:close/>
                <a:moveTo>
                  <a:pt x="76200" y="57150"/>
                </a:moveTo>
                <a:lnTo>
                  <a:pt x="76200" y="19050"/>
                </a:lnTo>
                <a:cubicBezTo>
                  <a:pt x="76200" y="8525"/>
                  <a:pt x="84725" y="0"/>
                  <a:pt x="95250" y="0"/>
                </a:cubicBezTo>
                <a:cubicBezTo>
                  <a:pt x="105775" y="0"/>
                  <a:pt x="114300" y="8525"/>
                  <a:pt x="114300" y="19050"/>
                </a:cubicBezTo>
                <a:lnTo>
                  <a:pt x="114300" y="57150"/>
                </a:lnTo>
                <a:cubicBezTo>
                  <a:pt x="114300" y="67675"/>
                  <a:pt x="105775" y="76200"/>
                  <a:pt x="95250" y="76200"/>
                </a:cubicBezTo>
                <a:cubicBezTo>
                  <a:pt x="84725" y="76200"/>
                  <a:pt x="76200" y="67675"/>
                  <a:pt x="76200" y="57150"/>
                </a:cubicBezTo>
                <a:close/>
                <a:moveTo>
                  <a:pt x="190500" y="57150"/>
                </a:moveTo>
                <a:lnTo>
                  <a:pt x="190500" y="19050"/>
                </a:lnTo>
                <a:cubicBezTo>
                  <a:pt x="190500" y="8525"/>
                  <a:pt x="199025" y="0"/>
                  <a:pt x="209550" y="0"/>
                </a:cubicBezTo>
                <a:cubicBezTo>
                  <a:pt x="220075" y="0"/>
                  <a:pt x="228600" y="8525"/>
                  <a:pt x="228600" y="19050"/>
                </a:cubicBezTo>
                <a:lnTo>
                  <a:pt x="228600" y="57150"/>
                </a:lnTo>
                <a:cubicBezTo>
                  <a:pt x="228600" y="67675"/>
                  <a:pt x="220075" y="76200"/>
                  <a:pt x="209550" y="76200"/>
                </a:cubicBezTo>
                <a:cubicBezTo>
                  <a:pt x="199025" y="76200"/>
                  <a:pt x="190500" y="67675"/>
                  <a:pt x="190500" y="5715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5590556" y="293678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收集游客对景区门票销售、检票、服务等方面的反馈意见，及时发现问题并改进。</a:t>
            </a:r>
            <a:endParaRPr lang="en-US" sz="1100"/>
          </a:p>
        </p:txBody>
      </p:sp>
      <p:sp>
        <p:nvSpPr>
          <p:cNvPr id="37" name="AutoShape 37"/>
          <p:cNvSpPr/>
          <p:nvPr/>
        </p:nvSpPr>
        <p:spPr>
          <a:xfrm>
            <a:off x="5590556" y="405974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根据票务销售情况和游客反馈意见，提出针对性的景区管理改进建议，提高景区管理水平和游客满意度。</a:t>
            </a:r>
            <a:endParaRPr lang="en-US" sz="1100"/>
          </a:p>
        </p:txBody>
      </p:sp>
      <p:sp>
        <p:nvSpPr>
          <p:cNvPr id="38" name="AutoShape 38"/>
          <p:cNvSpPr/>
          <p:nvPr/>
        </p:nvSpPr>
        <p:spPr>
          <a:xfrm>
            <a:off x="5590556" y="5182247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结合景区发展趋势和市场需求，制定未来一段时间的票务销售与管理计划，为景区的长期发展奠定基础。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5590556" y="1803301"/>
            <a:ext cx="4962525" cy="582295"/>
          </a:xfrm>
          <a:prstGeom prst="rect">
            <a:avLst/>
          </a:prstGeom>
          <a:noFill/>
        </p:spPr>
        <p:txBody>
          <a:bodyPr vert="horz" wrap="square" lIns="91345" tIns="45720" rIns="91345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包括门票销售数量、销售额、销售渠道等方面的数据统计和分析。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旅游景区票务销售现状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通过官方网站、第三方旅游平台、社交媒体等途径进行票务销售，提供便捷的在线预订和支付服务。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通过景区售票窗口、旅行社、酒店前台等实体渠道进行票务销售，满足游客现场购票的需求。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销售渠道概述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线下销售渠道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线上销售渠道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销售额统计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根据不同销售渠道和票种，定期统计销售额，分析销售趋势和市场份额。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客流量统计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通过景区入口检票系统，实时统计客流量，为景区管理和营销策略提供数据支持。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销售额与客流量统计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手机购票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游客通过手机APP或小程序购买门票，实现无纸化、快速入园。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提前预订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游客通过线上渠道提前预订门票，享受优惠价格和便捷服务。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现场购票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游客在景区售票窗口或指定代理商处现场购买门票，适用于未提前预订的游客。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游客购票方式分析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票务销售策略与方案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差异化定价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根据景区淡旺季、不同时间段、不同客户群体等因素，制定差异化的门票价格策略，以提高收益和客户满意度。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套餐优惠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推出多种门票套餐，如联票、年卡、亲子套票等，满足不同客户需求，提高客单价。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动态调价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根据市场需求和竞争状况，灵活调整门票价格，以保持竞争优势和收益最大化。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价格策略制定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节假日促销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在重要节假日或特定时间段，推出门票优惠、买一赠一、满额减免等促销活动，吸引更多游客。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社交媒体推广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利用社交媒体平台发布门票优惠信息、活动预告等，提高景区知名度和曝光率。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会员计划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推出会员制度，为会员提供专享优惠、积分兑换、会员日活动等福利，提高客户忠诚度。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促销活动设计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与携程、去哪儿等知名在线旅游平台建立合作关系，将景区门票纳入其旅游产品库，扩大销售渠道。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OTA合作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与各大旅行社建立合作关系，将景区纳入其旅游线路规划，提高团队游客数量。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旅行社合作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与相关企业合作，如银行、保险公司等，推出联名门票、员工福利等合作形式，拓展销售渠道。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企业合作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333" r="183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合作伙伴拓展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票务管理系统优化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增加智能定价策略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根据市场需求、竞争对手定价等因素，实现动态定价，提高收益。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完善报表分析功能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提供多维度的销售数据报表，帮助管理者做出更科学的决策。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强化实时库存管理功能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实现各销售渠道的库存实时同步，避免超售现象。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958" r="1695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系统功能升级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https://d.book118.com/638136046074006035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2024-09-14T10:20:21.017</cp:lastPrinted>
  <dcterms:created xsi:type="dcterms:W3CDTF">2024-09-14T02:20:21Z</dcterms:created>
  <dcterms:modified xsi:type="dcterms:W3CDTF">2024-09-14T02:20:23Z</dcterms:modified>
</cp:coreProperties>
</file>