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83414D-8B08-4731-A604-4710D506A6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E174FC-B12D-498D-B65D-858C4152F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50241D-E93E-484E-B176-FB8DAD5143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770F52-BDCA-4615-917B-3E1EDED51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CFDA77-42EE-475F-A772-E9DE410333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ACD179-CB27-462F-95E5-55CB14DA7E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E0ED0F-F140-434D-AB6E-4ABEAF974F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E2D41C-78BB-40B4-9FC8-D14378862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2D440F-FC56-4257-BE93-7FAD43972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D26D1D-CEA0-4335-9A56-5232BA17E1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6BC4B8-191B-4A46-8AFE-6DD88CEC1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00312324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包虫病预防与控制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包虫病概述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包虫病的预防</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包虫病的治疗</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包虫病的控制策略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包虫病概述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包虫病是一种由棘球绦虫幼虫感染引起的寄生虫病。</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t="9859" b="9859"/>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t="5425" b="5425"/>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t="2503" b="2503"/>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l="9238" r="9238"/>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包虫病具有慢性、隐性感染的特点，早期症状不明显，容易漏诊。</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包虫病主要侵犯肝脏和肺脏，可导致严重的器官损害。</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48839" y="1881235"/>
            <a:ext cx="1897380" cy="739140"/>
            <a:chOff x="1648839" y="1881235"/>
            <a:chExt cx="1897380" cy="739140"/>
          </a:xfrm>
        </p:grpSpPr>
        <p:sp>
          <p:nvSpPr>
            <p:cNvPr id="21" name="TextBox 21"/>
            <p:cNvSpPr txBox="1"/>
            <p:nvPr/>
          </p:nvSpPr>
          <p:spPr>
            <a:xfrm>
              <a:off x="164883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grpSp>
      <p:grpSp>
        <p:nvGrpSpPr>
          <p:cNvPr id="22" name="Group 22"/>
          <p:cNvGrpSpPr/>
          <p:nvPr/>
        </p:nvGrpSpPr>
        <p:grpSpPr>
          <a:xfrm>
            <a:off x="7599459" y="1881235"/>
            <a:ext cx="1897380" cy="739140"/>
            <a:chOff x="7599459" y="1881235"/>
            <a:chExt cx="1897380" cy="739140"/>
          </a:xfrm>
        </p:grpSpPr>
        <p:sp>
          <p:nvSpPr>
            <p:cNvPr id="23" name="TextBox 23"/>
            <p:cNvSpPr txBox="1"/>
            <p:nvPr/>
          </p:nvSpPr>
          <p:spPr>
            <a:xfrm>
              <a:off x="7599459" y="1881235"/>
              <a:ext cx="1897380" cy="7391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grpSp>
      <p:grpSp>
        <p:nvGrpSpPr>
          <p:cNvPr id="24" name="Group 24"/>
          <p:cNvGrpSpPr/>
          <p:nvPr/>
        </p:nvGrpSpPr>
        <p:grpSpPr>
          <a:xfrm>
            <a:off x="854583" y="3639788"/>
            <a:ext cx="248317" cy="552641"/>
            <a:chOff x="854583" y="3639788"/>
            <a:chExt cx="248317" cy="552641"/>
          </a:xfrm>
        </p:grpSpPr>
        <p:sp>
          <p:nvSpPr>
            <p:cNvPr id="25" name="AutoShape 25"/>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863537" y="3450812"/>
            <a:ext cx="226885" cy="256032"/>
            <a:chOff x="863537" y="3450812"/>
            <a:chExt cx="226885" cy="256032"/>
          </a:xfrm>
        </p:grpSpPr>
        <p:sp>
          <p:nvSpPr>
            <p:cNvPr id="31" name="Freeform 31"/>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1316450" y="3639788"/>
            <a:ext cx="248317" cy="552641"/>
            <a:chOff x="1316450" y="3639788"/>
            <a:chExt cx="248317" cy="552641"/>
          </a:xfrm>
        </p:grpSpPr>
        <p:sp>
          <p:nvSpPr>
            <p:cNvPr id="35" name="AutoShape 35"/>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1325404" y="3450812"/>
            <a:ext cx="226885" cy="256032"/>
            <a:chOff x="1325404" y="3450812"/>
            <a:chExt cx="226885" cy="256032"/>
          </a:xfrm>
        </p:grpSpPr>
        <p:sp>
          <p:nvSpPr>
            <p:cNvPr id="41" name="Freeform 41"/>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1778317" y="3639788"/>
            <a:ext cx="248318" cy="552641"/>
            <a:chOff x="1778317" y="3639788"/>
            <a:chExt cx="248318" cy="552641"/>
          </a:xfrm>
        </p:grpSpPr>
        <p:sp>
          <p:nvSpPr>
            <p:cNvPr id="45" name="AutoShape 45"/>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787271" y="3450812"/>
            <a:ext cx="226885" cy="256032"/>
            <a:chOff x="1787271" y="3450812"/>
            <a:chExt cx="226885" cy="256032"/>
          </a:xfrm>
        </p:grpSpPr>
        <p:sp>
          <p:nvSpPr>
            <p:cNvPr id="51" name="Freeform 51"/>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4" name="Group 54"/>
          <p:cNvGrpSpPr/>
          <p:nvPr/>
        </p:nvGrpSpPr>
        <p:grpSpPr>
          <a:xfrm>
            <a:off x="2240185" y="3639788"/>
            <a:ext cx="248317" cy="552641"/>
            <a:chOff x="2240185" y="3639788"/>
            <a:chExt cx="248317" cy="552641"/>
          </a:xfrm>
        </p:grpSpPr>
        <p:sp>
          <p:nvSpPr>
            <p:cNvPr id="55" name="AutoShape 55"/>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2249138" y="3450812"/>
            <a:ext cx="226885" cy="256032"/>
            <a:chOff x="2249138" y="3450812"/>
            <a:chExt cx="226885" cy="256032"/>
          </a:xfrm>
        </p:grpSpPr>
        <p:sp>
          <p:nvSpPr>
            <p:cNvPr id="61" name="Freeform 61"/>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4" name="Group 64"/>
          <p:cNvGrpSpPr/>
          <p:nvPr/>
        </p:nvGrpSpPr>
        <p:grpSpPr>
          <a:xfrm>
            <a:off x="2702052" y="3639788"/>
            <a:ext cx="248317" cy="552641"/>
            <a:chOff x="2702052" y="3639788"/>
            <a:chExt cx="248317" cy="552641"/>
          </a:xfrm>
        </p:grpSpPr>
        <p:sp>
          <p:nvSpPr>
            <p:cNvPr id="65" name="AutoShape 65"/>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2711005" y="3450812"/>
            <a:ext cx="226885" cy="256032"/>
            <a:chOff x="2711005" y="3450812"/>
            <a:chExt cx="226885" cy="256032"/>
          </a:xfrm>
        </p:grpSpPr>
        <p:sp>
          <p:nvSpPr>
            <p:cNvPr id="71" name="Freeform 71"/>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Freeform 72"/>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Freeform 73"/>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4" name="Group 74"/>
          <p:cNvGrpSpPr/>
          <p:nvPr/>
        </p:nvGrpSpPr>
        <p:grpSpPr>
          <a:xfrm>
            <a:off x="3163919" y="3639788"/>
            <a:ext cx="248317" cy="552641"/>
            <a:chOff x="3163919" y="3639788"/>
            <a:chExt cx="248317" cy="552641"/>
          </a:xfrm>
        </p:grpSpPr>
        <p:sp>
          <p:nvSpPr>
            <p:cNvPr id="75" name="AutoShape 75"/>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0" name="Group 80"/>
          <p:cNvGrpSpPr/>
          <p:nvPr/>
        </p:nvGrpSpPr>
        <p:grpSpPr>
          <a:xfrm>
            <a:off x="3172873" y="3450812"/>
            <a:ext cx="226885" cy="256032"/>
            <a:chOff x="3172873" y="3450812"/>
            <a:chExt cx="226885" cy="256032"/>
          </a:xfrm>
        </p:grpSpPr>
        <p:sp>
          <p:nvSpPr>
            <p:cNvPr id="81" name="Freeform 81"/>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4" name="Group 84"/>
          <p:cNvGrpSpPr/>
          <p:nvPr/>
        </p:nvGrpSpPr>
        <p:grpSpPr>
          <a:xfrm>
            <a:off x="3625787" y="3639788"/>
            <a:ext cx="248316" cy="552641"/>
            <a:chOff x="3625787" y="3639788"/>
            <a:chExt cx="248316" cy="552641"/>
          </a:xfrm>
        </p:grpSpPr>
        <p:sp>
          <p:nvSpPr>
            <p:cNvPr id="85" name="AutoShape 85"/>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0" name="Group 90"/>
          <p:cNvGrpSpPr/>
          <p:nvPr/>
        </p:nvGrpSpPr>
        <p:grpSpPr>
          <a:xfrm>
            <a:off x="3634740" y="3450812"/>
            <a:ext cx="226885" cy="256032"/>
            <a:chOff x="3634740" y="3450812"/>
            <a:chExt cx="226885" cy="256032"/>
          </a:xfrm>
        </p:grpSpPr>
        <p:sp>
          <p:nvSpPr>
            <p:cNvPr id="91" name="Freeform 91"/>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4" name="Group 94"/>
          <p:cNvGrpSpPr/>
          <p:nvPr/>
        </p:nvGrpSpPr>
        <p:grpSpPr>
          <a:xfrm>
            <a:off x="4087654" y="3639788"/>
            <a:ext cx="248317" cy="552641"/>
            <a:chOff x="4087654" y="3639788"/>
            <a:chExt cx="248317" cy="552641"/>
          </a:xfrm>
        </p:grpSpPr>
        <p:sp>
          <p:nvSpPr>
            <p:cNvPr id="95" name="AutoShape 95"/>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4096607" y="3450812"/>
            <a:ext cx="226885" cy="256032"/>
            <a:chOff x="4096607" y="3450812"/>
            <a:chExt cx="226885" cy="256032"/>
          </a:xfrm>
        </p:grpSpPr>
        <p:sp>
          <p:nvSpPr>
            <p:cNvPr id="101" name="Freeform 101"/>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4" name="Group 104"/>
          <p:cNvGrpSpPr/>
          <p:nvPr/>
        </p:nvGrpSpPr>
        <p:grpSpPr>
          <a:xfrm>
            <a:off x="4549521" y="3639788"/>
            <a:ext cx="248317" cy="552641"/>
            <a:chOff x="4549521" y="3639788"/>
            <a:chExt cx="248317" cy="552641"/>
          </a:xfrm>
        </p:grpSpPr>
        <p:sp>
          <p:nvSpPr>
            <p:cNvPr id="105" name="AutoShape 105"/>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AutoShape 106"/>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AutoShape 107"/>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0" name="Group 110"/>
          <p:cNvGrpSpPr/>
          <p:nvPr/>
        </p:nvGrpSpPr>
        <p:grpSpPr>
          <a:xfrm>
            <a:off x="4558474" y="3450812"/>
            <a:ext cx="226885" cy="256032"/>
            <a:chOff x="4558474" y="3450812"/>
            <a:chExt cx="226885" cy="256032"/>
          </a:xfrm>
        </p:grpSpPr>
        <p:sp>
          <p:nvSpPr>
            <p:cNvPr id="111" name="Freeform 111"/>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4" name="Group 114"/>
          <p:cNvGrpSpPr/>
          <p:nvPr/>
        </p:nvGrpSpPr>
        <p:grpSpPr>
          <a:xfrm>
            <a:off x="5011388" y="3639788"/>
            <a:ext cx="248317" cy="552641"/>
            <a:chOff x="5011388" y="3639788"/>
            <a:chExt cx="248317" cy="552641"/>
          </a:xfrm>
        </p:grpSpPr>
        <p:sp>
          <p:nvSpPr>
            <p:cNvPr id="115" name="AutoShape 115"/>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AutoShape 116"/>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AutoShape 117"/>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0" name="Group 120"/>
          <p:cNvGrpSpPr/>
          <p:nvPr/>
        </p:nvGrpSpPr>
        <p:grpSpPr>
          <a:xfrm>
            <a:off x="5020342" y="3450812"/>
            <a:ext cx="226885" cy="256032"/>
            <a:chOff x="5020342" y="3450812"/>
            <a:chExt cx="226885" cy="256032"/>
          </a:xfrm>
        </p:grpSpPr>
        <p:sp>
          <p:nvSpPr>
            <p:cNvPr id="121" name="Freeform 121"/>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4" name="Group 124"/>
          <p:cNvGrpSpPr/>
          <p:nvPr/>
        </p:nvGrpSpPr>
        <p:grpSpPr>
          <a:xfrm>
            <a:off x="854583" y="4613529"/>
            <a:ext cx="248317" cy="552641"/>
            <a:chOff x="854583" y="4613529"/>
            <a:chExt cx="248317" cy="552641"/>
          </a:xfrm>
        </p:grpSpPr>
        <p:sp>
          <p:nvSpPr>
            <p:cNvPr id="125" name="AutoShape 125"/>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AutoShape 126"/>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0" name="Group 130"/>
          <p:cNvGrpSpPr/>
          <p:nvPr/>
        </p:nvGrpSpPr>
        <p:grpSpPr>
          <a:xfrm>
            <a:off x="863537" y="4424553"/>
            <a:ext cx="226885" cy="256032"/>
            <a:chOff x="863537" y="4424553"/>
            <a:chExt cx="226885" cy="256032"/>
          </a:xfrm>
        </p:grpSpPr>
        <p:sp>
          <p:nvSpPr>
            <p:cNvPr id="131" name="Freeform 131"/>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4" name="Group 134"/>
          <p:cNvGrpSpPr/>
          <p:nvPr/>
        </p:nvGrpSpPr>
        <p:grpSpPr>
          <a:xfrm>
            <a:off x="1316450" y="4613529"/>
            <a:ext cx="248317" cy="552641"/>
            <a:chOff x="1316450" y="4613529"/>
            <a:chExt cx="248317" cy="552641"/>
          </a:xfrm>
        </p:grpSpPr>
        <p:sp>
          <p:nvSpPr>
            <p:cNvPr id="135" name="AutoShape 135"/>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AutoShape 136"/>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0" name="Group 140"/>
          <p:cNvGrpSpPr/>
          <p:nvPr/>
        </p:nvGrpSpPr>
        <p:grpSpPr>
          <a:xfrm>
            <a:off x="1325404" y="4424553"/>
            <a:ext cx="226885" cy="256032"/>
            <a:chOff x="1325404" y="4424553"/>
            <a:chExt cx="226885" cy="256032"/>
          </a:xfrm>
        </p:grpSpPr>
        <p:sp>
          <p:nvSpPr>
            <p:cNvPr id="141" name="Freeform 141"/>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Freeform 143"/>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4" name="Group 144"/>
          <p:cNvGrpSpPr/>
          <p:nvPr/>
        </p:nvGrpSpPr>
        <p:grpSpPr>
          <a:xfrm>
            <a:off x="1778317" y="4613529"/>
            <a:ext cx="248318" cy="552641"/>
            <a:chOff x="1778317" y="4613529"/>
            <a:chExt cx="248318" cy="552641"/>
          </a:xfrm>
        </p:grpSpPr>
        <p:sp>
          <p:nvSpPr>
            <p:cNvPr id="145" name="AutoShape 145"/>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0" name="Group 150"/>
          <p:cNvGrpSpPr/>
          <p:nvPr/>
        </p:nvGrpSpPr>
        <p:grpSpPr>
          <a:xfrm>
            <a:off x="1787271" y="4424553"/>
            <a:ext cx="226885" cy="256032"/>
            <a:chOff x="1787271" y="4424553"/>
            <a:chExt cx="226885" cy="256032"/>
          </a:xfrm>
        </p:grpSpPr>
        <p:sp>
          <p:nvSpPr>
            <p:cNvPr id="151" name="Freeform 151"/>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Freeform 152"/>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Freeform 153"/>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2240185" y="4613529"/>
            <a:ext cx="248317" cy="552641"/>
            <a:chOff x="2240185" y="4613529"/>
            <a:chExt cx="248317" cy="552641"/>
          </a:xfrm>
        </p:grpSpPr>
        <p:sp>
          <p:nvSpPr>
            <p:cNvPr id="155" name="AutoShape 155"/>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AutoShape 156"/>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7" name="AutoShape 157"/>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0" name="Group 160"/>
          <p:cNvGrpSpPr/>
          <p:nvPr/>
        </p:nvGrpSpPr>
        <p:grpSpPr>
          <a:xfrm>
            <a:off x="2249138" y="4424553"/>
            <a:ext cx="226885" cy="256032"/>
            <a:chOff x="2249138" y="4424553"/>
            <a:chExt cx="226885" cy="256032"/>
          </a:xfrm>
        </p:grpSpPr>
        <p:sp>
          <p:nvSpPr>
            <p:cNvPr id="161" name="Freeform 161"/>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2" name="Freeform 162"/>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3" name="Freeform 163"/>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4" name="Group 164"/>
          <p:cNvGrpSpPr/>
          <p:nvPr/>
        </p:nvGrpSpPr>
        <p:grpSpPr>
          <a:xfrm>
            <a:off x="2702052" y="4613529"/>
            <a:ext cx="248317" cy="552641"/>
            <a:chOff x="2702052" y="4613529"/>
            <a:chExt cx="248317" cy="552641"/>
          </a:xfrm>
        </p:grpSpPr>
        <p:sp>
          <p:nvSpPr>
            <p:cNvPr id="165" name="AutoShape 165"/>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6" name="AutoShape 166"/>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7" name="AutoShape 167"/>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0" name="Group 170"/>
          <p:cNvGrpSpPr/>
          <p:nvPr/>
        </p:nvGrpSpPr>
        <p:grpSpPr>
          <a:xfrm>
            <a:off x="2711005" y="4424553"/>
            <a:ext cx="226885" cy="256032"/>
            <a:chOff x="2711005" y="4424553"/>
            <a:chExt cx="226885" cy="256032"/>
          </a:xfrm>
        </p:grpSpPr>
        <p:sp>
          <p:nvSpPr>
            <p:cNvPr id="171" name="Freeform 171"/>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2" name="Freeform 172"/>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3" name="Freeform 173"/>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4" name="Group 174"/>
          <p:cNvGrpSpPr/>
          <p:nvPr/>
        </p:nvGrpSpPr>
        <p:grpSpPr>
          <a:xfrm>
            <a:off x="3163919" y="4613529"/>
            <a:ext cx="248317" cy="552641"/>
            <a:chOff x="3163919" y="4613529"/>
            <a:chExt cx="248317" cy="552641"/>
          </a:xfrm>
        </p:grpSpPr>
        <p:sp>
          <p:nvSpPr>
            <p:cNvPr id="175" name="AutoShape 175"/>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6" name="AutoShape 176"/>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7" name="AutoShape 177"/>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0" name="Group 180"/>
          <p:cNvGrpSpPr/>
          <p:nvPr/>
        </p:nvGrpSpPr>
        <p:grpSpPr>
          <a:xfrm>
            <a:off x="3172873" y="4424553"/>
            <a:ext cx="226885" cy="256032"/>
            <a:chOff x="3172873" y="4424553"/>
            <a:chExt cx="226885" cy="256032"/>
          </a:xfrm>
        </p:grpSpPr>
        <p:sp>
          <p:nvSpPr>
            <p:cNvPr id="181" name="Freeform 181"/>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2" name="Freeform 182"/>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3" name="Freeform 183"/>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4" name="Group 184"/>
          <p:cNvGrpSpPr/>
          <p:nvPr/>
        </p:nvGrpSpPr>
        <p:grpSpPr>
          <a:xfrm>
            <a:off x="3625787" y="4613529"/>
            <a:ext cx="248316" cy="552641"/>
            <a:chOff x="3625787" y="4613529"/>
            <a:chExt cx="248316" cy="552641"/>
          </a:xfrm>
        </p:grpSpPr>
        <p:sp>
          <p:nvSpPr>
            <p:cNvPr id="185" name="AutoShape 185"/>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6" name="AutoShape 186"/>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7" name="AutoShape 187"/>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0" name="Group 190"/>
          <p:cNvGrpSpPr/>
          <p:nvPr/>
        </p:nvGrpSpPr>
        <p:grpSpPr>
          <a:xfrm>
            <a:off x="3634740" y="4424553"/>
            <a:ext cx="226885" cy="256032"/>
            <a:chOff x="3634740" y="4424553"/>
            <a:chExt cx="226885" cy="256032"/>
          </a:xfrm>
        </p:grpSpPr>
        <p:sp>
          <p:nvSpPr>
            <p:cNvPr id="191" name="Freeform 191"/>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2" name="Freeform 192"/>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3" name="Freeform 193"/>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4" name="Group 194"/>
          <p:cNvGrpSpPr/>
          <p:nvPr/>
        </p:nvGrpSpPr>
        <p:grpSpPr>
          <a:xfrm>
            <a:off x="4087654" y="4613529"/>
            <a:ext cx="248317" cy="552641"/>
            <a:chOff x="4087654" y="4613529"/>
            <a:chExt cx="248317" cy="552641"/>
          </a:xfrm>
        </p:grpSpPr>
        <p:sp>
          <p:nvSpPr>
            <p:cNvPr id="195" name="AutoShape 195"/>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6" name="AutoShape 196"/>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7" name="AutoShape 197"/>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0" name="Group 200"/>
          <p:cNvGrpSpPr/>
          <p:nvPr/>
        </p:nvGrpSpPr>
        <p:grpSpPr>
          <a:xfrm>
            <a:off x="4096607" y="4424553"/>
            <a:ext cx="226885" cy="256032"/>
            <a:chOff x="4096607" y="4424553"/>
            <a:chExt cx="226885" cy="256032"/>
          </a:xfrm>
        </p:grpSpPr>
        <p:sp>
          <p:nvSpPr>
            <p:cNvPr id="201" name="Freeform 201"/>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2" name="Freeform 202"/>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3" name="Freeform 203"/>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4" name="Group 204"/>
          <p:cNvGrpSpPr/>
          <p:nvPr/>
        </p:nvGrpSpPr>
        <p:grpSpPr>
          <a:xfrm>
            <a:off x="4549521" y="4613529"/>
            <a:ext cx="248317" cy="552641"/>
            <a:chOff x="4549521" y="4613529"/>
            <a:chExt cx="248317" cy="552641"/>
          </a:xfrm>
        </p:grpSpPr>
        <p:sp>
          <p:nvSpPr>
            <p:cNvPr id="205" name="AutoShape 205"/>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6" name="AutoShape 206"/>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7" name="AutoShape 207"/>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0" name="Group 210"/>
          <p:cNvGrpSpPr/>
          <p:nvPr/>
        </p:nvGrpSpPr>
        <p:grpSpPr>
          <a:xfrm>
            <a:off x="4558474" y="4424553"/>
            <a:ext cx="226885" cy="256032"/>
            <a:chOff x="4558474" y="4424553"/>
            <a:chExt cx="226885" cy="256032"/>
          </a:xfrm>
        </p:grpSpPr>
        <p:sp>
          <p:nvSpPr>
            <p:cNvPr id="211" name="Freeform 211"/>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2" name="Freeform 212"/>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3" name="Freeform 213"/>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4" name="Group 214"/>
          <p:cNvGrpSpPr/>
          <p:nvPr/>
        </p:nvGrpSpPr>
        <p:grpSpPr>
          <a:xfrm>
            <a:off x="5011388" y="4613529"/>
            <a:ext cx="248317" cy="552641"/>
            <a:chOff x="5011388" y="4613529"/>
            <a:chExt cx="248317" cy="552641"/>
          </a:xfrm>
        </p:grpSpPr>
        <p:sp>
          <p:nvSpPr>
            <p:cNvPr id="215" name="AutoShape 215"/>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6" name="AutoShape 216"/>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7" name="AutoShape 217"/>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0" name="Group 220"/>
          <p:cNvGrpSpPr/>
          <p:nvPr/>
        </p:nvGrpSpPr>
        <p:grpSpPr>
          <a:xfrm>
            <a:off x="5020342" y="4424553"/>
            <a:ext cx="226885" cy="256032"/>
            <a:chOff x="5020342" y="4424553"/>
            <a:chExt cx="226885" cy="256032"/>
          </a:xfrm>
        </p:grpSpPr>
        <p:sp>
          <p:nvSpPr>
            <p:cNvPr id="221" name="Freeform 221"/>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2" name="Freeform 222"/>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3" name="Freeform 223"/>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4" name="Group 224"/>
          <p:cNvGrpSpPr/>
          <p:nvPr/>
        </p:nvGrpSpPr>
        <p:grpSpPr>
          <a:xfrm>
            <a:off x="6807708" y="3451003"/>
            <a:ext cx="236315" cy="430816"/>
            <a:chOff x="6807708" y="3451003"/>
            <a:chExt cx="236315" cy="430816"/>
          </a:xfrm>
        </p:grpSpPr>
        <p:sp>
          <p:nvSpPr>
            <p:cNvPr id="225" name="AutoShape 225"/>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6" name="AutoShape 226"/>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7" name="AutoShape 227"/>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Freeform 228"/>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9" name="Group 229"/>
          <p:cNvGrpSpPr/>
          <p:nvPr/>
        </p:nvGrpSpPr>
        <p:grpSpPr>
          <a:xfrm>
            <a:off x="6842665" y="3811905"/>
            <a:ext cx="164211" cy="381952"/>
            <a:chOff x="6842665" y="3811905"/>
            <a:chExt cx="164211" cy="381952"/>
          </a:xfrm>
        </p:grpSpPr>
        <p:sp>
          <p:nvSpPr>
            <p:cNvPr id="230" name="AutoShape 230"/>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1" name="AutoShape 231"/>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2" name="Group 232"/>
          <p:cNvGrpSpPr/>
          <p:nvPr/>
        </p:nvGrpSpPr>
        <p:grpSpPr>
          <a:xfrm>
            <a:off x="7270909" y="3451003"/>
            <a:ext cx="236315" cy="430816"/>
            <a:chOff x="7270909" y="3451003"/>
            <a:chExt cx="236315" cy="430816"/>
          </a:xfrm>
        </p:grpSpPr>
        <p:sp>
          <p:nvSpPr>
            <p:cNvPr id="233" name="AutoShape 233"/>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4" name="AutoShape 234"/>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5" name="AutoShape 235"/>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Freeform 236"/>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7" name="Group 237"/>
          <p:cNvGrpSpPr/>
          <p:nvPr/>
        </p:nvGrpSpPr>
        <p:grpSpPr>
          <a:xfrm>
            <a:off x="7305866" y="3811905"/>
            <a:ext cx="164210" cy="381952"/>
            <a:chOff x="7305866" y="3811905"/>
            <a:chExt cx="164210" cy="381952"/>
          </a:xfrm>
        </p:grpSpPr>
        <p:sp>
          <p:nvSpPr>
            <p:cNvPr id="238" name="AutoShape 238"/>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9" name="AutoShape 239"/>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0" name="Group 240"/>
          <p:cNvGrpSpPr/>
          <p:nvPr/>
        </p:nvGrpSpPr>
        <p:grpSpPr>
          <a:xfrm>
            <a:off x="7734109" y="3451003"/>
            <a:ext cx="236316" cy="430816"/>
            <a:chOff x="7734109" y="3451003"/>
            <a:chExt cx="236316" cy="430816"/>
          </a:xfrm>
        </p:grpSpPr>
        <p:sp>
          <p:nvSpPr>
            <p:cNvPr id="241" name="AutoShape 241"/>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2" name="AutoShape 242"/>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3" name="AutoShape 243"/>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Freeform 244"/>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5" name="Group 245"/>
          <p:cNvGrpSpPr/>
          <p:nvPr/>
        </p:nvGrpSpPr>
        <p:grpSpPr>
          <a:xfrm>
            <a:off x="7769066" y="3811905"/>
            <a:ext cx="164211" cy="381952"/>
            <a:chOff x="7769066" y="3811905"/>
            <a:chExt cx="164211" cy="381952"/>
          </a:xfrm>
        </p:grpSpPr>
        <p:sp>
          <p:nvSpPr>
            <p:cNvPr id="246" name="AutoShape 246"/>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7" name="AutoShape 247"/>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8" name="Group 248"/>
          <p:cNvGrpSpPr/>
          <p:nvPr/>
        </p:nvGrpSpPr>
        <p:grpSpPr>
          <a:xfrm>
            <a:off x="8197310" y="3451003"/>
            <a:ext cx="236316" cy="430816"/>
            <a:chOff x="8197310" y="3451003"/>
            <a:chExt cx="236316" cy="430816"/>
          </a:xfrm>
        </p:grpSpPr>
        <p:sp>
          <p:nvSpPr>
            <p:cNvPr id="249" name="AutoShape 249"/>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 name="AutoShape 250"/>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1" name="AutoShape 251"/>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Freeform 252"/>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3" name="Group 253"/>
          <p:cNvGrpSpPr/>
          <p:nvPr/>
        </p:nvGrpSpPr>
        <p:grpSpPr>
          <a:xfrm>
            <a:off x="8232267" y="3811905"/>
            <a:ext cx="164211" cy="381952"/>
            <a:chOff x="8232267" y="3811905"/>
            <a:chExt cx="164211" cy="381952"/>
          </a:xfrm>
        </p:grpSpPr>
        <p:sp>
          <p:nvSpPr>
            <p:cNvPr id="254" name="AutoShape 254"/>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5" name="AutoShape 255"/>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6" name="Group 256"/>
          <p:cNvGrpSpPr/>
          <p:nvPr/>
        </p:nvGrpSpPr>
        <p:grpSpPr>
          <a:xfrm>
            <a:off x="8660511" y="3451003"/>
            <a:ext cx="236316" cy="430816"/>
            <a:chOff x="8660511" y="3451003"/>
            <a:chExt cx="236316" cy="430816"/>
          </a:xfrm>
        </p:grpSpPr>
        <p:sp>
          <p:nvSpPr>
            <p:cNvPr id="257" name="AutoShape 257"/>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8" name="AutoShape 258"/>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9" name="AutoShape 259"/>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Freeform 260"/>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1" name="Group 261"/>
          <p:cNvGrpSpPr/>
          <p:nvPr/>
        </p:nvGrpSpPr>
        <p:grpSpPr>
          <a:xfrm>
            <a:off x="8695467" y="3811905"/>
            <a:ext cx="164212" cy="381952"/>
            <a:chOff x="8695467" y="3811905"/>
            <a:chExt cx="164212" cy="381952"/>
          </a:xfrm>
        </p:grpSpPr>
        <p:sp>
          <p:nvSpPr>
            <p:cNvPr id="262" name="AutoShape 262"/>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3" name="AutoShape 263"/>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4" name="Group 264"/>
          <p:cNvGrpSpPr/>
          <p:nvPr/>
        </p:nvGrpSpPr>
        <p:grpSpPr>
          <a:xfrm>
            <a:off x="9123712" y="3451003"/>
            <a:ext cx="236315" cy="430816"/>
            <a:chOff x="9123712" y="3451003"/>
            <a:chExt cx="236315" cy="430816"/>
          </a:xfrm>
        </p:grpSpPr>
        <p:sp>
          <p:nvSpPr>
            <p:cNvPr id="265" name="AutoShape 265"/>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6" name="AutoShape 266"/>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7" name="AutoShape 267"/>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Freeform 268"/>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9" name="Group 269"/>
          <p:cNvGrpSpPr/>
          <p:nvPr/>
        </p:nvGrpSpPr>
        <p:grpSpPr>
          <a:xfrm>
            <a:off x="9158668" y="3811905"/>
            <a:ext cx="164212" cy="381952"/>
            <a:chOff x="9158668" y="3811905"/>
            <a:chExt cx="164212" cy="381952"/>
          </a:xfrm>
        </p:grpSpPr>
        <p:sp>
          <p:nvSpPr>
            <p:cNvPr id="270" name="AutoShape 270"/>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1" name="AutoShape 271"/>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2" name="Group 272"/>
          <p:cNvGrpSpPr/>
          <p:nvPr/>
        </p:nvGrpSpPr>
        <p:grpSpPr>
          <a:xfrm>
            <a:off x="9586913" y="3451003"/>
            <a:ext cx="236315" cy="430816"/>
            <a:chOff x="9586913" y="3451003"/>
            <a:chExt cx="236315" cy="430816"/>
          </a:xfrm>
        </p:grpSpPr>
        <p:sp>
          <p:nvSpPr>
            <p:cNvPr id="273" name="AutoShape 273"/>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4" name="AutoShape 274"/>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5" name="AutoShape 275"/>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Freeform 276"/>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7" name="Group 277"/>
          <p:cNvGrpSpPr/>
          <p:nvPr/>
        </p:nvGrpSpPr>
        <p:grpSpPr>
          <a:xfrm>
            <a:off x="9621869" y="3811905"/>
            <a:ext cx="164211" cy="381952"/>
            <a:chOff x="9621869" y="3811905"/>
            <a:chExt cx="164211" cy="381952"/>
          </a:xfrm>
        </p:grpSpPr>
        <p:sp>
          <p:nvSpPr>
            <p:cNvPr id="278" name="AutoShape 278"/>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9" name="AutoShape 279"/>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0" name="Group 280"/>
          <p:cNvGrpSpPr/>
          <p:nvPr/>
        </p:nvGrpSpPr>
        <p:grpSpPr>
          <a:xfrm>
            <a:off x="10050113" y="3451003"/>
            <a:ext cx="236316" cy="430816"/>
            <a:chOff x="10050113" y="3451003"/>
            <a:chExt cx="236316" cy="430816"/>
          </a:xfrm>
        </p:grpSpPr>
        <p:sp>
          <p:nvSpPr>
            <p:cNvPr id="281" name="AutoShape 281"/>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2" name="AutoShape 282"/>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3" name="AutoShape 283"/>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Freeform 284"/>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5" name="Group 285"/>
          <p:cNvGrpSpPr/>
          <p:nvPr/>
        </p:nvGrpSpPr>
        <p:grpSpPr>
          <a:xfrm>
            <a:off x="10085070" y="3811905"/>
            <a:ext cx="164211" cy="381952"/>
            <a:chOff x="10085070" y="3811905"/>
            <a:chExt cx="164211" cy="381952"/>
          </a:xfrm>
        </p:grpSpPr>
        <p:sp>
          <p:nvSpPr>
            <p:cNvPr id="286" name="AutoShape 286"/>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7" name="AutoShape 287"/>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8" name="Group 288"/>
          <p:cNvGrpSpPr/>
          <p:nvPr/>
        </p:nvGrpSpPr>
        <p:grpSpPr>
          <a:xfrm>
            <a:off x="10513409" y="3451003"/>
            <a:ext cx="236221" cy="430816"/>
            <a:chOff x="10513409" y="3451003"/>
            <a:chExt cx="236221" cy="430816"/>
          </a:xfrm>
        </p:grpSpPr>
        <p:sp>
          <p:nvSpPr>
            <p:cNvPr id="289" name="AutoShape 289"/>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0" name="AutoShape 290"/>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1" name="AutoShape 291"/>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Freeform 292"/>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3" name="Group 293"/>
          <p:cNvGrpSpPr/>
          <p:nvPr/>
        </p:nvGrpSpPr>
        <p:grpSpPr>
          <a:xfrm>
            <a:off x="10548271" y="3811905"/>
            <a:ext cx="164211" cy="381952"/>
            <a:chOff x="10548271" y="3811905"/>
            <a:chExt cx="164211" cy="381952"/>
          </a:xfrm>
        </p:grpSpPr>
        <p:sp>
          <p:nvSpPr>
            <p:cNvPr id="294" name="AutoShape 294"/>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5" name="AutoShape 295"/>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6" name="Group 296"/>
          <p:cNvGrpSpPr/>
          <p:nvPr/>
        </p:nvGrpSpPr>
        <p:grpSpPr>
          <a:xfrm>
            <a:off x="10976610" y="3451003"/>
            <a:ext cx="236220" cy="430816"/>
            <a:chOff x="10976610" y="3451003"/>
            <a:chExt cx="236220" cy="430816"/>
          </a:xfrm>
        </p:grpSpPr>
        <p:sp>
          <p:nvSpPr>
            <p:cNvPr id="297" name="AutoShape 297"/>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8" name="AutoShape 298"/>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9" name="AutoShape 299"/>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Freeform 300"/>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1" name="Group 301"/>
          <p:cNvGrpSpPr/>
          <p:nvPr/>
        </p:nvGrpSpPr>
        <p:grpSpPr>
          <a:xfrm>
            <a:off x="11011472" y="3811905"/>
            <a:ext cx="164211" cy="381952"/>
            <a:chOff x="11011472" y="3811905"/>
            <a:chExt cx="164211" cy="381952"/>
          </a:xfrm>
        </p:grpSpPr>
        <p:sp>
          <p:nvSpPr>
            <p:cNvPr id="302" name="AutoShape 302"/>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3" name="AutoShape 303"/>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4" name="Group 304"/>
          <p:cNvGrpSpPr/>
          <p:nvPr/>
        </p:nvGrpSpPr>
        <p:grpSpPr>
          <a:xfrm>
            <a:off x="6807708" y="4424744"/>
            <a:ext cx="236315" cy="430911"/>
            <a:chOff x="6807708" y="4424744"/>
            <a:chExt cx="236315" cy="430911"/>
          </a:xfrm>
        </p:grpSpPr>
        <p:sp>
          <p:nvSpPr>
            <p:cNvPr id="305" name="AutoShape 305"/>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6" name="AutoShape 306"/>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7" name="AutoShape 307"/>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Freeform 308"/>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9" name="Group 309"/>
          <p:cNvGrpSpPr/>
          <p:nvPr/>
        </p:nvGrpSpPr>
        <p:grpSpPr>
          <a:xfrm>
            <a:off x="6842665" y="4785646"/>
            <a:ext cx="164211" cy="381952"/>
            <a:chOff x="6842665" y="4785646"/>
            <a:chExt cx="164211" cy="381952"/>
          </a:xfrm>
        </p:grpSpPr>
        <p:sp>
          <p:nvSpPr>
            <p:cNvPr id="310" name="AutoShape 310"/>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1" name="AutoShape 311"/>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2" name="Group 312"/>
          <p:cNvGrpSpPr/>
          <p:nvPr/>
        </p:nvGrpSpPr>
        <p:grpSpPr>
          <a:xfrm>
            <a:off x="7270909" y="4424744"/>
            <a:ext cx="236315" cy="430911"/>
            <a:chOff x="7270909" y="4424744"/>
            <a:chExt cx="236315" cy="430911"/>
          </a:xfrm>
        </p:grpSpPr>
        <p:sp>
          <p:nvSpPr>
            <p:cNvPr id="313" name="AutoShape 313"/>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4" name="AutoShape 314"/>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5" name="AutoShape 315"/>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Freeform 316"/>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7" name="Group 317"/>
          <p:cNvGrpSpPr/>
          <p:nvPr/>
        </p:nvGrpSpPr>
        <p:grpSpPr>
          <a:xfrm>
            <a:off x="7305866" y="4785646"/>
            <a:ext cx="164210" cy="381952"/>
            <a:chOff x="7305866" y="4785646"/>
            <a:chExt cx="164210" cy="381952"/>
          </a:xfrm>
        </p:grpSpPr>
        <p:sp>
          <p:nvSpPr>
            <p:cNvPr id="318" name="AutoShape 318"/>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9" name="AutoShape 319"/>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0" name="Group 320"/>
          <p:cNvGrpSpPr/>
          <p:nvPr/>
        </p:nvGrpSpPr>
        <p:grpSpPr>
          <a:xfrm>
            <a:off x="7734109" y="4424744"/>
            <a:ext cx="236316" cy="430911"/>
            <a:chOff x="7734109" y="4424744"/>
            <a:chExt cx="236316" cy="430911"/>
          </a:xfrm>
        </p:grpSpPr>
        <p:sp>
          <p:nvSpPr>
            <p:cNvPr id="321" name="AutoShape 321"/>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2" name="AutoShape 322"/>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3" name="AutoShape 323"/>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Freeform 324"/>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5" name="Group 325"/>
          <p:cNvGrpSpPr/>
          <p:nvPr/>
        </p:nvGrpSpPr>
        <p:grpSpPr>
          <a:xfrm>
            <a:off x="7769066" y="4785646"/>
            <a:ext cx="164211" cy="381952"/>
            <a:chOff x="7769066" y="4785646"/>
            <a:chExt cx="164211" cy="381952"/>
          </a:xfrm>
        </p:grpSpPr>
        <p:sp>
          <p:nvSpPr>
            <p:cNvPr id="326" name="AutoShape 326"/>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7" name="AutoShape 327"/>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8" name="Group 328"/>
          <p:cNvGrpSpPr/>
          <p:nvPr/>
        </p:nvGrpSpPr>
        <p:grpSpPr>
          <a:xfrm>
            <a:off x="8197310" y="4424744"/>
            <a:ext cx="236316" cy="430911"/>
            <a:chOff x="8197310" y="4424744"/>
            <a:chExt cx="236316" cy="430911"/>
          </a:xfrm>
        </p:grpSpPr>
        <p:sp>
          <p:nvSpPr>
            <p:cNvPr id="329" name="AutoShape 329"/>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0" name="AutoShape 330"/>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1" name="AutoShape 331"/>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Freeform 332"/>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3" name="Group 333"/>
          <p:cNvGrpSpPr/>
          <p:nvPr/>
        </p:nvGrpSpPr>
        <p:grpSpPr>
          <a:xfrm>
            <a:off x="8232267" y="4785646"/>
            <a:ext cx="164211" cy="381952"/>
            <a:chOff x="8232267" y="4785646"/>
            <a:chExt cx="164211" cy="381952"/>
          </a:xfrm>
        </p:grpSpPr>
        <p:sp>
          <p:nvSpPr>
            <p:cNvPr id="334" name="AutoShape 334"/>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5" name="AutoShape 335"/>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6" name="Group 336"/>
          <p:cNvGrpSpPr/>
          <p:nvPr/>
        </p:nvGrpSpPr>
        <p:grpSpPr>
          <a:xfrm>
            <a:off x="8660511" y="4424744"/>
            <a:ext cx="236316" cy="430911"/>
            <a:chOff x="8660511" y="4424744"/>
            <a:chExt cx="236316" cy="430911"/>
          </a:xfrm>
        </p:grpSpPr>
        <p:sp>
          <p:nvSpPr>
            <p:cNvPr id="337" name="AutoShape 337"/>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8" name="AutoShape 338"/>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9" name="AutoShape 339"/>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Freeform 340"/>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1" name="Group 341"/>
          <p:cNvGrpSpPr/>
          <p:nvPr/>
        </p:nvGrpSpPr>
        <p:grpSpPr>
          <a:xfrm>
            <a:off x="8695467" y="4785646"/>
            <a:ext cx="164212" cy="381952"/>
            <a:chOff x="8695467" y="4785646"/>
            <a:chExt cx="164212" cy="381952"/>
          </a:xfrm>
        </p:grpSpPr>
        <p:sp>
          <p:nvSpPr>
            <p:cNvPr id="342" name="AutoShape 342"/>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3" name="AutoShape 343"/>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4" name="Group 344"/>
          <p:cNvGrpSpPr/>
          <p:nvPr/>
        </p:nvGrpSpPr>
        <p:grpSpPr>
          <a:xfrm>
            <a:off x="9123712" y="4424744"/>
            <a:ext cx="236315" cy="430911"/>
            <a:chOff x="9123712" y="4424744"/>
            <a:chExt cx="236315" cy="430911"/>
          </a:xfrm>
        </p:grpSpPr>
        <p:sp>
          <p:nvSpPr>
            <p:cNvPr id="345" name="AutoShape 345"/>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6" name="AutoShape 346"/>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7" name="AutoShape 347"/>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Freeform 348"/>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9" name="Group 349"/>
          <p:cNvGrpSpPr/>
          <p:nvPr/>
        </p:nvGrpSpPr>
        <p:grpSpPr>
          <a:xfrm>
            <a:off x="9158668" y="4785646"/>
            <a:ext cx="164212" cy="381952"/>
            <a:chOff x="9158668" y="4785646"/>
            <a:chExt cx="164212" cy="381952"/>
          </a:xfrm>
        </p:grpSpPr>
        <p:sp>
          <p:nvSpPr>
            <p:cNvPr id="350" name="AutoShape 350"/>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1" name="AutoShape 351"/>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2" name="Group 352"/>
          <p:cNvGrpSpPr/>
          <p:nvPr/>
        </p:nvGrpSpPr>
        <p:grpSpPr>
          <a:xfrm>
            <a:off x="9586913" y="4424744"/>
            <a:ext cx="236315" cy="430911"/>
            <a:chOff x="9586913" y="4424744"/>
            <a:chExt cx="236315" cy="430911"/>
          </a:xfrm>
        </p:grpSpPr>
        <p:sp>
          <p:nvSpPr>
            <p:cNvPr id="353" name="AutoShape 353"/>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4" name="AutoShape 354"/>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5" name="AutoShape 355"/>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Freeform 356"/>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7" name="Group 357"/>
          <p:cNvGrpSpPr/>
          <p:nvPr/>
        </p:nvGrpSpPr>
        <p:grpSpPr>
          <a:xfrm>
            <a:off x="9621869" y="4785646"/>
            <a:ext cx="164211" cy="381952"/>
            <a:chOff x="9621869" y="4785646"/>
            <a:chExt cx="164211" cy="381952"/>
          </a:xfrm>
        </p:grpSpPr>
        <p:sp>
          <p:nvSpPr>
            <p:cNvPr id="358" name="AutoShape 358"/>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9" name="AutoShape 359"/>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0" name="Group 360"/>
          <p:cNvGrpSpPr/>
          <p:nvPr/>
        </p:nvGrpSpPr>
        <p:grpSpPr>
          <a:xfrm>
            <a:off x="10050113" y="4424744"/>
            <a:ext cx="236316" cy="430911"/>
            <a:chOff x="10050113" y="4424744"/>
            <a:chExt cx="236316" cy="430911"/>
          </a:xfrm>
        </p:grpSpPr>
        <p:sp>
          <p:nvSpPr>
            <p:cNvPr id="361" name="AutoShape 361"/>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2" name="AutoShape 362"/>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3" name="AutoShape 363"/>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Freeform 364"/>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5" name="Group 365"/>
          <p:cNvGrpSpPr/>
          <p:nvPr/>
        </p:nvGrpSpPr>
        <p:grpSpPr>
          <a:xfrm>
            <a:off x="10085070" y="4785646"/>
            <a:ext cx="164211" cy="381952"/>
            <a:chOff x="10085070" y="4785646"/>
            <a:chExt cx="164211" cy="381952"/>
          </a:xfrm>
        </p:grpSpPr>
        <p:sp>
          <p:nvSpPr>
            <p:cNvPr id="366" name="AutoShape 366"/>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7" name="AutoShape 367"/>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8" name="Group 368"/>
          <p:cNvGrpSpPr/>
          <p:nvPr/>
        </p:nvGrpSpPr>
        <p:grpSpPr>
          <a:xfrm>
            <a:off x="10513409" y="4424744"/>
            <a:ext cx="236221" cy="430911"/>
            <a:chOff x="10513409" y="4424744"/>
            <a:chExt cx="236221" cy="430911"/>
          </a:xfrm>
        </p:grpSpPr>
        <p:sp>
          <p:nvSpPr>
            <p:cNvPr id="369" name="AutoShape 369"/>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0" name="AutoShape 370"/>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1" name="AutoShape 371"/>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Freeform 372"/>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3" name="Group 373"/>
          <p:cNvGrpSpPr/>
          <p:nvPr/>
        </p:nvGrpSpPr>
        <p:grpSpPr>
          <a:xfrm>
            <a:off x="10548271" y="4785646"/>
            <a:ext cx="164211" cy="381952"/>
            <a:chOff x="10548271" y="4785646"/>
            <a:chExt cx="164211" cy="381952"/>
          </a:xfrm>
        </p:grpSpPr>
        <p:sp>
          <p:nvSpPr>
            <p:cNvPr id="374" name="AutoShape 374"/>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5" name="AutoShape 375"/>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6" name="Group 376"/>
          <p:cNvGrpSpPr/>
          <p:nvPr/>
        </p:nvGrpSpPr>
        <p:grpSpPr>
          <a:xfrm>
            <a:off x="10976610" y="4424744"/>
            <a:ext cx="236220" cy="430911"/>
            <a:chOff x="10976610" y="4424744"/>
            <a:chExt cx="236220" cy="430911"/>
          </a:xfrm>
        </p:grpSpPr>
        <p:sp>
          <p:nvSpPr>
            <p:cNvPr id="377" name="AutoShape 377"/>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8" name="AutoShape 378"/>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9" name="AutoShape 379"/>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Freeform 380"/>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1" name="Group 381"/>
          <p:cNvGrpSpPr/>
          <p:nvPr/>
        </p:nvGrpSpPr>
        <p:grpSpPr>
          <a:xfrm>
            <a:off x="11011472" y="4785646"/>
            <a:ext cx="164211" cy="381952"/>
            <a:chOff x="11011472" y="4785646"/>
            <a:chExt cx="164211" cy="381952"/>
          </a:xfrm>
        </p:grpSpPr>
        <p:sp>
          <p:nvSpPr>
            <p:cNvPr id="382" name="AutoShape 382"/>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3" name="AutoShape 383"/>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4" name="AutoShape 384"/>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包虫病的传播途径主要是通过接触含有棘球绦虫卵的动物粪便或被污染的食物和水源。</a:t>
            </a:r>
            <a:endParaRPr lang="en-US" sz="1100"/>
          </a:p>
        </p:txBody>
      </p:sp>
      <p:sp>
        <p:nvSpPr>
          <p:cNvPr id="385" name="AutoShape 385"/>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人类感染包虫病后，棘球绦虫幼虫会在人体内长期存活，并逐渐长大，对器官造成损害。</a:t>
            </a:r>
            <a:endParaRPr lang="en-US" sz="1100"/>
          </a:p>
        </p:txBody>
      </p:sp>
      <p:grpSp>
        <p:nvGrpSpPr>
          <p:cNvPr id="386" name="Group 386"/>
          <p:cNvGrpSpPr/>
          <p:nvPr/>
        </p:nvGrpSpPr>
        <p:grpSpPr>
          <a:xfrm>
            <a:off x="454963" y="93878"/>
            <a:ext cx="10641129" cy="914400"/>
            <a:chOff x="454963" y="93878"/>
            <a:chExt cx="10641129" cy="914400"/>
          </a:xfrm>
        </p:grpSpPr>
        <p:sp>
          <p:nvSpPr>
            <p:cNvPr id="387" name="AutoShape 38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8" name="AutoShape 38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9" name="AutoShape 38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TextBox 40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包虫病的传播途径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包虫病可导致肝脏和肺脏的严重损害，引发疼痛、发热、咳嗽等症状。</a:t>
            </a:r>
            <a:endParaRPr lang="en-US" sz="1100"/>
          </a:p>
        </p:txBody>
      </p:sp>
      <p:sp>
        <p:nvSpPr>
          <p:cNvPr id="7" name="AutoShape 7"/>
          <p:cNvSpPr/>
          <p:nvPr/>
        </p:nvSpPr>
        <p:spPr>
          <a:xfrm>
            <a:off x="513055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包虫病可导致消化道出血、穿孔、腹膜炎等严重并发症，甚至危及生命。</a:t>
            </a:r>
            <a:endParaRPr lang="en-US" sz="1100"/>
          </a:p>
        </p:txBody>
      </p:sp>
      <p:sp>
        <p:nvSpPr>
          <p:cNvPr id="9" name="AutoShape 9"/>
          <p:cNvSpPr/>
          <p:nvPr/>
        </p:nvSpPr>
        <p:spPr>
          <a:xfrm>
            <a:off x="913917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包虫病给患者带来巨大的心理压力和经济负担，影响生活质量。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包虫病的危害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包虫病的预防</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宣传教育</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培训与讲座</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通过各种媒体和宣传活动，向公众普及包虫病的危害、传播途径和预防措施，提高公众对包虫病的认识和重视。</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组织专业机构和专家开展培训和讲座，向医务人员、教师、社区工作者等人群传授包虫病防治知识，提高其识别和预防能力。</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提高公众意识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202" r="1820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97" r="3219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针对高风险地区和高危人群，开展定期的包虫病筛查和检查，及早发现感染者并进行干预和治疗。</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定期筛查</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鼓励个人在出现相关症状时及时就医，进行包虫病排查，以便早期发现和治疗。</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个体自我监测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定期检查与筛查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242" r="17242"/>
          <a:stretch>
            <a:fillRect/>
          </a:stretch>
        </p:blipFill>
        <p:spPr>
          <a:xfrm>
            <a:off x="3466720" y="3854863"/>
            <a:ext cx="2566605" cy="2621472"/>
          </a:xfrm>
          <a:prstGeom prst="rect">
            <a:avLst/>
          </a:prstGeom>
        </p:spPr>
      </p:pic>
      <p:pic>
        <p:nvPicPr>
          <p:cNvPr id="3" name="Picture 3"/>
          <p:cNvPicPr>
            <a:picLocks noChangeAspect="1"/>
          </p:cNvPicPr>
          <p:nvPr/>
        </p:nvPicPr>
        <p:blipFill>
          <a:blip r:embed="rId3"/>
          <a:srcRect l="12355" r="12355"/>
          <a:stretch>
            <a:fillRect/>
          </a:stretch>
        </p:blipFill>
        <p:spPr>
          <a:xfrm>
            <a:off x="6221730" y="1144815"/>
            <a:ext cx="2495455" cy="2593557"/>
          </a:xfrm>
          <a:prstGeom prst="rect">
            <a:avLst/>
          </a:prstGeom>
        </p:spPr>
      </p:pic>
      <p:pic>
        <p:nvPicPr>
          <p:cNvPr id="4" name="Picture 4"/>
          <p:cNvPicPr>
            <a:picLocks noChangeAspect="1"/>
          </p:cNvPicPr>
          <p:nvPr/>
        </p:nvPicPr>
        <p:blipFill>
          <a:blip r:embed="rId4"/>
          <a:srcRect l="10920" r="10920"/>
          <a:stretch>
            <a:fillRect/>
          </a:stretch>
        </p:blipFill>
        <p:spPr>
          <a:xfrm>
            <a:off x="8842438" y="3854863"/>
            <a:ext cx="2558510" cy="2621472"/>
          </a:xfrm>
          <a:prstGeom prst="rect">
            <a:avLst/>
          </a:prstGeom>
        </p:spPr>
      </p:pic>
      <p:pic>
        <p:nvPicPr>
          <p:cNvPr id="5" name="Picture 5"/>
          <p:cNvPicPr>
            <a:picLocks noChangeAspect="1"/>
          </p:cNvPicPr>
          <p:nvPr/>
        </p:nvPicPr>
        <p:blipFill>
          <a:blip r:embed="rId5"/>
          <a:srcRect l="484" r="484"/>
          <a:stretch>
            <a:fillRect/>
          </a:stretch>
        </p:blipFill>
        <p:spPr>
          <a:xfrm>
            <a:off x="791051" y="1144815"/>
            <a:ext cx="2621496" cy="2647106"/>
          </a:xfrm>
          <a:prstGeom prst="rect">
            <a:avLst/>
          </a:prstGeom>
        </p:spPr>
      </p:pic>
      <p:grpSp>
        <p:nvGrpSpPr>
          <p:cNvPr id="6" name="Group 6"/>
          <p:cNvGrpSpPr/>
          <p:nvPr/>
        </p:nvGrpSpPr>
        <p:grpSpPr>
          <a:xfrm>
            <a:off x="791051" y="3854863"/>
            <a:ext cx="2621496" cy="2621472"/>
            <a:chOff x="791051" y="3854863"/>
            <a:chExt cx="2621496" cy="2621472"/>
          </a:xfrm>
        </p:grpSpPr>
        <p:sp>
          <p:nvSpPr>
            <p:cNvPr id="7" name="AutoShape 7"/>
            <p:cNvSpPr/>
            <p:nvPr/>
          </p:nvSpPr>
          <p:spPr>
            <a:xfrm>
              <a:off x="791051" y="3854863"/>
              <a:ext cx="2621496"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194244" y="4394835"/>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01</a:t>
            </a:r>
          </a:p>
        </p:txBody>
      </p:sp>
      <p:cxnSp>
        <p:nvCxnSpPr>
          <p:cNvPr id="9" name="Connector 9"/>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0" name="Group 10"/>
          <p:cNvGrpSpPr/>
          <p:nvPr/>
        </p:nvGrpSpPr>
        <p:grpSpPr>
          <a:xfrm>
            <a:off x="8842439" y="1144815"/>
            <a:ext cx="2558510" cy="2593557"/>
            <a:chOff x="8842439" y="1144815"/>
            <a:chExt cx="2558510" cy="2593557"/>
          </a:xfrm>
        </p:grpSpPr>
        <p:sp>
          <p:nvSpPr>
            <p:cNvPr id="11" name="AutoShape 11"/>
            <p:cNvSpPr/>
            <p:nvPr/>
          </p:nvSpPr>
          <p:spPr>
            <a:xfrm>
              <a:off x="8842439" y="1144815"/>
              <a:ext cx="255851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TextBox 12"/>
          <p:cNvSpPr txBox="1"/>
          <p:nvPr/>
        </p:nvSpPr>
        <p:spPr>
          <a:xfrm>
            <a:off x="9245632" y="1719834"/>
            <a:ext cx="1754505" cy="739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400">
                <a:solidFill>
                  <a:srgbClr val="FFFFFF">
                    <a:alpha val="100000"/>
                  </a:srgbClr>
                </a:solidFill>
                <a:latin typeface="Microsoft Yahei"/>
                <a:ea typeface="Microsoft Yahei"/>
                <a:cs typeface="Microsoft Yahei"/>
              </a:rPr>
              <a:t>02</a:t>
            </a:r>
          </a:p>
        </p:txBody>
      </p:sp>
      <p:cxnSp>
        <p:nvCxnSpPr>
          <p:cNvPr id="13" name="Connector 13"/>
          <p:cNvCxnSpPr/>
          <p:nvPr/>
        </p:nvCxnSpPr>
        <p:spPr>
          <a:xfrm>
            <a:off x="5149911" y="4014126"/>
            <a:ext cx="951111" cy="0"/>
          </a:xfrm>
          <a:prstGeom prst="line">
            <a:avLst/>
          </a:prstGeom>
          <a:ln w="6350">
            <a:solidFill>
              <a:schemeClr val="lt1"/>
            </a:solidFill>
            <a:prstDash val="dash"/>
          </a:ln>
        </p:spPr>
        <p:style>
          <a:lnRef idx="0">
            <a:schemeClr val="lt1"/>
          </a:lnRef>
          <a:fillRef idx="1">
            <a:schemeClr val="lt1"/>
          </a:fillRef>
          <a:effectRef idx="0">
            <a:schemeClr val="lt1"/>
          </a:effectRef>
          <a:fontRef idx="minor">
            <a:schemeClr val="lt1"/>
          </a:fontRef>
        </p:style>
      </p:cxnSp>
      <p:grpSp>
        <p:nvGrpSpPr>
          <p:cNvPr id="14" name="Group 14"/>
          <p:cNvGrpSpPr/>
          <p:nvPr/>
        </p:nvGrpSpPr>
        <p:grpSpPr>
          <a:xfrm>
            <a:off x="3521636" y="1144815"/>
            <a:ext cx="2511690" cy="2593557"/>
            <a:chOff x="3521636" y="1144815"/>
            <a:chExt cx="2511690" cy="2593557"/>
          </a:xfrm>
        </p:grpSpPr>
        <p:sp>
          <p:nvSpPr>
            <p:cNvPr id="15" name="AutoShape 15"/>
            <p:cNvSpPr/>
            <p:nvPr/>
          </p:nvSpPr>
          <p:spPr>
            <a:xfrm>
              <a:off x="3521636" y="1144815"/>
              <a:ext cx="2511690" cy="259355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4270010" y="1499797"/>
            <a:ext cx="968121" cy="1047340"/>
          </a:xfrm>
          <a:custGeom>
            <a:rect l="l" t="t" r="r" b="b"/>
            <a:pathLst>
              <a:path w="312" h="303">
                <a:moveTo>
                  <a:pt x="244" y="0"/>
                </a:moveTo>
                <a:cubicBezTo>
                  <a:pt x="231" y="0"/>
                  <a:pt x="219" y="4"/>
                  <a:pt x="209" y="12"/>
                </a:cubicBezTo>
                <a:cubicBezTo>
                  <a:pt x="197" y="22"/>
                  <a:pt x="185" y="34"/>
                  <a:pt x="181" y="49"/>
                </a:cubicBezTo>
                <a:cubicBezTo>
                  <a:pt x="175" y="72"/>
                  <a:pt x="184" y="94"/>
                  <a:pt x="198" y="112"/>
                </a:cubicBezTo>
                <a:cubicBezTo>
                  <a:pt x="197" y="112"/>
                  <a:pt x="196" y="112"/>
                  <a:pt x="195" y="112"/>
                </a:cubicBezTo>
                <a:cubicBezTo>
                  <a:pt x="185" y="112"/>
                  <a:pt x="181" y="101"/>
                  <a:pt x="177" y="92"/>
                </a:cubicBezTo>
                <a:cubicBezTo>
                  <a:pt x="148" y="120"/>
                  <a:pt x="121" y="150"/>
                  <a:pt x="92" y="177"/>
                </a:cubicBezTo>
                <a:cubicBezTo>
                  <a:pt x="85" y="175"/>
                  <a:pt x="78" y="174"/>
                  <a:pt x="71" y="174"/>
                </a:cubicBezTo>
                <a:cubicBezTo>
                  <a:pt x="55" y="174"/>
                  <a:pt x="39" y="180"/>
                  <a:pt x="29" y="192"/>
                </a:cubicBezTo>
                <a:cubicBezTo>
                  <a:pt x="11" y="207"/>
                  <a:pt x="0" y="232"/>
                  <a:pt x="7" y="255"/>
                </a:cubicBezTo>
                <a:cubicBezTo>
                  <a:pt x="9" y="258"/>
                  <a:pt x="9" y="266"/>
                  <a:pt x="14" y="266"/>
                </a:cubicBezTo>
                <a:cubicBezTo>
                  <a:pt x="14" y="266"/>
                  <a:pt x="14" y="266"/>
                  <a:pt x="14" y="266"/>
                </a:cubicBezTo>
                <a:cubicBezTo>
                  <a:pt x="28" y="254"/>
                  <a:pt x="40" y="240"/>
                  <a:pt x="53" y="228"/>
                </a:cubicBezTo>
                <a:cubicBezTo>
                  <a:pt x="62" y="236"/>
                  <a:pt x="71" y="246"/>
                  <a:pt x="80" y="255"/>
                </a:cubicBezTo>
                <a:cubicBezTo>
                  <a:pt x="67" y="269"/>
                  <a:pt x="53" y="282"/>
                  <a:pt x="40" y="296"/>
                </a:cubicBezTo>
                <a:cubicBezTo>
                  <a:pt x="49" y="300"/>
                  <a:pt x="60" y="303"/>
                  <a:pt x="70" y="303"/>
                </a:cubicBezTo>
                <a:cubicBezTo>
                  <a:pt x="81" y="303"/>
                  <a:pt x="91" y="300"/>
                  <a:pt x="100" y="295"/>
                </a:cubicBezTo>
                <a:cubicBezTo>
                  <a:pt x="117" y="282"/>
                  <a:pt x="133" y="265"/>
                  <a:pt x="134" y="244"/>
                </a:cubicBezTo>
                <a:cubicBezTo>
                  <a:pt x="137" y="224"/>
                  <a:pt x="127" y="206"/>
                  <a:pt x="116" y="191"/>
                </a:cubicBezTo>
                <a:cubicBezTo>
                  <a:pt x="117" y="190"/>
                  <a:pt x="117" y="190"/>
                  <a:pt x="118" y="190"/>
                </a:cubicBezTo>
                <a:cubicBezTo>
                  <a:pt x="128" y="190"/>
                  <a:pt x="133" y="202"/>
                  <a:pt x="138" y="209"/>
                </a:cubicBezTo>
                <a:cubicBezTo>
                  <a:pt x="166" y="182"/>
                  <a:pt x="194" y="153"/>
                  <a:pt x="222" y="126"/>
                </a:cubicBezTo>
                <a:cubicBezTo>
                  <a:pt x="230" y="127"/>
                  <a:pt x="237" y="129"/>
                  <a:pt x="245" y="129"/>
                </a:cubicBezTo>
                <a:cubicBezTo>
                  <a:pt x="249" y="129"/>
                  <a:pt x="252" y="128"/>
                  <a:pt x="256" y="127"/>
                </a:cubicBezTo>
                <a:cubicBezTo>
                  <a:pt x="274" y="125"/>
                  <a:pt x="286" y="110"/>
                  <a:pt x="298" y="97"/>
                </a:cubicBezTo>
                <a:cubicBezTo>
                  <a:pt x="312" y="79"/>
                  <a:pt x="311" y="54"/>
                  <a:pt x="302" y="34"/>
                </a:cubicBezTo>
                <a:cubicBezTo>
                  <a:pt x="287" y="47"/>
                  <a:pt x="274" y="62"/>
                  <a:pt x="260" y="75"/>
                </a:cubicBezTo>
                <a:cubicBezTo>
                  <a:pt x="251" y="66"/>
                  <a:pt x="242" y="57"/>
                  <a:pt x="234" y="48"/>
                </a:cubicBezTo>
                <a:cubicBezTo>
                  <a:pt x="247" y="34"/>
                  <a:pt x="261" y="20"/>
                  <a:pt x="274" y="7"/>
                </a:cubicBezTo>
                <a:cubicBezTo>
                  <a:pt x="265" y="2"/>
                  <a:pt x="255" y="0"/>
                  <a:pt x="244"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16000" y="2615731"/>
            <a:ext cx="2245023" cy="100698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加强环境卫生整治，改善居住和工作环境的卫生状况，减少包虫病的传播途径。</a:t>
            </a:r>
            <a:endParaRPr lang="en-US" sz="1100"/>
          </a:p>
        </p:txBody>
      </p:sp>
      <p:grpSp>
        <p:nvGrpSpPr>
          <p:cNvPr id="18" name="Group 18"/>
          <p:cNvGrpSpPr/>
          <p:nvPr/>
        </p:nvGrpSpPr>
        <p:grpSpPr>
          <a:xfrm>
            <a:off x="6158675" y="3854863"/>
            <a:ext cx="2558510" cy="2621472"/>
            <a:chOff x="6158675" y="3854863"/>
            <a:chExt cx="2558510" cy="2621472"/>
          </a:xfrm>
        </p:grpSpPr>
        <p:sp>
          <p:nvSpPr>
            <p:cNvPr id="19" name="AutoShape 19"/>
            <p:cNvSpPr/>
            <p:nvPr/>
          </p:nvSpPr>
          <p:spPr>
            <a:xfrm>
              <a:off x="6158675" y="3854863"/>
              <a:ext cx="2558510" cy="26214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06577" y="4324921"/>
            <a:ext cx="1062610" cy="887826"/>
            <a:chOff x="6906577" y="4324921"/>
            <a:chExt cx="1062610" cy="887826"/>
          </a:xfrm>
        </p:grpSpPr>
        <p:sp>
          <p:nvSpPr>
            <p:cNvPr id="21" name="Freeform 21"/>
            <p:cNvSpPr/>
            <p:nvPr/>
          </p:nvSpPr>
          <p:spPr>
            <a:xfrm>
              <a:off x="6906577" y="4602766"/>
              <a:ext cx="832294" cy="609981"/>
            </a:xfrm>
            <a:custGeom>
              <a:rect l="l" t="t" r="r" b="b"/>
              <a:pathLst>
                <a:path w="4433135" h="3249065">
                  <a:moveTo>
                    <a:pt x="1383752" y="867104"/>
                  </a:moveTo>
                  <a:cubicBezTo>
                    <a:pt x="1340842" y="867128"/>
                    <a:pt x="1298245" y="867404"/>
                    <a:pt x="1258108" y="868142"/>
                  </a:cubicBezTo>
                  <a:cubicBezTo>
                    <a:pt x="1226200" y="868728"/>
                    <a:pt x="1200798" y="897345"/>
                    <a:pt x="1210263" y="944893"/>
                  </a:cubicBezTo>
                  <a:cubicBezTo>
                    <a:pt x="1255501" y="1172141"/>
                    <a:pt x="1399244" y="1917234"/>
                    <a:pt x="1459057" y="2196531"/>
                  </a:cubicBezTo>
                  <a:cubicBezTo>
                    <a:pt x="1517533" y="2469589"/>
                    <a:pt x="1583985" y="2577827"/>
                    <a:pt x="1733368" y="2583239"/>
                  </a:cubicBezTo>
                  <a:cubicBezTo>
                    <a:pt x="1882751" y="2588652"/>
                    <a:pt x="1965151" y="2586683"/>
                    <a:pt x="2049146" y="2583239"/>
                  </a:cubicBezTo>
                  <a:cubicBezTo>
                    <a:pt x="2114849" y="2580546"/>
                    <a:pt x="2126761" y="2578319"/>
                    <a:pt x="2103371" y="2456304"/>
                  </a:cubicBezTo>
                  <a:cubicBezTo>
                    <a:pt x="2054855" y="2203216"/>
                    <a:pt x="1887410" y="1326877"/>
                    <a:pt x="1832248" y="1054116"/>
                  </a:cubicBezTo>
                  <a:cubicBezTo>
                    <a:pt x="1820648" y="996757"/>
                    <a:pt x="1822680" y="866667"/>
                    <a:pt x="1720610" y="868142"/>
                  </a:cubicBezTo>
                  <a:cubicBezTo>
                    <a:pt x="1669576" y="868880"/>
                    <a:pt x="1594087" y="868142"/>
                    <a:pt x="1511289" y="867589"/>
                  </a:cubicBezTo>
                  <a:cubicBezTo>
                    <a:pt x="1469890" y="867313"/>
                    <a:pt x="1426663" y="867082"/>
                    <a:pt x="1383752" y="867104"/>
                  </a:cubicBezTo>
                  <a:close/>
                  <a:moveTo>
                    <a:pt x="146071" y="0"/>
                  </a:moveTo>
                  <a:lnTo>
                    <a:pt x="882914" y="0"/>
                  </a:lnTo>
                  <a:lnTo>
                    <a:pt x="880954" y="74488"/>
                  </a:lnTo>
                  <a:cubicBezTo>
                    <a:pt x="891949" y="230061"/>
                    <a:pt x="977510" y="377571"/>
                    <a:pt x="1122741" y="461420"/>
                  </a:cubicBezTo>
                  <a:cubicBezTo>
                    <a:pt x="1355110" y="595579"/>
                    <a:pt x="1652240" y="515962"/>
                    <a:pt x="1786399" y="283593"/>
                  </a:cubicBezTo>
                  <a:lnTo>
                    <a:pt x="1950131" y="0"/>
                  </a:lnTo>
                  <a:lnTo>
                    <a:pt x="2992123" y="0"/>
                  </a:lnTo>
                  <a:lnTo>
                    <a:pt x="2975391" y="34734"/>
                  </a:lnTo>
                  <a:cubicBezTo>
                    <a:pt x="2896672" y="220847"/>
                    <a:pt x="2853142" y="425466"/>
                    <a:pt x="2853142" y="640253"/>
                  </a:cubicBezTo>
                  <a:cubicBezTo>
                    <a:pt x="2853142" y="693950"/>
                    <a:pt x="2855863" y="747011"/>
                    <a:pt x="2861174" y="799307"/>
                  </a:cubicBezTo>
                  <a:lnTo>
                    <a:pt x="2870542" y="860687"/>
                  </a:lnTo>
                  <a:lnTo>
                    <a:pt x="2849298" y="859746"/>
                  </a:lnTo>
                  <a:cubicBezTo>
                    <a:pt x="2785069" y="857540"/>
                    <a:pt x="2699546" y="856201"/>
                    <a:pt x="2617108" y="855875"/>
                  </a:cubicBezTo>
                  <a:cubicBezTo>
                    <a:pt x="2580470" y="855730"/>
                    <a:pt x="2544440" y="855786"/>
                    <a:pt x="2511161" y="856055"/>
                  </a:cubicBezTo>
                  <a:cubicBezTo>
                    <a:pt x="2466789" y="856415"/>
                    <a:pt x="2427307" y="857152"/>
                    <a:pt x="2397787" y="858300"/>
                  </a:cubicBezTo>
                  <a:cubicBezTo>
                    <a:pt x="2279708" y="862892"/>
                    <a:pt x="2261098" y="953733"/>
                    <a:pt x="2267900" y="1007867"/>
                  </a:cubicBezTo>
                  <a:cubicBezTo>
                    <a:pt x="2330617" y="1506995"/>
                    <a:pt x="2441738" y="2400541"/>
                    <a:pt x="2452890" y="2491724"/>
                  </a:cubicBezTo>
                  <a:cubicBezTo>
                    <a:pt x="2464042" y="2582907"/>
                    <a:pt x="2468634" y="2577660"/>
                    <a:pt x="2523737" y="2594059"/>
                  </a:cubicBezTo>
                  <a:lnTo>
                    <a:pt x="2783511" y="2590123"/>
                  </a:lnTo>
                  <a:cubicBezTo>
                    <a:pt x="2840561" y="2589259"/>
                    <a:pt x="2834023" y="2573068"/>
                    <a:pt x="2846486" y="2479916"/>
                  </a:cubicBezTo>
                  <a:cubicBezTo>
                    <a:pt x="2855055" y="2415875"/>
                    <a:pt x="2930735" y="1783074"/>
                    <a:pt x="2980514" y="1369603"/>
                  </a:cubicBezTo>
                  <a:lnTo>
                    <a:pt x="2991426" y="1279059"/>
                  </a:lnTo>
                  <a:lnTo>
                    <a:pt x="3040898" y="1381756"/>
                  </a:lnTo>
                  <a:cubicBezTo>
                    <a:pt x="3112742" y="1514009"/>
                    <a:pt x="3203207" y="1634678"/>
                    <a:pt x="3308774" y="1740245"/>
                  </a:cubicBezTo>
                  <a:lnTo>
                    <a:pt x="3336412" y="1765365"/>
                  </a:lnTo>
                  <a:lnTo>
                    <a:pt x="3296438" y="1973342"/>
                  </a:lnTo>
                  <a:cubicBezTo>
                    <a:pt x="3256989" y="2178844"/>
                    <a:pt x="3222071" y="2361396"/>
                    <a:pt x="3203877" y="2456304"/>
                  </a:cubicBezTo>
                  <a:cubicBezTo>
                    <a:pt x="3180486" y="2578319"/>
                    <a:pt x="3192398" y="2580546"/>
                    <a:pt x="3258102" y="2583239"/>
                  </a:cubicBezTo>
                  <a:cubicBezTo>
                    <a:pt x="3342096" y="2586683"/>
                    <a:pt x="3424497" y="2588652"/>
                    <a:pt x="3573880" y="2583239"/>
                  </a:cubicBezTo>
                  <a:cubicBezTo>
                    <a:pt x="3723264" y="2577827"/>
                    <a:pt x="3789714" y="2469589"/>
                    <a:pt x="3848192" y="2196531"/>
                  </a:cubicBezTo>
                  <a:cubicBezTo>
                    <a:pt x="3851930" y="2179075"/>
                    <a:pt x="3855996" y="2159800"/>
                    <a:pt x="3860345" y="2138945"/>
                  </a:cubicBezTo>
                  <a:lnTo>
                    <a:pt x="3868876" y="2097649"/>
                  </a:lnTo>
                  <a:lnTo>
                    <a:pt x="3946171" y="2125939"/>
                  </a:lnTo>
                  <a:cubicBezTo>
                    <a:pt x="4092305" y="2171392"/>
                    <a:pt x="4247676" y="2195877"/>
                    <a:pt x="4408766" y="2195877"/>
                  </a:cubicBezTo>
                  <a:lnTo>
                    <a:pt x="4433135" y="2194647"/>
                  </a:lnTo>
                  <a:lnTo>
                    <a:pt x="4229977" y="2999465"/>
                  </a:lnTo>
                  <a:cubicBezTo>
                    <a:pt x="4192585" y="3135255"/>
                    <a:pt x="4084504" y="3248248"/>
                    <a:pt x="3976107" y="3247430"/>
                  </a:cubicBezTo>
                  <a:cubicBezTo>
                    <a:pt x="3103632" y="3240841"/>
                    <a:pt x="1474260" y="3253335"/>
                    <a:pt x="1337046" y="3247430"/>
                  </a:cubicBezTo>
                  <a:cubicBezTo>
                    <a:pt x="1199831" y="3241526"/>
                    <a:pt x="1075123" y="3182143"/>
                    <a:pt x="1035944" y="3023080"/>
                  </a:cubicBezTo>
                  <a:cubicBezTo>
                    <a:pt x="943259" y="2646780"/>
                    <a:pt x="638350" y="1461446"/>
                    <a:pt x="507540" y="904676"/>
                  </a:cubicBezTo>
                  <a:lnTo>
                    <a:pt x="501007" y="876408"/>
                  </a:lnTo>
                  <a:lnTo>
                    <a:pt x="146071" y="876408"/>
                  </a:lnTo>
                  <a:cubicBezTo>
                    <a:pt x="65398" y="876408"/>
                    <a:pt x="0" y="811010"/>
                    <a:pt x="0" y="730337"/>
                  </a:cubicBezTo>
                  <a:lnTo>
                    <a:pt x="0" y="146071"/>
                  </a:lnTo>
                  <a:cubicBezTo>
                    <a:pt x="0" y="65398"/>
                    <a:pt x="65398" y="0"/>
                    <a:pt x="14607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rot="18000000">
              <a:off x="7035165" y="4412837"/>
              <a:ext cx="403955" cy="124778"/>
            </a:xfrm>
            <a:prstGeom prst="roundRect">
              <a:avLst>
                <a:gd name="adj" fmla="val 50000"/>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3600000" flipH="1">
              <a:off x="7446073" y="4324921"/>
              <a:ext cx="200978" cy="124778"/>
            </a:xfrm>
            <a:custGeom>
              <a:rect l="l" t="t" r="r" b="b"/>
              <a:pathLst>
                <a:path w="1070472" h="664814">
                  <a:moveTo>
                    <a:pt x="1013702" y="146555"/>
                  </a:moveTo>
                  <a:cubicBezTo>
                    <a:pt x="953966" y="58134"/>
                    <a:pt x="852804" y="0"/>
                    <a:pt x="738065" y="0"/>
                  </a:cubicBezTo>
                  <a:lnTo>
                    <a:pt x="0" y="0"/>
                  </a:lnTo>
                  <a:lnTo>
                    <a:pt x="4980" y="17857"/>
                  </a:lnTo>
                  <a:cubicBezTo>
                    <a:pt x="49918" y="216899"/>
                    <a:pt x="54365" y="420356"/>
                    <a:pt x="21373" y="616834"/>
                  </a:cubicBezTo>
                  <a:lnTo>
                    <a:pt x="10941" y="664814"/>
                  </a:lnTo>
                  <a:lnTo>
                    <a:pt x="738065" y="664814"/>
                  </a:lnTo>
                  <a:cubicBezTo>
                    <a:pt x="921648" y="664814"/>
                    <a:pt x="1070472" y="515990"/>
                    <a:pt x="1070472" y="332407"/>
                  </a:cubicBezTo>
                  <a:cubicBezTo>
                    <a:pt x="1070472" y="263563"/>
                    <a:pt x="1049544" y="199608"/>
                    <a:pt x="1013702" y="14655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499509" y="4488180"/>
              <a:ext cx="469678" cy="469678"/>
            </a:xfrm>
            <a:custGeom>
              <a:rect l="l" t="t" r="r" b="b"/>
              <a:pathLst>
                <a:path w="2501616" h="2501616">
                  <a:moveTo>
                    <a:pt x="1250808" y="432015"/>
                  </a:moveTo>
                  <a:cubicBezTo>
                    <a:pt x="1142318" y="432015"/>
                    <a:pt x="1054370" y="519963"/>
                    <a:pt x="1054370" y="628453"/>
                  </a:cubicBezTo>
                  <a:lnTo>
                    <a:pt x="1054370" y="1086456"/>
                  </a:lnTo>
                  <a:lnTo>
                    <a:pt x="628453" y="1086456"/>
                  </a:lnTo>
                  <a:cubicBezTo>
                    <a:pt x="519963" y="1086456"/>
                    <a:pt x="432015" y="1174404"/>
                    <a:pt x="432015" y="1282894"/>
                  </a:cubicBezTo>
                  <a:cubicBezTo>
                    <a:pt x="432015" y="1391384"/>
                    <a:pt x="519963" y="1479332"/>
                    <a:pt x="628453" y="1479332"/>
                  </a:cubicBezTo>
                  <a:lnTo>
                    <a:pt x="1054370" y="1479332"/>
                  </a:lnTo>
                  <a:lnTo>
                    <a:pt x="1054370" y="1873163"/>
                  </a:lnTo>
                  <a:cubicBezTo>
                    <a:pt x="1054370" y="1981653"/>
                    <a:pt x="1142318" y="2069601"/>
                    <a:pt x="1250808" y="2069601"/>
                  </a:cubicBezTo>
                  <a:cubicBezTo>
                    <a:pt x="1359298" y="2069601"/>
                    <a:pt x="1447246" y="1981653"/>
                    <a:pt x="1447246" y="1873163"/>
                  </a:cubicBezTo>
                  <a:lnTo>
                    <a:pt x="1447246" y="1479332"/>
                  </a:lnTo>
                  <a:lnTo>
                    <a:pt x="1873163" y="1479332"/>
                  </a:lnTo>
                  <a:cubicBezTo>
                    <a:pt x="1981653" y="1479332"/>
                    <a:pt x="2069601" y="1391384"/>
                    <a:pt x="2069601" y="1282894"/>
                  </a:cubicBezTo>
                  <a:cubicBezTo>
                    <a:pt x="2069601" y="1174404"/>
                    <a:pt x="1981653" y="1086456"/>
                    <a:pt x="1873163" y="1086456"/>
                  </a:cubicBezTo>
                  <a:lnTo>
                    <a:pt x="1447246" y="1086456"/>
                  </a:lnTo>
                  <a:lnTo>
                    <a:pt x="1447246" y="628453"/>
                  </a:lnTo>
                  <a:cubicBezTo>
                    <a:pt x="1447246" y="519963"/>
                    <a:pt x="1359298" y="432015"/>
                    <a:pt x="1250808" y="432015"/>
                  </a:cubicBezTo>
                  <a:close/>
                  <a:moveTo>
                    <a:pt x="1250808" y="0"/>
                  </a:moveTo>
                  <a:cubicBezTo>
                    <a:pt x="1941610" y="0"/>
                    <a:pt x="2501616" y="560006"/>
                    <a:pt x="2501616" y="1250808"/>
                  </a:cubicBezTo>
                  <a:cubicBezTo>
                    <a:pt x="2501616" y="1941610"/>
                    <a:pt x="1941610" y="2501616"/>
                    <a:pt x="1250808" y="2501616"/>
                  </a:cubicBezTo>
                  <a:cubicBezTo>
                    <a:pt x="560006" y="2501616"/>
                    <a:pt x="0" y="1941610"/>
                    <a:pt x="0" y="1250808"/>
                  </a:cubicBezTo>
                  <a:cubicBezTo>
                    <a:pt x="0" y="560006"/>
                    <a:pt x="560006" y="0"/>
                    <a:pt x="125080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 name="Group 25"/>
          <p:cNvGrpSpPr/>
          <p:nvPr/>
        </p:nvGrpSpPr>
        <p:grpSpPr>
          <a:xfrm>
            <a:off x="6221730" y="5263039"/>
            <a:ext cx="2432304" cy="886682"/>
            <a:chOff x="6221730" y="5263039"/>
            <a:chExt cx="2432304" cy="886682"/>
          </a:xfrm>
        </p:grpSpPr>
        <p:sp>
          <p:nvSpPr>
            <p:cNvPr id="26" name="AutoShape 26"/>
            <p:cNvSpPr/>
            <p:nvPr/>
          </p:nvSpPr>
          <p:spPr>
            <a:xfrm>
              <a:off x="6221730" y="5263039"/>
              <a:ext cx="2432304" cy="88668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rgbClr val="FFFFFF">
                      <a:alpha val="100000"/>
                    </a:srgbClr>
                  </a:solidFill>
                  <a:latin typeface="Microsoft Yahei"/>
                  <a:ea typeface="Microsoft Yahei"/>
                  <a:cs typeface="Microsoft Yahei"/>
                </a:rPr>
                <a:t>倡导个人卫生习惯，如勤洗手、不随地吐痰等，避免接触包虫病的传播媒介。</a:t>
              </a:r>
              <a:endParaRPr lang="en-US" sz="1100"/>
            </a:p>
          </p:txBody>
        </p:sp>
      </p:grpSp>
      <p:sp>
        <p:nvSpPr>
          <p:cNvPr id="27" name="TextBox 27"/>
          <p:cNvSpPr txBox="1"/>
          <p:nvPr/>
        </p:nvSpPr>
        <p:spPr>
          <a:xfrm>
            <a:off x="791051" y="5326124"/>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环境卫生</a:t>
            </a:r>
          </a:p>
        </p:txBody>
      </p:sp>
      <p:cxnSp>
        <p:nvCxnSpPr>
          <p:cNvPr id="28" name="Connector 28"/>
          <p:cNvCxnSpPr/>
          <p:nvPr/>
        </p:nvCxnSpPr>
        <p:spPr>
          <a:xfrm>
            <a:off x="1194244" y="5191125"/>
            <a:ext cx="1754505" cy="0"/>
          </a:xfrm>
          <a:prstGeom prst="line">
            <a:avLst/>
          </a:prstGeom>
          <a:ln w="19050">
            <a:solidFill>
              <a:srgbClr val="FFFFFF">
                <a:alpha val="100000"/>
              </a:srgbClr>
            </a:solidFill>
            <a:prstDash val="dash"/>
          </a:ln>
        </p:spPr>
      </p:cxnSp>
      <p:sp>
        <p:nvSpPr>
          <p:cNvPr id="29" name="TextBox 29"/>
          <p:cNvSpPr txBox="1"/>
          <p:nvPr/>
        </p:nvSpPr>
        <p:spPr>
          <a:xfrm>
            <a:off x="8842439" y="2682135"/>
            <a:ext cx="25546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个人卫生</a:t>
            </a:r>
          </a:p>
        </p:txBody>
      </p:sp>
      <p:cxnSp>
        <p:nvCxnSpPr>
          <p:cNvPr id="30" name="Connector 30"/>
          <p:cNvCxnSpPr/>
          <p:nvPr/>
        </p:nvCxnSpPr>
        <p:spPr>
          <a:xfrm>
            <a:off x="9245632" y="2547137"/>
            <a:ext cx="1754505" cy="0"/>
          </a:xfrm>
          <a:prstGeom prst="line">
            <a:avLst/>
          </a:prstGeom>
          <a:ln w="19050">
            <a:solidFill>
              <a:srgbClr val="FFFFFF">
                <a:alpha val="100000"/>
              </a:srgbClr>
            </a:solidFill>
            <a:prstDash val="dash"/>
          </a:ln>
        </p:spPr>
      </p:cxn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改善卫生条件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917" b="291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对包虫病传播的动物宿主进行控制和管理，减少动物携带包虫病的情况。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动物宿主控制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对包虫病疫区进行封锁和管理，限制人员和动物流动，防止疫情扩散。</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疫区管理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控制传染源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https://d.book118.com/645003123241011111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2024-09-17T14:45:43.502</cp:lastPrinted>
  <dcterms:created xsi:type="dcterms:W3CDTF">2024-09-17T06:45:43Z</dcterms:created>
  <dcterms:modified xsi:type="dcterms:W3CDTF">2024-09-17T06:45:45Z</dcterms:modified>
</cp:coreProperties>
</file>