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 Id="rId2" Type="http://schemas.openxmlformats.org/officeDocument/2006/relationships/themeOverride" Target="../theme/themeOverride1.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4FE9F0-9AC2-4CA4-BF02-A8EEEA92A1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D1D256-6210-407A-8265-5A33713DF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45E2C4-FF91-41E1-8A16-86E9637B4F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F62306-51C8-4C3D-A457-7C8DBA0C47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213C70-0359-41D4-B5A6-8245B8ABD6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DEA70C-9A65-4E32-8958-3E7BDAD13C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AA12B9-D293-407D-AD03-C3BADDE32D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493371-81E2-4EFF-B1E7-76187BA4A8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810424-7488-494D-88C2-BB7E89C95B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12329A-7C5D-46C6-891F-4363508C10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2A7C46-6759-4DEF-B496-2E79E1721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spTree>
      <p:nvGrpSpPr>
        <p:cNvPr id="1" name=""/>
        <p:cNvGrpSpPr/>
        <p:nvPr/>
      </p:nvGrpSpPr>
      <p:grpSpPr/>
      <p:sp>
        <p:nvSpPr>
          <p:cNvPr id="91138" name=""/>
          <p:cNvSpPr/>
          <p:nvPr>
            <p:ph type="ctrTitle" sz="quarter"/>
          </p:nvPr>
        </p:nvSpPr>
        <p:spPr>
          <a:xfrm>
            <a:off x="685800" y="1997075"/>
            <a:ext cx="7772400" cy="1431925"/>
          </a:xfrm>
          <a:prstGeom prst="rect">
            <a:avLst/>
          </a:prstGeom>
          <a:noFill/>
          <a:ln>
            <a:noFill/>
            <a:miter lim="800000"/>
          </a:ln>
        </p:spPr>
        <p:txBody>
          <a:bodyPr anchor="b" anchorCtr="1"/>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r>
              <a:t>单击此处编辑母版标题样式</a:t>
            </a:r>
          </a:p>
        </p:txBody>
      </p:sp>
      <p:sp>
        <p:nvSpPr>
          <p:cNvPr id="91139" name=""/>
          <p:cNvSpPr/>
          <p:nvPr>
            <p:ph type="subTitle" sz="quarter" idx="1"/>
          </p:nvPr>
        </p:nvSpPr>
        <p:spPr>
          <a:xfrm>
            <a:off x="1371600" y="3886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hlink"/>
              </a:buClr>
              <a:buSzPct val="120000"/>
              <a:buFontTx/>
              <a:buNone/>
              <a:defRPr kumimoji="0" lang="zh-CN"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457200" indent="0" algn="ctr" defTabSz="914400" rtl="0" eaLnBrk="1" fontAlgn="base" hangingPunct="1">
              <a:lnSpc>
                <a:spcPct val="100000"/>
              </a:lnSpc>
              <a:spcBef>
                <a:spcPct val="20000"/>
              </a:spcBef>
              <a:spcAft>
                <a:spcPct val="0"/>
              </a:spcAft>
              <a:buClrTx/>
              <a:buSzTx/>
              <a:buFont typeface="Tahoma" pitchFamily="34" charset="0"/>
              <a:buNone/>
              <a:defRPr kumimoji="0" lang="zh-CN"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914400" indent="0" algn="ctr" defTabSz="914400" rtl="0" eaLnBrk="1" fontAlgn="base" hangingPunct="1">
              <a:lnSpc>
                <a:spcPct val="100000"/>
              </a:lnSpc>
              <a:spcBef>
                <a:spcPct val="20000"/>
              </a:spcBef>
              <a:spcAft>
                <a:spcPct val="0"/>
              </a:spcAft>
              <a:buClr>
                <a:schemeClr val="hlink"/>
              </a:buClr>
              <a:buSzPct val="120000"/>
              <a:buFontTx/>
              <a:buNone/>
              <a:defRPr kumimoji="0" lang="zh-CN"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 typeface="Tahoma" pitchFamily="34" charset="0"/>
              <a:buNone/>
              <a:defRPr kumimoji="0" lang="zh-CN"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1828800" indent="0" algn="ctr" defTabSz="914400" rtl="0" eaLnBrk="1" fontAlgn="base" hangingPunct="1">
              <a:lnSpc>
                <a:spcPct val="100000"/>
              </a:lnSpc>
              <a:spcBef>
                <a:spcPct val="20000"/>
              </a:spcBef>
              <a:spcAft>
                <a:spcPct val="0"/>
              </a:spcAft>
              <a:buClr>
                <a:schemeClr val="hlink"/>
              </a:buClr>
              <a:buSzPct val="80000"/>
              <a:buFont typeface="Wingdings" pitchFamily="2" charset="2"/>
              <a:buNone/>
              <a:defRPr kumimoji="0" lang="zh-CN"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t>单击此处编辑母版副标题样式</a:t>
            </a:r>
          </a:p>
        </p:txBody>
      </p:sp>
      <p:sp>
        <p:nvSpPr>
          <p:cNvPr id="91140" name=""/>
          <p:cNvSpPr/>
          <p:nvPr/>
        </p:nvSpPr>
        <p:spPr>
          <a:xfrm>
            <a:off x="285750" y="2803525"/>
            <a:ext cx="1588" cy="3035300"/>
          </a:xfrm>
          <a:custGeom>
            <a:rect l="l" t="t" r="r" b="b"/>
            <a:pathLst>
              <a:path h="1912">
                <a:moveTo>
                  <a:pt x="0" y="0"/>
                </a:moveTo>
                <a:lnTo>
                  <a:pt x="0" y="6"/>
                </a:lnTo>
                <a:lnTo>
                  <a:pt x="0" y="6"/>
                </a:lnTo>
                <a:lnTo>
                  <a:pt x="0" y="60"/>
                </a:lnTo>
                <a:lnTo>
                  <a:pt x="0" y="1912"/>
                </a:lnTo>
                <a:lnTo>
                  <a:pt x="0" y="1912"/>
                </a:lnTo>
                <a:lnTo>
                  <a:pt x="0" y="0"/>
                </a:lnTo>
                <a:lnTo>
                  <a:pt x="0" y="0"/>
                </a:lnTo>
                <a:close/>
              </a:path>
            </a:pathLst>
          </a:custGeom>
          <a:solidFill>
            <a:srgbClr val="6BBA27"/>
          </a:solidFill>
          <a:ln>
            <a:noFill/>
            <a:miter lim="800000"/>
          </a:ln>
        </p:spPr>
        <p:txBody>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p:txBody>
      </p:sp>
      <p:sp>
        <p:nvSpPr>
          <p:cNvPr id="91141" name=""/>
          <p:cNvSpPr/>
          <p:nvPr>
            <p:ph type="ftr" sz="quarter" idx="3"/>
          </p:nvPr>
        </p:nvSpPr>
        <p:spPr>
          <a:xfrm>
            <a:off x="3124200" y="6245225"/>
            <a:ext cx="2895600" cy="476250"/>
          </a:xfrm>
          <a:prstGeom prst="rect">
            <a:avLst/>
          </a:prstGeom>
          <a:noFill/>
          <a:ln>
            <a:noFill/>
            <a:miter lim="800000"/>
          </a:ln>
        </p:spPr>
        <p:txBody>
          <a:bodyPr anchor="b" anchorCtr="0"/>
          <a:lstStyle/>
          <a:p>
            <a:pPr lvl="0" algn="ctr"/>
            <a:fld id="{BD9A7FBE-A525-48D8-A987-ECDC1DF98375}"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
        <p:nvSpPr>
          <p:cNvPr id="91142" name=""/>
          <p:cNvSpPr/>
          <p:nvPr>
            <p:ph type="sldNum" sz="quarter" idx="4"/>
          </p:nvPr>
        </p:nvSpPr>
        <p:spPr>
          <a:xfrm>
            <a:off x="6553200" y="6245225"/>
            <a:ext cx="2133600" cy="476250"/>
          </a:xfrm>
          <a:prstGeom prst="rect">
            <a:avLst/>
          </a:prstGeom>
          <a:noFill/>
          <a:ln>
            <a:noFill/>
            <a:miter lim="800000"/>
          </a:ln>
        </p:spPr>
        <p:txBody>
          <a:bodyPr anchor="b" anchorCtr="0"/>
          <a:lstStyle/>
          <a:p>
            <a:pPr lvl="0" algn="r"/>
            <a:fld id="{2CC7A204-41B3-4981-8248-D92C52439B4B}" type="slidenum">
              <a:rPr sz="1400">
                <a:effectLst>
                  <a:outerShdw blurRad="38100" dist="38100" dir="2700000" algn="tl">
                    <a:schemeClr val="bg2"/>
                  </a:outerShdw>
                </a:effectLst>
              </a:rPr>
              <a:t>*</a:t>
            </a:fld>
            <a:endParaRPr sz="1400">
              <a:effectLst>
                <a:outerShdw blurRad="38100" dist="38100" dir="2700000" algn="tl">
                  <a:schemeClr val="bg2"/>
                </a:outerShdw>
              </a:effectLst>
            </a:endParaRPr>
          </a:p>
        </p:txBody>
      </p:sp>
      <p:sp>
        <p:nvSpPr>
          <p:cNvPr id="91143" name=""/>
          <p:cNvSpPr/>
          <p:nvPr>
            <p:ph type="dt" sz="quarter" idx="2"/>
          </p:nvPr>
        </p:nvSpPr>
        <p:spPr>
          <a:xfrm>
            <a:off x="457200" y="6245225"/>
            <a:ext cx="2133600" cy="476250"/>
          </a:xfrm>
          <a:prstGeom prst="rect">
            <a:avLst/>
          </a:prstGeom>
          <a:noFill/>
          <a:ln>
            <a:noFill/>
            <a:miter lim="800000"/>
          </a:ln>
        </p:spPr>
        <p:txBody>
          <a:bodyPr anchor="b" anchorCtr="0"/>
          <a:lstStyle/>
          <a:p>
            <a:pPr lvl="0"/>
            <a:endParaRPr sz="1400">
              <a:effectLst>
                <a:outerShdw blurRad="38100" dist="38100" dir="2700000" algn="tl">
                  <a:schemeClr val="bg2"/>
                </a:outerShdw>
              </a:effectLst>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400">
              <a:effectLst>
                <a:outerShdw blurRad="38100" dist="38100" dir="2700000" algn="tl">
                  <a:schemeClr val="bg2"/>
                </a:outerShdw>
              </a:effectLst>
            </a:endParaRPr>
          </a:p>
        </p:txBody>
      </p:sp>
      <p:sp>
        <p:nvSpPr>
          <p:cNvPr id="5" name="Footer Placeholder 4"/>
          <p:cNvSpPr>
            <a:spLocks noGrp="1"/>
          </p:cNvSpPr>
          <p:nvPr>
            <p:ph type="ftr" sz="quarter" idx="3"/>
          </p:nvPr>
        </p:nvSpPr>
        <p:spPr/>
        <p:txBody>
          <a:bodyPr/>
          <a:lstStyle/>
          <a:p>
            <a:pPr lvl="0" algn="ctr"/>
            <a:fld id="{27FAD971-6995-46B2-9626-D9BA845DDAC1}"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
        <p:nvSpPr>
          <p:cNvPr id="6" name="Slide Number Placeholder 5"/>
          <p:cNvSpPr>
            <a:spLocks noGrp="1"/>
          </p:cNvSpPr>
          <p:nvPr>
            <p:ph type="sldNum" sz="quarter" idx="4"/>
          </p:nvPr>
        </p:nvSpPr>
        <p:spPr/>
        <p:txBody>
          <a:bodyPr/>
          <a:lstStyle/>
          <a:p>
            <a:pPr lvl="0" algn="r"/>
            <a:fld id="{93AE1883-0942-4AA3-9DB2-9C7C3A0314B1}" type="slidenum">
              <a:rPr sz="1400">
                <a:effectLst>
                  <a:outerShdw blurRad="38100" dist="38100" dir="2700000" algn="tl">
                    <a:schemeClr val="bg2"/>
                  </a:outerShdw>
                </a:effectLst>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1.jpeg"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3">
            <a:duotone>
              <a:schemeClr val="bg1"/>
              <a:srgbClr val="FFFFFF"/>
            </a:duotone>
          </a:blip>
          <a:stretch>
            <a:fillRect/>
          </a:stretch>
        </a:blipFill>
      </p:bgPr>
    </p:bg>
    <p:spTree>
      <p:nvGrpSpPr>
        <p:cNvPr id="1" name=""/>
        <p:cNvGrpSpPr/>
        <p:nvPr/>
      </p:nvGrpSpPr>
      <p:grpSpPr/>
      <p:sp>
        <p:nvSpPr>
          <p:cNvPr id="90114" name=""/>
          <p:cNvSpPr/>
          <p:nvPr>
            <p:ph type="title"/>
          </p:nvPr>
        </p:nvSpPr>
        <p:spPr>
          <a:xfrm>
            <a:off x="457200" y="292100"/>
            <a:ext cx="8229600" cy="1384300"/>
          </a:xfrm>
          <a:prstGeom prst="rect">
            <a:avLst/>
          </a:prstGeom>
          <a:noFill/>
          <a:ln>
            <a:noFill/>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effectLst>
                  <a:outerShdw blurRad="38100" dist="38100" dir="2700000" algn="tl">
                    <a:schemeClr val="bg2"/>
                  </a:outerShdw>
                </a:effectLst>
                <a:latin typeface="Tahoma" pitchFamily="34" charset="0"/>
                <a:ea typeface="宋体" pitchFamily="2" charset="-122"/>
              </a:defRPr>
            </a:lvl1pPr>
          </a:lstStyle>
          <a:p>
            <a:pPr lvl="0"/>
            <a:r>
              <a:t>单击此处编辑母版标题样式</a:t>
            </a:r>
          </a:p>
        </p:txBody>
      </p:sp>
      <p:sp>
        <p:nvSpPr>
          <p:cNvPr id="90115" name=""/>
          <p:cNvSpPr/>
          <p:nvPr>
            <p:ph type="body" idx="1"/>
          </p:nvPr>
        </p:nvSpPr>
        <p:spPr>
          <a:xfrm>
            <a:off x="457200" y="1905000"/>
            <a:ext cx="82296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lang="zh-CN" altLang="en-US"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lang="zh-CN" altLang="en-US"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lang="zh-CN" altLang="en-US"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lang="zh-CN" altLang="en-US"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lang="zh-CN" altLang="en-US" sz="2000" b="0" i="0" u="none">
                <a:solidFill>
                  <a:schemeClr val="tx1"/>
                </a:solidFill>
                <a:effectLst>
                  <a:outerShdw blurRad="38100" dist="38100" dir="2700000" algn="tl">
                    <a:schemeClr val="bg2"/>
                  </a:outerShdw>
                </a:effectLst>
                <a:latin typeface="Tahoma"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90116" name=""/>
          <p:cNvSpPr/>
          <p:nvPr>
            <p:ph type="dt" sz="half" idx="2"/>
          </p:nvPr>
        </p:nvSpPr>
        <p:spPr>
          <a:xfrm>
            <a:off x="457200" y="6245225"/>
            <a:ext cx="2133600" cy="476250"/>
          </a:xfrm>
          <a:prstGeom prst="rect">
            <a:avLst/>
          </a:prstGeom>
          <a:noFill/>
          <a:ln>
            <a:noFill/>
            <a:miter lim="800000"/>
          </a:ln>
        </p:spPr>
        <p:txBody>
          <a:bodyPr anchor="b" anchorCtr="0"/>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lvl="0"/>
            <a:endParaRPr sz="1400">
              <a:effectLst>
                <a:outerShdw blurRad="38100" dist="38100" dir="2700000" algn="tl">
                  <a:schemeClr val="bg2"/>
                </a:outerShdw>
              </a:effectLst>
            </a:endParaRPr>
          </a:p>
        </p:txBody>
      </p:sp>
      <p:sp>
        <p:nvSpPr>
          <p:cNvPr id="90117" name=""/>
          <p:cNvSpPr/>
          <p:nvPr>
            <p:ph type="ftr" sz="quarter" idx="3"/>
          </p:nvPr>
        </p:nvSpPr>
        <p:spPr>
          <a:xfrm>
            <a:off x="3124200" y="6245225"/>
            <a:ext cx="2895600" cy="476250"/>
          </a:xfrm>
          <a:prstGeom prst="rect">
            <a:avLst/>
          </a:prstGeom>
          <a:noFill/>
          <a:ln>
            <a:noFill/>
            <a:miter lim="800000"/>
          </a:ln>
        </p:spPr>
        <p:txBody>
          <a:bodyPr anchor="b" anchorCtr="0"/>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lvl="0" algn="ctr"/>
            <a:fld id="{3BAB8F04-CC0D-4184-BA9F-B0B76E5B1893}"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
        <p:nvSpPr>
          <p:cNvPr id="90118" name=""/>
          <p:cNvSpPr/>
          <p:nvPr>
            <p:ph type="sldNum" sz="quarter" idx="4"/>
          </p:nvPr>
        </p:nvSpPr>
        <p:spPr>
          <a:xfrm>
            <a:off x="6553200" y="6245225"/>
            <a:ext cx="2133600" cy="476250"/>
          </a:xfrm>
          <a:prstGeom prst="rect">
            <a:avLst/>
          </a:prstGeom>
          <a:noFill/>
          <a:ln>
            <a:noFill/>
            <a:miter lim="800000"/>
          </a:ln>
        </p:spPr>
        <p:txBody>
          <a:bodyPr anchor="b" anchorCtr="0"/>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lvl="0" algn="r"/>
            <a:fld id="{96292C30-33AA-4A70-A199-A1DAE7B27CED}" type="slidenum">
              <a:rPr sz="1400">
                <a:effectLst>
                  <a:outerShdw blurRad="38100" dist="38100" dir="2700000" algn="tl">
                    <a:schemeClr val="bg2"/>
                  </a:outerShdw>
                </a:effectLst>
              </a:rPr>
              <a:t>*</a:t>
            </a:fld>
            <a:endParaRPr sz="1400">
              <a:effectLst>
                <a:outerShdw blurRad="38100" dist="38100" dir="2700000" algn="tl">
                  <a:schemeClr val="bg2"/>
                </a:outerShdw>
              </a:effectLst>
            </a:endParaRPr>
          </a:p>
        </p:txBody>
      </p:sp>
    </p:spTree>
  </p:cSld>
  <p:clrMap bg1="lt1" tx1="dk1" bg2="lt2" tx2="dk2" accent1="accent1" accent2="accent2" accent3="accent3" accent4="accent4" accent5="accent5" accent6="accent6" hlink="hlink" folHlink="folHlink"/>
  <p:sldLayoutIdLst>
    <p:sldLayoutId id="2147483660" r:id="rId1"/>
    <p:sldLayoutId id="2147483711" r:id="rId2"/>
  </p:sldLayoutIdLst>
  <p:transition/>
  <p:timing/>
  <p:hf sldNum="0" hdr="0"/>
  <p:txStyles>
    <p:titleStyle>
      <a:lvl1pPr marL="0" indent="0" algn="l" defTabSz="914400" rtl="0" eaLnBrk="1" fontAlgn="base" hangingPunct="1">
        <a:lnSpc>
          <a:spcPct val="100000"/>
        </a:lnSpc>
        <a:spcBef>
          <a:spcPct val="0"/>
        </a:spcBef>
        <a:spcAft>
          <a:spcPct val="0"/>
        </a:spcAft>
        <a:buClrTx/>
        <a:buSzTx/>
        <a:buFontTx/>
        <a:buNone/>
        <a:defRPr kumimoji="0" sz="4400" b="0" i="0" u="none">
          <a:solidFill>
            <a:schemeClr val="tx2"/>
          </a:solidFill>
          <a:effectLst>
            <a:outerShdw blurRad="38100" dist="38100" dir="2700000" algn="tl">
              <a:schemeClr val="bg2"/>
            </a:outerShdw>
          </a:effectLst>
          <a:latin typeface="Tahoma"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hlink"/>
        </a:buClr>
        <a:buSzPct val="120000"/>
        <a:buFontTx/>
        <a:buChar char="•"/>
        <a:defRPr kumimoji="0" sz="3200" b="0" i="0" u="none">
          <a:solidFill>
            <a:schemeClr val="tx1"/>
          </a:solidFill>
          <a:effectLst>
            <a:outerShdw blurRad="38100" dist="38100" dir="2700000" algn="tl">
              <a:schemeClr val="bg2"/>
            </a:outerShdw>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 typeface="Tahoma" pitchFamily="34" charset="0"/>
        <a:buChar char="–"/>
        <a:defRPr kumimoji="0" sz="2800" b="0" i="0" u="none">
          <a:solidFill>
            <a:schemeClr val="tx1"/>
          </a:solidFill>
          <a:effectLst>
            <a:outerShdw blurRad="38100" dist="38100" dir="2700000" algn="tl">
              <a:schemeClr val="bg2"/>
            </a:outerShdw>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120000"/>
        <a:buFontTx/>
        <a:buChar char="•"/>
        <a:defRPr kumimoji="0" sz="2400" b="0" i="0" u="none">
          <a:solidFill>
            <a:schemeClr val="tx1"/>
          </a:solidFill>
          <a:effectLst>
            <a:outerShdw blurRad="38100" dist="38100" dir="2700000" algn="tl">
              <a:schemeClr val="bg2"/>
            </a:outerShdw>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 typeface="Tahoma" pitchFamily="34" charset="0"/>
        <a:buChar char="–"/>
        <a:defRPr kumimoji="0" sz="2000" b="0" i="0" u="none">
          <a:solidFill>
            <a:schemeClr val="tx1"/>
          </a:solidFill>
          <a:effectLst>
            <a:outerShdw blurRad="38100" dist="38100" dir="2700000" algn="tl">
              <a:schemeClr val="bg2"/>
            </a:outerShdw>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0000"/>
        <a:buFont typeface="Wingdings" pitchFamily="2" charset="2"/>
        <a:buChar char="v"/>
        <a:defRPr kumimoji="0" sz="2000" b="0" i="0" u="none">
          <a:solidFill>
            <a:schemeClr val="tx1"/>
          </a:solidFill>
          <a:effectLst>
            <a:outerShdw blurRad="38100" dist="38100" dir="2700000" algn="tl">
              <a:schemeClr val="bg2"/>
            </a:outerShdw>
          </a:effectLst>
          <a:latin typeface="Tahoma"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502020411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474" name=""/>
          <p:cNvSpPr/>
          <p:nvPr/>
        </p:nvSpPr>
        <p:spPr>
          <a:xfrm>
            <a:off x="519112" y="1341438"/>
            <a:ext cx="8229600" cy="4849812"/>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kumimoji="1" sz="3200">
                <a:solidFill>
                  <a:schemeClr val="tx2"/>
                </a:solidFill>
                <a:ea typeface="华文新魏" pitchFamily="2" charset="-122"/>
              </a:rPr>
              <a:t>1、疯牛病</a:t>
            </a:r>
            <a:endParaRPr kumimoji="1" sz="3200">
              <a:solidFill>
                <a:schemeClr val="tx2"/>
              </a:solidFill>
              <a:ea typeface="华文新魏" pitchFamily="2" charset="-122"/>
            </a:endParaRPr>
          </a:p>
          <a:p>
            <a:pPr lvl="0">
              <a:buClr>
                <a:srgbClr val="FF0066"/>
              </a:buClr>
              <a:buFont typeface="Wingdings" pitchFamily="2" charset="2"/>
              <a:buChar char="u"/>
            </a:pPr>
            <a:r>
              <a:rPr kumimoji="1" lang="zh-CN" altLang="en-GB" sz="2800">
                <a:ea typeface="华文新魏" pitchFamily="2" charset="-122"/>
              </a:rPr>
              <a:t>1985年4月   发现可疑病例</a:t>
            </a:r>
            <a:endParaRPr kumimoji="1" lang="zh-CN" altLang="en-GB" sz="2800">
              <a:ea typeface="华文新魏" pitchFamily="2" charset="-122"/>
            </a:endParaRPr>
          </a:p>
          <a:p>
            <a:pPr lvl="0">
              <a:buClr>
                <a:srgbClr val="FF0066"/>
              </a:buClr>
              <a:buFont typeface="Wingdings" pitchFamily="2" charset="2"/>
              <a:buChar char="u"/>
            </a:pPr>
            <a:r>
              <a:rPr kumimoji="1" lang="zh-CN" altLang="en-GB" sz="2800">
                <a:ea typeface="华文新魏" pitchFamily="2" charset="-122"/>
              </a:rPr>
              <a:t>1986年 17例</a:t>
            </a:r>
            <a:endParaRPr kumimoji="1" lang="zh-CN" altLang="en-GB" sz="2800">
              <a:ea typeface="华文新魏" pitchFamily="2" charset="-122"/>
            </a:endParaRPr>
          </a:p>
          <a:p>
            <a:pPr lvl="0">
              <a:buClr>
                <a:srgbClr val="FF0066"/>
              </a:buClr>
              <a:buFont typeface="Wingdings" pitchFamily="2" charset="2"/>
              <a:buChar char="u"/>
            </a:pPr>
            <a:r>
              <a:rPr kumimoji="1" lang="zh-CN" altLang="en-GB" sz="2800">
                <a:ea typeface="华文新魏" pitchFamily="2" charset="-122"/>
              </a:rPr>
              <a:t>1994年5月13万头牛患病</a:t>
            </a:r>
            <a:endParaRPr kumimoji="1" lang="zh-CN" altLang="en-GB" sz="2800">
              <a:ea typeface="华文新魏" pitchFamily="2" charset="-122"/>
            </a:endParaRPr>
          </a:p>
          <a:p>
            <a:pPr lvl="0">
              <a:buClr>
                <a:srgbClr val="FF0066"/>
              </a:buClr>
              <a:buFont typeface="Wingdings" pitchFamily="2" charset="2"/>
              <a:buChar char="u"/>
            </a:pPr>
            <a:r>
              <a:rPr kumimoji="1" lang="zh-CN" altLang="en-GB" sz="2800">
                <a:ea typeface="华文新魏" pitchFamily="2" charset="-122"/>
              </a:rPr>
              <a:t>1996年3月20日，英国政府正式承认可传染给人，潜伏期5-15年。</a:t>
            </a:r>
            <a:endParaRPr kumimoji="1" lang="zh-CN" altLang="en-GB" sz="2800">
              <a:ea typeface="华文新魏" pitchFamily="2" charset="-122"/>
            </a:endParaRPr>
          </a:p>
          <a:p>
            <a:pPr lvl="0">
              <a:buClr>
                <a:srgbClr val="FF0066"/>
              </a:buClr>
              <a:buFont typeface="Wingdings" pitchFamily="2" charset="2"/>
              <a:buChar char="u"/>
            </a:pPr>
            <a:r>
              <a:rPr kumimoji="1" lang="zh-CN" altLang="en-GB" sz="2800">
                <a:ea typeface="华文新魏" pitchFamily="2" charset="-122"/>
              </a:rPr>
              <a:t>焚烧400万头牛，直接经济损失60亿美元。</a:t>
            </a:r>
            <a:endParaRPr kumimoji="1" lang="zh-CN" altLang="en-GB" sz="2800">
              <a:ea typeface="华文新魏" pitchFamily="2" charset="-122"/>
            </a:endParaRPr>
          </a:p>
          <a:p>
            <a:pPr lvl="0">
              <a:buClr>
                <a:srgbClr val="FF0066"/>
              </a:buClr>
              <a:buFont typeface="Wingdings" pitchFamily="2" charset="2"/>
              <a:buChar char="u"/>
            </a:pPr>
            <a:r>
              <a:rPr kumimoji="1" lang="zh-CN" altLang="en-GB" sz="2800">
                <a:ea typeface="华文新魏" pitchFamily="2" charset="-122"/>
              </a:rPr>
              <a:t>为彻底杜绝“疯牛病”而不得以采取的宰杀行动损失300亿美元。</a:t>
            </a:r>
            <a:endParaRPr kumimoji="1" lang="zh-CN" altLang="en-GB" sz="2800">
              <a:ea typeface="华文新魏" pitchFamily="2" charset="-122"/>
            </a:endParaRPr>
          </a:p>
          <a:p>
            <a:pPr lvl="0">
              <a:buClr>
                <a:srgbClr val="FF0066"/>
              </a:buClr>
              <a:buFont typeface="Wingdings" pitchFamily="2" charset="2"/>
              <a:buChar char="u"/>
            </a:pPr>
            <a:r>
              <a:rPr kumimoji="1" lang="zh-CN" altLang="en-GB" sz="2800">
                <a:ea typeface="华文新魏" pitchFamily="2" charset="-122"/>
              </a:rPr>
              <a:t>英国自1986年公布发生疯牛病以来，仅禁止牛肉贸易一项，每年就损失52亿美元。</a:t>
            </a:r>
            <a:endParaRPr kumimoji="1" lang="zh-CN" altLang="en-GB" sz="2800">
              <a:ea typeface="华文新魏" pitchFamily="2" charset="-122"/>
            </a:endParaRPr>
          </a:p>
        </p:txBody>
      </p:sp>
      <p:sp>
        <p:nvSpPr>
          <p:cNvPr id="105475" name="Date Placeholder 3"/>
          <p:cNvSpPr>
            <a:spLocks noGrp="1"/>
          </p:cNvSpPr>
          <p:nvPr>
            <p:ph type="dt" sz="half" idx="2"/>
          </p:nvPr>
        </p:nvSpPr>
        <p:spPr/>
        <p:txBody>
          <a:bodyPr/>
          <a:lstStyle/>
          <a:p>
            <a:pPr lvl="0"/>
            <a:endParaRPr sz="1400">
              <a:effectLst>
                <a:outerShdw blurRad="38100" dist="38100" dir="2700000" algn="tl">
                  <a:schemeClr val="bg2"/>
                </a:outerShdw>
              </a:effectLst>
            </a:endParaRPr>
          </a:p>
        </p:txBody>
      </p:sp>
      <p:sp>
        <p:nvSpPr>
          <p:cNvPr id="105476" name="Footer Placeholder 4"/>
          <p:cNvSpPr>
            <a:spLocks noGrp="1"/>
          </p:cNvSpPr>
          <p:nvPr>
            <p:ph type="ftr" sz="quarter" idx="3"/>
          </p:nvPr>
        </p:nvSpPr>
        <p:spPr/>
        <p:txBody>
          <a:bodyPr/>
          <a:lstStyle/>
          <a:p>
            <a:pPr lvl="0" algn="ctr"/>
            <a:fld id="{6C503B3B-CB62-4688-B89F-2BB02BA8EBE1}"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498" name=""/>
          <p:cNvSpPr/>
          <p:nvPr/>
        </p:nvSpPr>
        <p:spPr>
          <a:xfrm>
            <a:off x="376238" y="1281112"/>
            <a:ext cx="8443912" cy="4478338"/>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sz="3200">
                <a:ea typeface="华文新魏" pitchFamily="2" charset="-122"/>
              </a:rPr>
              <a:t>2、</a:t>
            </a:r>
            <a:r>
              <a:rPr kumimoji="1" sz="3200">
                <a:solidFill>
                  <a:schemeClr val="tx2"/>
                </a:solidFill>
                <a:ea typeface="华文新魏" pitchFamily="2" charset="-122"/>
              </a:rPr>
              <a:t>二恶英</a:t>
            </a:r>
            <a:endParaRPr kumimoji="1" sz="3200">
              <a:solidFill>
                <a:schemeClr val="tx2"/>
              </a:solidFill>
              <a:ea typeface="华文新魏" pitchFamily="2" charset="-122"/>
            </a:endParaRPr>
          </a:p>
          <a:p>
            <a:pPr lvl="0">
              <a:buClr>
                <a:srgbClr val="FF0066"/>
              </a:buClr>
              <a:buFont typeface="Wingdings" pitchFamily="2" charset="2"/>
              <a:buChar char="u"/>
            </a:pPr>
            <a:r>
              <a:rPr kumimoji="1" lang="zh-CN" altLang="en-GB" sz="3200">
                <a:ea typeface="华文新魏" pitchFamily="2" charset="-122"/>
              </a:rPr>
              <a:t>1999年，</a:t>
            </a:r>
            <a:r>
              <a:rPr kumimoji="1" lang="en-GB" altLang="zh-CN" sz="3200">
                <a:ea typeface="华文新魏" pitchFamily="2" charset="-122"/>
              </a:rPr>
              <a:t>Verkest</a:t>
            </a:r>
            <a:r>
              <a:rPr kumimoji="1" lang="zh-CN" altLang="en-GB" sz="3200">
                <a:ea typeface="华文新魏" pitchFamily="2" charset="-122"/>
              </a:rPr>
              <a:t>公司饲料中含被二恶英污染的动物脂肪，5000个养鸡场中900个使用了</a:t>
            </a:r>
            <a:r>
              <a:rPr kumimoji="1" lang="en-GB" altLang="zh-CN" sz="3200">
                <a:ea typeface="华文新魏" pitchFamily="2" charset="-122"/>
              </a:rPr>
              <a:t>Verkest</a:t>
            </a:r>
            <a:r>
              <a:rPr kumimoji="1" lang="zh-CN" altLang="en-GB" sz="3200">
                <a:ea typeface="华文新魏" pitchFamily="2" charset="-122"/>
              </a:rPr>
              <a:t>公司饲料，波及法、德、荷兰的鸡、猪、牛，几十个国家抵制上述国的有关产品。</a:t>
            </a:r>
            <a:endParaRPr kumimoji="1" lang="zh-CN" altLang="en-GB" sz="3200">
              <a:ea typeface="华文新魏" pitchFamily="2" charset="-122"/>
            </a:endParaRPr>
          </a:p>
          <a:p>
            <a:pPr lvl="0">
              <a:buClr>
                <a:srgbClr val="FF0066"/>
              </a:buClr>
              <a:buFont typeface="Wingdings" pitchFamily="2" charset="2"/>
              <a:buChar char="u"/>
            </a:pPr>
            <a:r>
              <a:rPr kumimoji="1" lang="zh-CN" altLang="en-GB" sz="3200">
                <a:ea typeface="华文新魏" pitchFamily="2" charset="-122"/>
              </a:rPr>
              <a:t>比利时发生的二恶英污染事件不仅造成了比利时的动物性食品被禁止上市并大量销毁，而且导致世界各国禁止其动物性产品的进口，据估计其经济损失达几百亿欧元。</a:t>
            </a:r>
            <a:endParaRPr kumimoji="1" lang="zh-CN" altLang="en-GB" sz="3200">
              <a:ea typeface="华文新魏" pitchFamily="2" charset="-122"/>
            </a:endParaRPr>
          </a:p>
        </p:txBody>
      </p:sp>
      <p:sp>
        <p:nvSpPr>
          <p:cNvPr id="106499" name="Date Placeholder 3"/>
          <p:cNvSpPr>
            <a:spLocks noGrp="1"/>
          </p:cNvSpPr>
          <p:nvPr>
            <p:ph type="dt" sz="half" idx="2"/>
          </p:nvPr>
        </p:nvSpPr>
        <p:spPr/>
        <p:txBody>
          <a:bodyPr/>
          <a:lstStyle/>
          <a:p>
            <a:pPr lvl="0"/>
            <a:endParaRPr sz="1400">
              <a:effectLst>
                <a:outerShdw blurRad="38100" dist="38100" dir="2700000" algn="tl">
                  <a:schemeClr val="bg2"/>
                </a:outerShdw>
              </a:effectLst>
            </a:endParaRPr>
          </a:p>
        </p:txBody>
      </p:sp>
      <p:sp>
        <p:nvSpPr>
          <p:cNvPr id="106500" name="Footer Placeholder 4"/>
          <p:cNvSpPr>
            <a:spLocks noGrp="1"/>
          </p:cNvSpPr>
          <p:nvPr>
            <p:ph type="ftr" sz="quarter" idx="3"/>
          </p:nvPr>
        </p:nvSpPr>
        <p:spPr/>
        <p:txBody>
          <a:bodyPr/>
          <a:lstStyle/>
          <a:p>
            <a:pPr lvl="0" algn="ctr"/>
            <a:fld id="{3B439DF4-7B55-481A-9262-2BEE1A64F84E}"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7522" name=""/>
          <p:cNvSpPr/>
          <p:nvPr/>
        </p:nvSpPr>
        <p:spPr>
          <a:xfrm>
            <a:off x="376238" y="1341438"/>
            <a:ext cx="8443912" cy="4965700"/>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sz="3200">
                <a:ea typeface="华文新魏" pitchFamily="2" charset="-122"/>
              </a:rPr>
              <a:t>3、致病菌</a:t>
            </a:r>
            <a:endParaRPr sz="3200">
              <a:ea typeface="华文新魏" pitchFamily="2" charset="-122"/>
            </a:endParaRPr>
          </a:p>
          <a:p>
            <a:pPr lvl="0">
              <a:buClr>
                <a:srgbClr val="FF0066"/>
              </a:buClr>
              <a:buFont typeface="Wingdings" pitchFamily="2" charset="2"/>
              <a:buChar char="u"/>
            </a:pPr>
            <a:r>
              <a:rPr sz="3200">
                <a:ea typeface="华文新魏" pitchFamily="2" charset="-122"/>
              </a:rPr>
              <a:t>肠出血性大肠杆菌 （EHEC O157:H7 ）</a:t>
            </a:r>
            <a:endParaRPr sz="3200">
              <a:ea typeface="华文新魏" pitchFamily="2" charset="-122"/>
            </a:endParaRPr>
          </a:p>
          <a:p>
            <a:pPr lvl="0">
              <a:buClr>
                <a:srgbClr val="FF0066"/>
              </a:buClr>
              <a:buFont typeface="Wingdings" pitchFamily="2" charset="2"/>
              <a:buChar char="u"/>
            </a:pPr>
            <a:r>
              <a:rPr kumimoji="1" lang="zh-CN" altLang="en-GB" sz="3200">
                <a:ea typeface="华文新魏" pitchFamily="2" charset="-122"/>
              </a:rPr>
              <a:t>1996年5-8月，44个地区，7万例，死亡12人。</a:t>
            </a:r>
            <a:endParaRPr kumimoji="1" lang="zh-CN" altLang="en-GB" sz="3200">
              <a:ea typeface="华文新魏" pitchFamily="2" charset="-122"/>
            </a:endParaRPr>
          </a:p>
          <a:p>
            <a:pPr lvl="0">
              <a:buClr>
                <a:srgbClr val="FF0066"/>
              </a:buClr>
              <a:buFont typeface="Wingdings" pitchFamily="2" charset="2"/>
              <a:buChar char="u"/>
            </a:pPr>
            <a:r>
              <a:rPr kumimoji="1" lang="zh-CN" altLang="en-GB" sz="3200">
                <a:ea typeface="华文新魏" pitchFamily="2" charset="-122"/>
              </a:rPr>
              <a:t>99年底，美国李斯特菌食物中毒，14人死亡，97人患病，6人流产。2000年底法国也发生此类中毒，6人死亡 。</a:t>
            </a:r>
            <a:endParaRPr kumimoji="1" lang="zh-CN" altLang="en-GB" sz="3200">
              <a:ea typeface="华文新魏" pitchFamily="2" charset="-122"/>
            </a:endParaRPr>
          </a:p>
          <a:p>
            <a:pPr lvl="0">
              <a:buClr>
                <a:srgbClr val="FF0066"/>
              </a:buClr>
              <a:buFont typeface="Wingdings" pitchFamily="2" charset="2"/>
              <a:buChar char="u"/>
            </a:pPr>
            <a:r>
              <a:rPr kumimoji="1" lang="zh-CN" altLang="en-GB" sz="3200">
                <a:ea typeface="华文新魏" pitchFamily="2" charset="-122"/>
              </a:rPr>
              <a:t>2000年6月，日本雪印牌牛奶致使14500人中毒，使占全国市场总份额14%的雪印牛奶全部回收，厂家全部停产整顿。</a:t>
            </a:r>
            <a:endParaRPr kumimoji="1" lang="zh-CN" altLang="en-GB" sz="3200">
              <a:ea typeface="华文新魏" pitchFamily="2" charset="-122"/>
            </a:endParaRPr>
          </a:p>
        </p:txBody>
      </p:sp>
      <p:sp>
        <p:nvSpPr>
          <p:cNvPr id="107523" name="Date Placeholder 3"/>
          <p:cNvSpPr>
            <a:spLocks noGrp="1"/>
          </p:cNvSpPr>
          <p:nvPr>
            <p:ph type="dt" sz="half" idx="2"/>
          </p:nvPr>
        </p:nvSpPr>
        <p:spPr/>
        <p:txBody>
          <a:bodyPr/>
          <a:lstStyle/>
          <a:p>
            <a:pPr lvl="0"/>
            <a:endParaRPr sz="1400">
              <a:effectLst>
                <a:outerShdw blurRad="38100" dist="38100" dir="2700000" algn="tl">
                  <a:schemeClr val="bg2"/>
                </a:outerShdw>
              </a:effectLst>
            </a:endParaRPr>
          </a:p>
        </p:txBody>
      </p:sp>
      <p:sp>
        <p:nvSpPr>
          <p:cNvPr id="107524" name="Footer Placeholder 4"/>
          <p:cNvSpPr>
            <a:spLocks noGrp="1"/>
          </p:cNvSpPr>
          <p:nvPr>
            <p:ph type="ftr" sz="quarter" idx="3"/>
          </p:nvPr>
        </p:nvSpPr>
        <p:spPr/>
        <p:txBody>
          <a:bodyPr/>
          <a:lstStyle/>
          <a:p>
            <a:pPr lvl="0" algn="ctr"/>
            <a:fld id="{7453844C-7B52-439E-83DD-DAA187D742EE}"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8546" name=""/>
          <p:cNvSpPr/>
          <p:nvPr/>
        </p:nvSpPr>
        <p:spPr>
          <a:xfrm>
            <a:off x="376238" y="1341438"/>
            <a:ext cx="8443912" cy="4849812"/>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sz="3200">
                <a:ea typeface="华文新魏" pitchFamily="2" charset="-122"/>
              </a:rPr>
              <a:t>4、</a:t>
            </a:r>
            <a:r>
              <a:rPr kumimoji="1" sz="3200">
                <a:solidFill>
                  <a:schemeClr val="tx2"/>
                </a:solidFill>
                <a:ea typeface="华文新魏" pitchFamily="2" charset="-122"/>
              </a:rPr>
              <a:t>苏丹红</a:t>
            </a:r>
            <a:endParaRPr kumimoji="1" sz="3200">
              <a:solidFill>
                <a:schemeClr val="tx2"/>
              </a:solidFill>
              <a:ea typeface="华文新魏" pitchFamily="2" charset="-122"/>
            </a:endParaRPr>
          </a:p>
          <a:p>
            <a:pPr lvl="0">
              <a:buClr>
                <a:srgbClr val="FF0066"/>
              </a:buClr>
              <a:buFont typeface="Wingdings" pitchFamily="2" charset="2"/>
              <a:buChar char="u"/>
            </a:pPr>
            <a:r>
              <a:rPr kumimoji="1" sz="2800">
                <a:ea typeface="华文新魏" pitchFamily="2" charset="-122"/>
              </a:rPr>
              <a:t>2005年2月18日，英国食品标准署就食用含有添加苏丹红色素的食品向消费者发出警告,并在其网站上公布了亨氏、联合利华等30家企业生产的可能含有苏丹红（一号）的359种食品名单，并下令召回所有上述食品。</a:t>
            </a:r>
            <a:endParaRPr kumimoji="1" sz="2800">
              <a:ea typeface="华文新魏" pitchFamily="2" charset="-122"/>
            </a:endParaRPr>
          </a:p>
          <a:p>
            <a:pPr lvl="0">
              <a:buClr>
                <a:srgbClr val="FF0066"/>
              </a:buClr>
              <a:buFont typeface="Wingdings" pitchFamily="2" charset="2"/>
              <a:buChar char="u"/>
            </a:pPr>
            <a:r>
              <a:rPr kumimoji="1" sz="2800">
                <a:ea typeface="华文新魏" pitchFamily="2" charset="-122"/>
              </a:rPr>
              <a:t>苏丹红（一号）是一种人工合成红色染料，暗红色粉末，常用于地板蜡、鞋油、机油等产品的染色。有研究表明，苏丹红（一号）可能使老鼠、兔子患癌症，也可能造成人体肝脏细胞的DNA突变，我国及许多国家都禁止将其用于食品生产。</a:t>
            </a:r>
            <a:endParaRPr kumimoji="1" sz="2800">
              <a:ea typeface="华文新魏" pitchFamily="2" charset="-122"/>
            </a:endParaRPr>
          </a:p>
        </p:txBody>
      </p:sp>
      <p:sp>
        <p:nvSpPr>
          <p:cNvPr id="108547" name="Date Placeholder 3"/>
          <p:cNvSpPr>
            <a:spLocks noGrp="1"/>
          </p:cNvSpPr>
          <p:nvPr>
            <p:ph type="dt" sz="half" idx="2"/>
          </p:nvPr>
        </p:nvSpPr>
        <p:spPr/>
        <p:txBody>
          <a:bodyPr/>
          <a:lstStyle/>
          <a:p>
            <a:pPr lvl="0"/>
            <a:endParaRPr sz="1400">
              <a:effectLst>
                <a:outerShdw blurRad="38100" dist="38100" dir="2700000" algn="tl">
                  <a:schemeClr val="bg2"/>
                </a:outerShdw>
              </a:effectLst>
            </a:endParaRPr>
          </a:p>
        </p:txBody>
      </p:sp>
      <p:sp>
        <p:nvSpPr>
          <p:cNvPr id="108548" name="Footer Placeholder 4"/>
          <p:cNvSpPr>
            <a:spLocks noGrp="1"/>
          </p:cNvSpPr>
          <p:nvPr>
            <p:ph type="ftr" sz="quarter" idx="3"/>
          </p:nvPr>
        </p:nvSpPr>
        <p:spPr/>
        <p:txBody>
          <a:bodyPr/>
          <a:lstStyle/>
          <a:p>
            <a:pPr lvl="0" algn="ctr"/>
            <a:fld id="{235C2C38-FB8C-4156-9FD9-B4C30114F2B6}"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9570" name=""/>
          <p:cNvSpPr/>
          <p:nvPr/>
        </p:nvSpPr>
        <p:spPr>
          <a:xfrm>
            <a:off x="381000" y="1676400"/>
            <a:ext cx="8443912" cy="4362450"/>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kumimoji="1" sz="2800">
                <a:ea typeface="华文新魏" pitchFamily="2" charset="-122"/>
              </a:rPr>
              <a:t>2005年3月一则消息引起了全国的震动:亨氏美味源(广州)食品有限公司生产的“美味源”牌辣椒酱被检出“苏丹红一号”,随后肯德基快餐食品的调料在检查中被发现含有“苏丹红一号”成分。很多中国人由此次的苏丹红事件开始关注我国的食品安全性问题。食品中添加苏丹红的主要目的是为了增加红色,以掩盖天然辣椒素光照褪色的缺点,使辣椒制品长期保持鲜红的颜色。正是由于苏丹红具有染红其他食品的功能,加上价格低廉,很快在印度等国率先被不法商家添加到食品中去。</a:t>
            </a:r>
            <a:endParaRPr kumimoji="1" sz="2800">
              <a:ea typeface="华文新魏" pitchFamily="2" charset="-122"/>
            </a:endParaRPr>
          </a:p>
        </p:txBody>
      </p:sp>
      <p:sp>
        <p:nvSpPr>
          <p:cNvPr id="109571" name="Date Placeholder 3"/>
          <p:cNvSpPr>
            <a:spLocks noGrp="1"/>
          </p:cNvSpPr>
          <p:nvPr>
            <p:ph type="dt" sz="half" idx="2"/>
          </p:nvPr>
        </p:nvSpPr>
        <p:spPr/>
        <p:txBody>
          <a:bodyPr/>
          <a:lstStyle/>
          <a:p>
            <a:pPr lvl="0"/>
            <a:endParaRPr sz="1400">
              <a:effectLst>
                <a:outerShdw blurRad="38100" dist="38100" dir="2700000" algn="tl">
                  <a:schemeClr val="bg2"/>
                </a:outerShdw>
              </a:effectLst>
            </a:endParaRPr>
          </a:p>
        </p:txBody>
      </p:sp>
      <p:sp>
        <p:nvSpPr>
          <p:cNvPr id="109572" name="Footer Placeholder 4"/>
          <p:cNvSpPr>
            <a:spLocks noGrp="1"/>
          </p:cNvSpPr>
          <p:nvPr>
            <p:ph type="ftr" sz="quarter" idx="3"/>
          </p:nvPr>
        </p:nvSpPr>
        <p:spPr/>
        <p:txBody>
          <a:bodyPr/>
          <a:lstStyle/>
          <a:p>
            <a:pPr lvl="0" algn="ctr"/>
            <a:fld id="{B391BD72-3B4F-46B2-958F-AFF95278A4A1}"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0594" name=""/>
          <p:cNvSpPr/>
          <p:nvPr/>
        </p:nvSpPr>
        <p:spPr>
          <a:xfrm>
            <a:off x="376238" y="1354138"/>
            <a:ext cx="8372475" cy="4965700"/>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sz="3200">
                <a:ea typeface="华文新魏" pitchFamily="2" charset="-122"/>
              </a:rPr>
              <a:t> 5.</a:t>
            </a:r>
            <a:r>
              <a:rPr sz="3200">
                <a:solidFill>
                  <a:schemeClr val="tx2"/>
                </a:solidFill>
                <a:ea typeface="华文新魏" pitchFamily="2" charset="-122"/>
              </a:rPr>
              <a:t>四川泡菜：</a:t>
            </a:r>
            <a:endParaRPr sz="3200">
              <a:solidFill>
                <a:schemeClr val="tx2"/>
              </a:solidFill>
              <a:ea typeface="华文新魏" pitchFamily="2" charset="-122"/>
            </a:endParaRPr>
          </a:p>
          <a:p>
            <a:pPr lvl="0"/>
            <a:r>
              <a:rPr sz="3200">
                <a:ea typeface="华文新魏" pitchFamily="2" charset="-122"/>
              </a:rPr>
              <a:t>2004年5月9日，中央电视台“每周质量报告”报道了四川成都新繁、彭州个别生产泡菜的企业使用了敌敌畏、工业盐等有毒、有害物质生产泡菜。此事一经曝光，在社会上引起强烈反响，对成都市的泡菜生产企业产生了巨大的影响，导致成都市许多正规的泡菜生产企业遭受了惨重的损失。而这一事件也无可避免地打击了全国各地消费者的信心，事件被披露后，在很长一段时间里，人们都不敢乱吃泡菜</a:t>
            </a:r>
            <a:r>
              <a:rPr sz="3200">
                <a:solidFill>
                  <a:srgbClr val="000000"/>
                </a:solidFill>
                <a:ea typeface="华文新魏" pitchFamily="2" charset="-122"/>
              </a:rPr>
              <a:t>。</a:t>
            </a:r>
            <a:endParaRPr sz="3200">
              <a:ea typeface="华文新魏" pitchFamily="2" charset="-122"/>
            </a:endParaRPr>
          </a:p>
        </p:txBody>
      </p:sp>
      <p:sp>
        <p:nvSpPr>
          <p:cNvPr id="110595" name="Date Placeholder 3"/>
          <p:cNvSpPr>
            <a:spLocks noGrp="1"/>
          </p:cNvSpPr>
          <p:nvPr>
            <p:ph type="dt" sz="half" idx="2"/>
          </p:nvPr>
        </p:nvSpPr>
        <p:spPr/>
        <p:txBody>
          <a:bodyPr/>
          <a:lstStyle/>
          <a:p>
            <a:pPr lvl="0"/>
            <a:endParaRPr sz="1400">
              <a:effectLst>
                <a:outerShdw blurRad="38100" dist="38100" dir="2700000" algn="tl">
                  <a:schemeClr val="bg2"/>
                </a:outerShdw>
              </a:effectLst>
            </a:endParaRPr>
          </a:p>
        </p:txBody>
      </p:sp>
      <p:sp>
        <p:nvSpPr>
          <p:cNvPr id="110596" name="Footer Placeholder 4"/>
          <p:cNvSpPr>
            <a:spLocks noGrp="1"/>
          </p:cNvSpPr>
          <p:nvPr>
            <p:ph type="ftr" sz="quarter" idx="3"/>
          </p:nvPr>
        </p:nvSpPr>
        <p:spPr/>
        <p:txBody>
          <a:bodyPr/>
          <a:lstStyle/>
          <a:p>
            <a:pPr lvl="0" algn="ctr"/>
            <a:fld id="{FF68DDC0-01D1-4E1D-BD38-ECDCA456ADA1}"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1618" name=""/>
          <p:cNvSpPr/>
          <p:nvPr/>
        </p:nvSpPr>
        <p:spPr>
          <a:xfrm>
            <a:off x="231775" y="1209675"/>
            <a:ext cx="8516938" cy="4849812"/>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sz="3200">
                <a:ea typeface="华文新魏" pitchFamily="2" charset="-122"/>
              </a:rPr>
              <a:t> 6. </a:t>
            </a:r>
            <a:r>
              <a:rPr sz="2800">
                <a:solidFill>
                  <a:schemeClr val="tx2"/>
                </a:solidFill>
                <a:ea typeface="华文新魏" pitchFamily="2" charset="-122"/>
              </a:rPr>
              <a:t>重庆火锅：</a:t>
            </a:r>
            <a:endParaRPr sz="2800">
              <a:solidFill>
                <a:schemeClr val="tx2"/>
              </a:solidFill>
              <a:ea typeface="华文新魏" pitchFamily="2" charset="-122"/>
            </a:endParaRPr>
          </a:p>
          <a:p>
            <a:pPr lvl="0"/>
            <a:r>
              <a:rPr sz="2800">
                <a:solidFill>
                  <a:srgbClr val="000000"/>
                </a:solidFill>
                <a:ea typeface="华文新魏" pitchFamily="2" charset="-122"/>
              </a:rPr>
              <a:t>“重庆火锅”就好像重庆的一张城市名片，而且现在这张名片已经发遍了全国各地，也给重庆带来了滚滚财源，成了当地一大支柱产业。目前重庆火锅在全国经营户已达到１１２００多家，年创产值达１５０亿元，年上缴税收８亿元，解决了５０多万人的就业问题。然而，03年底04年初，媒体报道了重庆一些调味品厂在火锅底料里加石蜡的消息后，虽然这次发现的只是几家小作坊，可是他们却给整个重庆的火锅底料带来了一场灾难。丑闻重创了重庆火锅底料行业以及“重庆火锅”这个传统品牌。</a:t>
            </a:r>
            <a:endParaRPr sz="2800">
              <a:ea typeface="华文新魏" pitchFamily="2" charset="-122"/>
            </a:endParaRPr>
          </a:p>
        </p:txBody>
      </p:sp>
      <p:sp>
        <p:nvSpPr>
          <p:cNvPr id="111619" name="Date Placeholder 3"/>
          <p:cNvSpPr>
            <a:spLocks noGrp="1"/>
          </p:cNvSpPr>
          <p:nvPr>
            <p:ph type="dt" sz="half" idx="2"/>
          </p:nvPr>
        </p:nvSpPr>
        <p:spPr/>
        <p:txBody>
          <a:bodyPr/>
          <a:lstStyle/>
          <a:p>
            <a:pPr lvl="0"/>
            <a:endParaRPr sz="1400">
              <a:effectLst>
                <a:outerShdw blurRad="38100" dist="38100" dir="2700000" algn="tl">
                  <a:schemeClr val="bg2"/>
                </a:outerShdw>
              </a:effectLst>
            </a:endParaRPr>
          </a:p>
        </p:txBody>
      </p:sp>
      <p:sp>
        <p:nvSpPr>
          <p:cNvPr id="111620" name="Footer Placeholder 4"/>
          <p:cNvSpPr>
            <a:spLocks noGrp="1"/>
          </p:cNvSpPr>
          <p:nvPr>
            <p:ph type="ftr" sz="quarter" idx="3"/>
          </p:nvPr>
        </p:nvSpPr>
        <p:spPr/>
        <p:txBody>
          <a:bodyPr/>
          <a:lstStyle/>
          <a:p>
            <a:pPr lvl="0" algn="ctr"/>
            <a:fld id="{96872B75-B061-439B-9E2A-75A6FE5B3FEC}"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42" name=""/>
          <p:cNvSpPr/>
          <p:nvPr/>
        </p:nvSpPr>
        <p:spPr>
          <a:xfrm>
            <a:off x="323850" y="1196975"/>
            <a:ext cx="8445500" cy="1860550"/>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sz="3200">
                <a:ea typeface="华文新魏" pitchFamily="2" charset="-122"/>
              </a:rPr>
              <a:t> 7.</a:t>
            </a:r>
            <a:r>
              <a:rPr sz="2800">
                <a:solidFill>
                  <a:schemeClr val="tx2"/>
                </a:solidFill>
                <a:ea typeface="华文新魏" pitchFamily="2" charset="-122"/>
              </a:rPr>
              <a:t>大头婴儿（劣质奶粉）：</a:t>
            </a:r>
            <a:endParaRPr sz="2800">
              <a:solidFill>
                <a:schemeClr val="tx2"/>
              </a:solidFill>
              <a:ea typeface="华文新魏" pitchFamily="2" charset="-122"/>
            </a:endParaRPr>
          </a:p>
          <a:p>
            <a:pPr lvl="0"/>
            <a:r>
              <a:rPr sz="2800">
                <a:ea typeface="华文新魏" pitchFamily="2" charset="-122"/>
              </a:rPr>
              <a:t>2004年4月30日，新华网披露：在安徽省阜阳市，由于被喂食几乎完全没有营养的劣质奶粉，13名婴儿夭折，近200名婴儿患上严重营养不良症。</a:t>
            </a:r>
            <a:endParaRPr sz="2800">
              <a:ea typeface="华文新魏" pitchFamily="2" charset="-122"/>
            </a:endParaRPr>
          </a:p>
        </p:txBody>
      </p:sp>
      <p:sp>
        <p:nvSpPr>
          <p:cNvPr id="112643" name=""/>
          <p:cNvSpPr/>
          <p:nvPr/>
        </p:nvSpPr>
        <p:spPr>
          <a:xfrm>
            <a:off x="250825" y="3068638"/>
            <a:ext cx="8732838" cy="3508375"/>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sz="2800">
                <a:solidFill>
                  <a:schemeClr val="tx2"/>
                </a:solidFill>
                <a:ea typeface="华文新魏" pitchFamily="2" charset="-122"/>
              </a:rPr>
              <a:t>8.龙口粉丝事件</a:t>
            </a:r>
            <a:endParaRPr sz="2800">
              <a:solidFill>
                <a:schemeClr val="tx2"/>
              </a:solidFill>
              <a:ea typeface="华文新魏" pitchFamily="2" charset="-122"/>
            </a:endParaRPr>
          </a:p>
          <a:p>
            <a:pPr lvl="0"/>
            <a:r>
              <a:rPr sz="2800">
                <a:ea typeface="华文新魏" pitchFamily="2" charset="-122"/>
              </a:rPr>
              <a:t>2004年5月,中央电视台揭露:一些粉丝生产商为降低成本,在生产中加入了有致癌成分的碳酸氢铵化肥、氨水用于增白。该粉丝主产地山东招远市100多家粉丝厂因此关张停业。这一事件使历史名牌遭遇信任危机。中国传统名牌尤其是以地域命名的品牌,几乎都存在一个品牌所有人缺失的问题。谁都可以用这块牌子挣钱,但谁都不负责任,“一荣俱荣、一损俱损”。</a:t>
            </a:r>
            <a:endParaRPr sz="2800">
              <a:ea typeface="华文新魏" pitchFamily="2" charset="-122"/>
            </a:endParaRPr>
          </a:p>
        </p:txBody>
      </p:sp>
      <p:sp>
        <p:nvSpPr>
          <p:cNvPr id="112644" name="Date Placeholder 3"/>
          <p:cNvSpPr>
            <a:spLocks noGrp="1"/>
          </p:cNvSpPr>
          <p:nvPr>
            <p:ph type="dt" sz="half" idx="2"/>
          </p:nvPr>
        </p:nvSpPr>
        <p:spPr/>
        <p:txBody>
          <a:bodyPr/>
          <a:lstStyle/>
          <a:p>
            <a:pPr lvl="0"/>
            <a:endParaRPr sz="1400">
              <a:effectLst>
                <a:outerShdw blurRad="38100" dist="38100" dir="2700000" algn="tl">
                  <a:schemeClr val="bg2"/>
                </a:outerShdw>
              </a:effectLst>
            </a:endParaRPr>
          </a:p>
        </p:txBody>
      </p:sp>
      <p:sp>
        <p:nvSpPr>
          <p:cNvPr id="112645" name="Footer Placeholder 4"/>
          <p:cNvSpPr>
            <a:spLocks noGrp="1"/>
          </p:cNvSpPr>
          <p:nvPr>
            <p:ph type="ftr" sz="quarter" idx="3"/>
          </p:nvPr>
        </p:nvSpPr>
        <p:spPr/>
        <p:txBody>
          <a:bodyPr/>
          <a:lstStyle/>
          <a:p>
            <a:pPr lvl="0" algn="ctr"/>
            <a:fld id="{56C79928-CBE4-41A2-87E8-918439B0FA5A}"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3666" name=""/>
          <p:cNvSpPr/>
          <p:nvPr/>
        </p:nvSpPr>
        <p:spPr>
          <a:xfrm>
            <a:off x="303212" y="1354138"/>
            <a:ext cx="8445500" cy="4965700"/>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sz="3200">
                <a:solidFill>
                  <a:schemeClr val="tx2"/>
                </a:solidFill>
                <a:ea typeface="华文新魏" pitchFamily="2" charset="-122"/>
              </a:rPr>
              <a:t>9.孔雀绿事件</a:t>
            </a:r>
            <a:endParaRPr sz="3200">
              <a:solidFill>
                <a:schemeClr val="tx2"/>
              </a:solidFill>
              <a:ea typeface="华文新魏" pitchFamily="2" charset="-122"/>
            </a:endParaRPr>
          </a:p>
          <a:p>
            <a:pPr lvl="0"/>
            <a:r>
              <a:rPr sz="3200">
                <a:ea typeface="华文新魏" pitchFamily="2" charset="-122"/>
              </a:rPr>
              <a:t>2005年6月5日，英国食品标准局在某知名超市出售的鲑鱼体内发现一种名为孔雀绿的色素成分，这种物质对人体有害，不应该出现在任何食品中。是继苏丹红后发出的又一个食品安全警报。我国经过调查，在河南湖北等地水产业中，也发现了使用孔雀绿，重庆执法部门在某水产品交易市场发现了六百多只有孔雀绿的甲鱼，主要是为了防止鱼内的水霉病而使用。或者是用来在长途运输中保鲜。</a:t>
            </a:r>
            <a:endParaRPr sz="3200">
              <a:ea typeface="华文新魏" pitchFamily="2" charset="-122"/>
            </a:endParaRPr>
          </a:p>
        </p:txBody>
      </p:sp>
      <p:sp>
        <p:nvSpPr>
          <p:cNvPr id="113667" name="Date Placeholder 3"/>
          <p:cNvSpPr>
            <a:spLocks noGrp="1"/>
          </p:cNvSpPr>
          <p:nvPr>
            <p:ph type="dt" sz="half" idx="2"/>
          </p:nvPr>
        </p:nvSpPr>
        <p:spPr/>
        <p:txBody>
          <a:bodyPr/>
          <a:lstStyle/>
          <a:p>
            <a:pPr lvl="0"/>
            <a:endParaRPr sz="1400">
              <a:effectLst>
                <a:outerShdw blurRad="38100" dist="38100" dir="2700000" algn="tl">
                  <a:schemeClr val="bg2"/>
                </a:outerShdw>
              </a:effectLst>
            </a:endParaRPr>
          </a:p>
        </p:txBody>
      </p:sp>
      <p:sp>
        <p:nvSpPr>
          <p:cNvPr id="113668" name="Footer Placeholder 4"/>
          <p:cNvSpPr>
            <a:spLocks noGrp="1"/>
          </p:cNvSpPr>
          <p:nvPr>
            <p:ph type="ftr" sz="quarter" idx="3"/>
          </p:nvPr>
        </p:nvSpPr>
        <p:spPr/>
        <p:txBody>
          <a:bodyPr/>
          <a:lstStyle/>
          <a:p>
            <a:pPr lvl="0" algn="ctr"/>
            <a:fld id="{7922814D-5D46-4B8F-91DE-7BF514A25523}"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4690" name=""/>
          <p:cNvSpPr/>
          <p:nvPr/>
        </p:nvSpPr>
        <p:spPr>
          <a:xfrm>
            <a:off x="303212" y="1281112"/>
            <a:ext cx="8589962" cy="4478338"/>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kumimoji="1" sz="3200">
                <a:ea typeface="华文新魏" pitchFamily="2" charset="-122"/>
              </a:rPr>
              <a:t>10.瘦肉精——盐酸克伦特罗 </a:t>
            </a:r>
            <a:endParaRPr kumimoji="1" sz="3200">
              <a:ea typeface="华文新魏" pitchFamily="2" charset="-122"/>
            </a:endParaRPr>
          </a:p>
          <a:p>
            <a:pPr lvl="0"/>
            <a:r>
              <a:rPr kumimoji="1" sz="3200">
                <a:ea typeface="华文新魏" pitchFamily="2" charset="-122"/>
              </a:rPr>
              <a:t>       2006年9月13日以来，上海市发生多起因食用猪内脏、猪肉导致的瘦肉精食物中毒事故，截至9月16日已有300多人次到医院就诊。 “瘦肉精”学名叫盐酸克伦特罗，是一种平喘药。添加到饲料里，可提高猪的瘦肉率，现已禁用。 瘦肉精含量过大或无病用药可能出现肌肉震颤、头晕、呕吐、心悸等中毒症状，对于患有高血压、心脏病的人来说危险性极大。</a:t>
            </a:r>
            <a:endParaRPr kumimoji="1" sz="3200">
              <a:ea typeface="华文新魏" pitchFamily="2" charset="-122"/>
            </a:endParaRPr>
          </a:p>
        </p:txBody>
      </p:sp>
      <p:sp>
        <p:nvSpPr>
          <p:cNvPr id="114691" name="Date Placeholder 3"/>
          <p:cNvSpPr>
            <a:spLocks noGrp="1"/>
          </p:cNvSpPr>
          <p:nvPr>
            <p:ph type="dt" sz="half" idx="2"/>
          </p:nvPr>
        </p:nvSpPr>
        <p:spPr/>
        <p:txBody>
          <a:bodyPr/>
          <a:lstStyle/>
          <a:p>
            <a:pPr lvl="0"/>
            <a:endParaRPr sz="1400">
              <a:effectLst>
                <a:outerShdw blurRad="38100" dist="38100" dir="2700000" algn="tl">
                  <a:schemeClr val="bg2"/>
                </a:outerShdw>
              </a:effectLst>
            </a:endParaRPr>
          </a:p>
        </p:txBody>
      </p:sp>
      <p:sp>
        <p:nvSpPr>
          <p:cNvPr id="114692" name="Footer Placeholder 4"/>
          <p:cNvSpPr>
            <a:spLocks noGrp="1"/>
          </p:cNvSpPr>
          <p:nvPr>
            <p:ph type="ftr" sz="quarter" idx="3"/>
          </p:nvPr>
        </p:nvSpPr>
        <p:spPr/>
        <p:txBody>
          <a:bodyPr/>
          <a:lstStyle/>
          <a:p>
            <a:pPr lvl="0" algn="ctr"/>
            <a:fld id="{C7E1CBDA-8297-4C9B-BCC7-595A11CF13ED}"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5714" name=""/>
          <p:cNvSpPr/>
          <p:nvPr/>
        </p:nvSpPr>
        <p:spPr>
          <a:xfrm>
            <a:off x="447675" y="1341438"/>
            <a:ext cx="3186112" cy="579438"/>
          </a:xfrm>
          <a:prstGeom prst="rect">
            <a:avLst/>
          </a:prstGeom>
          <a:noFill/>
          <a:ln>
            <a:noFill/>
            <a:miter lim="800000"/>
          </a:ln>
        </p:spPr>
        <p:txBody>
          <a:bodyPr wrap="none" anchor="t" anchorCtr="0">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sz="3200">
                <a:ea typeface="华文新魏" pitchFamily="2" charset="-122"/>
              </a:rPr>
              <a:t>11.三鹿奶粉事件</a:t>
            </a:r>
            <a:endParaRPr sz="3200">
              <a:ea typeface="华文新魏" pitchFamily="2" charset="-122"/>
            </a:endParaRPr>
          </a:p>
        </p:txBody>
      </p:sp>
      <p:sp>
        <p:nvSpPr>
          <p:cNvPr id="115715" name=""/>
          <p:cNvSpPr/>
          <p:nvPr/>
        </p:nvSpPr>
        <p:spPr>
          <a:xfrm>
            <a:off x="468312" y="1916112"/>
            <a:ext cx="8372475" cy="3016250"/>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sz="3200">
                <a:ea typeface="华文新魏" pitchFamily="2" charset="-122"/>
              </a:rPr>
              <a:t>陕甘宁江苏等地出现多个婴儿患肾结石病例，疑为食用问题奶粉所致。2008年9月11日，卫生部证实，经调查，高度怀疑三鹿集团旗下的三鹿牌婴幼儿配方奶粉受到三聚氰胺污染；同日，三鹿集团承认奶粉受污染，全部召回8月6日以前产品。</a:t>
            </a:r>
            <a:endParaRPr sz="3200">
              <a:ea typeface="华文新魏" pitchFamily="2" charset="-122"/>
            </a:endParaRPr>
          </a:p>
        </p:txBody>
      </p:sp>
      <p:sp>
        <p:nvSpPr>
          <p:cNvPr id="115716" name=""/>
          <p:cNvSpPr/>
          <p:nvPr/>
        </p:nvSpPr>
        <p:spPr>
          <a:xfrm>
            <a:off x="0" y="0"/>
            <a:ext cx="192088" cy="366712"/>
          </a:xfrm>
          <a:prstGeom prst="rect">
            <a:avLst/>
          </a:prstGeom>
          <a:noFill/>
          <a:ln>
            <a:noFill/>
            <a:miter lim="800000"/>
          </a:ln>
        </p:spPr>
        <p:txBody>
          <a:bodyPr wrap="none" rIns="36501" anchor="ctr" anchorCtr="0">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t> </a:t>
            </a:r>
          </a:p>
        </p:txBody>
      </p:sp>
      <p:sp>
        <p:nvSpPr>
          <p:cNvPr id="115717" name=""/>
          <p:cNvSpPr/>
          <p:nvPr/>
        </p:nvSpPr>
        <p:spPr>
          <a:xfrm>
            <a:off x="0" y="0"/>
            <a:ext cx="192088" cy="366712"/>
          </a:xfrm>
          <a:prstGeom prst="rect">
            <a:avLst/>
          </a:prstGeom>
          <a:noFill/>
          <a:ln>
            <a:noFill/>
            <a:miter lim="800000"/>
          </a:ln>
        </p:spPr>
        <p:txBody>
          <a:bodyPr wrap="none" rIns="36501" anchor="ctr" anchorCtr="0">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t> </a:t>
            </a:r>
          </a:p>
        </p:txBody>
      </p:sp>
      <p:sp>
        <p:nvSpPr>
          <p:cNvPr id="115718" name=""/>
          <p:cNvSpPr/>
          <p:nvPr/>
        </p:nvSpPr>
        <p:spPr>
          <a:xfrm>
            <a:off x="0" y="0"/>
            <a:ext cx="192088" cy="366712"/>
          </a:xfrm>
          <a:prstGeom prst="rect">
            <a:avLst/>
          </a:prstGeom>
          <a:noFill/>
          <a:ln>
            <a:noFill/>
            <a:miter lim="800000"/>
          </a:ln>
        </p:spPr>
        <p:txBody>
          <a:bodyPr wrap="none" rIns="36501" anchor="ctr" anchorCtr="0">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t> </a:t>
            </a:r>
          </a:p>
        </p:txBody>
      </p:sp>
      <p:sp>
        <p:nvSpPr>
          <p:cNvPr id="115719" name=""/>
          <p:cNvSpPr/>
          <p:nvPr/>
        </p:nvSpPr>
        <p:spPr>
          <a:xfrm>
            <a:off x="0" y="0"/>
            <a:ext cx="192088" cy="366712"/>
          </a:xfrm>
          <a:prstGeom prst="rect">
            <a:avLst/>
          </a:prstGeom>
          <a:noFill/>
          <a:ln>
            <a:noFill/>
            <a:miter lim="800000"/>
          </a:ln>
        </p:spPr>
        <p:txBody>
          <a:bodyPr wrap="none" rIns="36501" anchor="ctr" anchorCtr="0">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t> </a:t>
            </a:r>
          </a:p>
        </p:txBody>
      </p:sp>
      <p:sp>
        <p:nvSpPr>
          <p:cNvPr id="115720" name=""/>
          <p:cNvSpPr/>
          <p:nvPr/>
        </p:nvSpPr>
        <p:spPr>
          <a:xfrm>
            <a:off x="0" y="0"/>
            <a:ext cx="192088" cy="366712"/>
          </a:xfrm>
          <a:prstGeom prst="rect">
            <a:avLst/>
          </a:prstGeom>
          <a:noFill/>
          <a:ln>
            <a:noFill/>
            <a:miter lim="800000"/>
          </a:ln>
        </p:spPr>
        <p:txBody>
          <a:bodyPr wrap="none" rIns="36501" anchor="ctr" anchorCtr="0">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t> </a:t>
            </a:r>
          </a:p>
        </p:txBody>
      </p:sp>
      <p:sp>
        <p:nvSpPr>
          <p:cNvPr id="115721" name=""/>
          <p:cNvSpPr/>
          <p:nvPr/>
        </p:nvSpPr>
        <p:spPr>
          <a:xfrm>
            <a:off x="0" y="0"/>
            <a:ext cx="192088" cy="366712"/>
          </a:xfrm>
          <a:prstGeom prst="rect">
            <a:avLst/>
          </a:prstGeom>
          <a:noFill/>
          <a:ln>
            <a:noFill/>
            <a:miter lim="800000"/>
          </a:ln>
        </p:spPr>
        <p:txBody>
          <a:bodyPr wrap="none" rIns="36501" anchor="ctr" anchorCtr="0">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t> </a:t>
            </a:r>
          </a:p>
        </p:txBody>
      </p:sp>
      <p:sp>
        <p:nvSpPr>
          <p:cNvPr id="115722" name="Date Placeholder 3"/>
          <p:cNvSpPr>
            <a:spLocks noGrp="1"/>
          </p:cNvSpPr>
          <p:nvPr>
            <p:ph type="dt" sz="half" idx="2"/>
          </p:nvPr>
        </p:nvSpPr>
        <p:spPr/>
        <p:txBody>
          <a:bodyPr/>
          <a:lstStyle/>
          <a:p>
            <a:pPr lvl="0"/>
            <a:endParaRPr sz="1400">
              <a:effectLst>
                <a:outerShdw blurRad="38100" dist="38100" dir="2700000" algn="tl">
                  <a:schemeClr val="bg2"/>
                </a:outerShdw>
              </a:effectLst>
            </a:endParaRPr>
          </a:p>
        </p:txBody>
      </p:sp>
      <p:sp>
        <p:nvSpPr>
          <p:cNvPr id="115723" name="Footer Placeholder 4"/>
          <p:cNvSpPr>
            <a:spLocks noGrp="1"/>
          </p:cNvSpPr>
          <p:nvPr>
            <p:ph type="ftr" sz="quarter" idx="3"/>
          </p:nvPr>
        </p:nvSpPr>
        <p:spPr/>
        <p:txBody>
          <a:bodyPr/>
          <a:lstStyle/>
          <a:p>
            <a:pPr lvl="0" algn="ctr"/>
            <a:fld id="{FE464A19-01C0-4D3B-BCAE-DC89365FCE4D}"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6738" name=""/>
          <p:cNvSpPr/>
          <p:nvPr/>
        </p:nvSpPr>
        <p:spPr>
          <a:xfrm>
            <a:off x="447675" y="1354138"/>
            <a:ext cx="8445500" cy="2287588"/>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sz="2800">
                <a:ea typeface="华文新魏" pitchFamily="2" charset="-122"/>
              </a:rPr>
              <a:t>       河北省曲周县的张玉军在2007年7月前一直在当地从事养殖业。在养牛过程中，他经过多次试验，“发明”了将三聚氰胺和麦芽糊精按一定比例配制“蛋白粉”的方法，据称“能够提高牛奶中的蛋白质含量，而且不易挥发，不易被检查出来”。</a:t>
            </a:r>
            <a:r>
              <a:rPr sz="3200">
                <a:ea typeface="华文新魏" pitchFamily="2" charset="-122"/>
              </a:rPr>
              <a:t> </a:t>
            </a:r>
            <a:endParaRPr sz="3200">
              <a:ea typeface="华文新魏" pitchFamily="2" charset="-122"/>
            </a:endParaRPr>
          </a:p>
        </p:txBody>
      </p:sp>
      <p:sp>
        <p:nvSpPr>
          <p:cNvPr id="116739" name=""/>
          <p:cNvSpPr/>
          <p:nvPr/>
        </p:nvSpPr>
        <p:spPr>
          <a:xfrm>
            <a:off x="592138" y="3586162"/>
            <a:ext cx="8228012" cy="2714625"/>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sz="2800">
                <a:ea typeface="华文新魏" pitchFamily="2" charset="-122"/>
              </a:rPr>
              <a:t>       张玉军最初在本村自己的养牛场小批量配制。2007年11月，他前往山东省济南市历城区党家庄，化名“张海涛”，以生产涂料粘合剂为名批量生产。他通过互联网联系订货，并从河南省濮阳市等地购进三聚氰胺，从济南市购进麦芽糊精，生产所谓的“蛋白粉”。</a:t>
            </a:r>
            <a:r>
              <a:rPr sz="3200">
                <a:ea typeface="华文新魏" pitchFamily="2" charset="-122"/>
              </a:rPr>
              <a:t> </a:t>
            </a:r>
            <a:endParaRPr sz="3200">
              <a:ea typeface="华文新魏" pitchFamily="2" charset="-122"/>
            </a:endParaRPr>
          </a:p>
        </p:txBody>
      </p:sp>
      <p:sp>
        <p:nvSpPr>
          <p:cNvPr id="116740" name="Date Placeholder 3"/>
          <p:cNvSpPr>
            <a:spLocks noGrp="1"/>
          </p:cNvSpPr>
          <p:nvPr>
            <p:ph type="dt" sz="half" idx="2"/>
          </p:nvPr>
        </p:nvSpPr>
        <p:spPr/>
        <p:txBody>
          <a:bodyPr/>
          <a:lstStyle/>
          <a:p>
            <a:pPr lvl="0"/>
            <a:endParaRPr sz="1400">
              <a:effectLst>
                <a:outerShdw blurRad="38100" dist="38100" dir="2700000" algn="tl">
                  <a:schemeClr val="bg2"/>
                </a:outerShdw>
              </a:effectLst>
            </a:endParaRPr>
          </a:p>
        </p:txBody>
      </p:sp>
      <p:sp>
        <p:nvSpPr>
          <p:cNvPr id="116741" name="Footer Placeholder 4"/>
          <p:cNvSpPr>
            <a:spLocks noGrp="1"/>
          </p:cNvSpPr>
          <p:nvPr>
            <p:ph type="ftr" sz="quarter" idx="3"/>
          </p:nvPr>
        </p:nvSpPr>
        <p:spPr/>
        <p:txBody>
          <a:bodyPr/>
          <a:lstStyle/>
          <a:p>
            <a:pPr lvl="0" algn="ctr"/>
            <a:fld id="{A2ECEADD-2BAD-4ADF-AF35-F7C3DACFCD95}"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7762" name=""/>
          <p:cNvSpPr/>
          <p:nvPr/>
        </p:nvSpPr>
        <p:spPr>
          <a:xfrm>
            <a:off x="323850" y="1214438"/>
            <a:ext cx="8445500" cy="5643562"/>
          </a:xfrm>
          <a:prstGeom prst="rect">
            <a:avLst/>
          </a:prstGeom>
          <a:noFill/>
          <a:ln>
            <a:noFill/>
            <a:miter lim="800000"/>
          </a:ln>
        </p:spPr>
        <p:txBody>
          <a:bodyPr>
            <a:spAutoFit/>
          </a:bodyPr>
          <a:lstStyle>
            <a:defPPr algn="l" rtl="0" eaLnBrk="1" hangingPunct="1">
              <a:defRPr kumimoji="0" lang="zh-CN" altLang="en-US">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a:solidFill>
                  <a:schemeClr val="tx1"/>
                </a:solidFill>
                <a:latin typeface="Arial"/>
                <a:ea typeface="宋体" pitchFamily="2" charset="-122"/>
              </a:defRPr>
            </a:lvl5pPr>
          </a:lstStyle>
          <a:p>
            <a:pPr lvl="0"/>
            <a:r>
              <a:rPr sz="2800">
                <a:ea typeface="华文新魏" pitchFamily="2" charset="-122"/>
              </a:rPr>
              <a:t>       据张玉军在法庭上供述，往原奶中掺“蛋白粉”已是圈内人所共知的“秘密”，这样既可以增加原奶重量，又可以提高蛋白质含量，一举两得，所以很受一些奶站欢迎，市场销售的潜力巨大。从2007年9月到2008年8月，张玉军总共生产“蛋白粉”600多吨，非法获利50多万元。在河北省正定县开工厂的高俊杰、薛建忠、肖玉、张彦军等人曾一度从张玉军处批发购买“蛋白粉转售。为了赚取更多的利润，他们从购买的“蛋白粉”中分析技术配方，开始自行研制并直接销售给一些奶站。一个较为完善的“蛋白粉”制售网络形成，高俊杰与妻子肖玉负责组织生产，薛建忠负责联系销售订货，张彦军负责生产技术，共生产“蛋白粉”200余吨。  </a:t>
            </a:r>
            <a:endParaRPr sz="2800">
              <a:ea typeface="华文新魏" pitchFamily="2" charset="-122"/>
            </a:endParaRPr>
          </a:p>
        </p:txBody>
      </p:sp>
      <p:sp>
        <p:nvSpPr>
          <p:cNvPr id="117763" name="Date Placeholder 3"/>
          <p:cNvSpPr>
            <a:spLocks noGrp="1"/>
          </p:cNvSpPr>
          <p:nvPr>
            <p:ph type="dt" sz="half" idx="2"/>
          </p:nvPr>
        </p:nvSpPr>
        <p:spPr/>
        <p:txBody>
          <a:bodyPr/>
          <a:lstStyle/>
          <a:p>
            <a:pPr lvl="0"/>
            <a:endParaRPr sz="1400">
              <a:effectLst>
                <a:outerShdw blurRad="38100" dist="38100" dir="2700000" algn="tl">
                  <a:schemeClr val="bg2"/>
                </a:outerShdw>
              </a:effectLst>
            </a:endParaRPr>
          </a:p>
        </p:txBody>
      </p:sp>
      <p:sp>
        <p:nvSpPr>
          <p:cNvPr id="117764" name="Footer Placeholder 4"/>
          <p:cNvSpPr>
            <a:spLocks noGrp="1"/>
          </p:cNvSpPr>
          <p:nvPr>
            <p:ph type="ftr" sz="quarter" idx="3"/>
          </p:nvPr>
        </p:nvSpPr>
        <p:spPr/>
        <p:txBody>
          <a:bodyPr/>
          <a:lstStyle/>
          <a:p>
            <a:pPr lvl="0" algn="ctr"/>
            <a:fld id="{E2041FB8-D4E6-4E70-81D6-CD207467CABF}" type="footer">
              <a:rPr sz="1400">
                <a:effectLst>
                  <a:outerShdw blurRad="38100" dist="38100" dir="2700000" algn="tl">
                    <a:schemeClr val="bg2"/>
                  </a:outerShdw>
                </a:effectLst>
              </a:rPr>
              <a:t/>
            </a:fld>
            <a:endParaRPr sz="1400">
              <a:effectLst>
                <a:outerShdw blurRad="38100" dist="38100" dir="2700000" algn="tl">
                  <a:schemeClr val="bg2"/>
                </a:outerShdw>
              </a:effectLst>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https://d.book118.com/645020204112011040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a:dk1>
        <a:srgbClr val="FFFFFF"/>
      </a:dk1>
      <a:lt1>
        <a:srgbClr val="000099"/>
      </a:lt1>
      <a:dk2>
        <a:srgbClr val="FFFFFF"/>
      </a:dk2>
      <a:lt2>
        <a:srgbClr val="010199"/>
      </a:lt2>
      <a:accent1>
        <a:srgbClr val="33CCCC"/>
      </a:accent1>
      <a:accent2>
        <a:srgbClr val="00C600"/>
      </a:accent2>
      <a:accent3>
        <a:srgbClr val="9BBB59"/>
      </a:accent3>
      <a:accent4>
        <a:srgbClr val="8064A2"/>
      </a:accent4>
      <a:accent5>
        <a:srgbClr val="4BACC6"/>
      </a:accent5>
      <a:accent6>
        <a:srgbClr val="F79646"/>
      </a:accent6>
      <a:hlink>
        <a:srgbClr val="FFCC00"/>
      </a:hlink>
      <a:folHlink>
        <a:srgbClr val="6699FF"/>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99"/>
        </a:lt1>
        <a:dk2>
          <a:srgbClr val="FFFFFF"/>
        </a:dk2>
        <a:lt2>
          <a:srgbClr val="010199"/>
        </a:lt2>
        <a:accent1>
          <a:srgbClr val="33CCCC"/>
        </a:accent1>
        <a:accent2>
          <a:srgbClr val="00C600"/>
        </a:accent2>
        <a:accent3>
          <a:srgbClr val="9BBB59"/>
        </a:accent3>
        <a:accent4>
          <a:srgbClr val="8064A2"/>
        </a:accent4>
        <a:accent5>
          <a:srgbClr val="4BACC6"/>
        </a:accent5>
        <a:accent6>
          <a:srgbClr val="F79646"/>
        </a:accent6>
        <a:hlink>
          <a:srgbClr val="FFCC00"/>
        </a:hlink>
        <a:folHlink>
          <a:srgbClr val="6699FF"/>
        </a:folHlink>
      </a:clrScheme>
    </a:extraClrScheme>
    <a:extraClrScheme>
      <a:clrScheme name="">
        <a:dk1>
          <a:srgbClr val="FFFFFF"/>
        </a:dk1>
        <a:lt1>
          <a:srgbClr val="5D93FF"/>
        </a:lt1>
        <a:dk2>
          <a:srgbClr val="FFFFFF"/>
        </a:dk2>
        <a:lt2>
          <a:srgbClr val="000066"/>
        </a:lt2>
        <a:accent1>
          <a:srgbClr val="6666FF"/>
        </a:accent1>
        <a:accent2>
          <a:srgbClr val="9999FF"/>
        </a:accent2>
        <a:accent3>
          <a:srgbClr val="9BBB59"/>
        </a:accent3>
        <a:accent4>
          <a:srgbClr val="8064A2"/>
        </a:accent4>
        <a:accent5>
          <a:srgbClr val="4BACC6"/>
        </a:accent5>
        <a:accent6>
          <a:srgbClr val="F79646"/>
        </a:accent6>
        <a:hlink>
          <a:srgbClr val="FF3300"/>
        </a:hlink>
        <a:folHlink>
          <a:srgbClr val="FF9900"/>
        </a:folHlink>
      </a:clrScheme>
    </a:extraClrScheme>
    <a:extraClrScheme>
      <a:clrScheme name="">
        <a:dk1>
          <a:srgbClr val="FFFFFF"/>
        </a:dk1>
        <a:lt1>
          <a:srgbClr val="572E88"/>
        </a:lt1>
        <a:dk2>
          <a:srgbClr val="FFFFFF"/>
        </a:dk2>
        <a:lt2>
          <a:srgbClr val="000000"/>
        </a:lt2>
        <a:accent1>
          <a:srgbClr val="FF6600"/>
        </a:accent1>
        <a:accent2>
          <a:srgbClr val="FFCC00"/>
        </a:accent2>
        <a:accent3>
          <a:srgbClr val="9BBB59"/>
        </a:accent3>
        <a:accent4>
          <a:srgbClr val="8064A2"/>
        </a:accent4>
        <a:accent5>
          <a:srgbClr val="4BACC6"/>
        </a:accent5>
        <a:accent6>
          <a:srgbClr val="F79646"/>
        </a:accent6>
        <a:hlink>
          <a:srgbClr val="33CCCC"/>
        </a:hlink>
        <a:folHlink>
          <a:srgbClr val="36CC64"/>
        </a:folHlink>
      </a:clrScheme>
    </a:extraClrScheme>
    <a:extraClrScheme>
      <a:clrScheme name="">
        <a:dk1>
          <a:srgbClr val="FFFFFF"/>
        </a:dk1>
        <a:lt1>
          <a:srgbClr val="666699"/>
        </a:lt1>
        <a:dk2>
          <a:srgbClr val="FFFFFF"/>
        </a:dk2>
        <a:lt2>
          <a:srgbClr val="003366"/>
        </a:lt2>
        <a:accent1>
          <a:srgbClr val="9966FF"/>
        </a:accent1>
        <a:accent2>
          <a:srgbClr val="00CC66"/>
        </a:accent2>
        <a:accent3>
          <a:srgbClr val="9BBB59"/>
        </a:accent3>
        <a:accent4>
          <a:srgbClr val="8064A2"/>
        </a:accent4>
        <a:accent5>
          <a:srgbClr val="4BACC6"/>
        </a:accent5>
        <a:accent6>
          <a:srgbClr val="F79646"/>
        </a:accent6>
        <a:hlink>
          <a:srgbClr val="65C8FF"/>
        </a:hlink>
        <a:folHlink>
          <a:srgbClr val="FFCC99"/>
        </a:folHlink>
      </a:clrScheme>
    </a:extraClrScheme>
    <a:extraClrScheme>
      <a:clrScheme name="">
        <a:dk1>
          <a:srgbClr val="FFFFFF"/>
        </a:dk1>
        <a:lt1>
          <a:srgbClr val="336600"/>
        </a:lt1>
        <a:dk2>
          <a:srgbClr val="FFFFFF"/>
        </a:dk2>
        <a:lt2>
          <a:srgbClr val="000000"/>
        </a:lt2>
        <a:accent1>
          <a:srgbClr val="B7C533"/>
        </a:accent1>
        <a:accent2>
          <a:srgbClr val="CCCCFF"/>
        </a:accent2>
        <a:accent3>
          <a:srgbClr val="9BBB59"/>
        </a:accent3>
        <a:accent4>
          <a:srgbClr val="8064A2"/>
        </a:accent4>
        <a:accent5>
          <a:srgbClr val="4BACC6"/>
        </a:accent5>
        <a:accent6>
          <a:srgbClr val="F79646"/>
        </a:accent6>
        <a:hlink>
          <a:srgbClr val="FFFFCC"/>
        </a:hlink>
        <a:folHlink>
          <a:srgbClr val="FF9900"/>
        </a:folHlink>
      </a:clrScheme>
    </a:extraClrScheme>
    <a:extraClrScheme>
      <a:clrScheme name="">
        <a:dk1>
          <a:srgbClr val="FFFFFF"/>
        </a:dk1>
        <a:lt1>
          <a:srgbClr val="006B80"/>
        </a:lt1>
        <a:dk2>
          <a:srgbClr val="C1CB75"/>
        </a:dk2>
        <a:lt2>
          <a:srgbClr val="000000"/>
        </a:lt2>
        <a:accent1>
          <a:srgbClr val="6F8406"/>
        </a:accent1>
        <a:accent2>
          <a:srgbClr val="D9E288"/>
        </a:accent2>
        <a:accent3>
          <a:srgbClr val="9BBB59"/>
        </a:accent3>
        <a:accent4>
          <a:srgbClr val="8064A2"/>
        </a:accent4>
        <a:accent5>
          <a:srgbClr val="4BACC6"/>
        </a:accent5>
        <a:accent6>
          <a:srgbClr val="F79646"/>
        </a:accent6>
        <a:hlink>
          <a:srgbClr val="00CC00"/>
        </a:hlink>
        <a:folHlink>
          <a:srgbClr val="C0FF73"/>
        </a:folHlink>
      </a:clrScheme>
    </a:extraClrScheme>
    <a:extraClrScheme>
      <a:clrScheme name="">
        <a:dk1>
          <a:srgbClr val="FFFFFF"/>
        </a:dk1>
        <a:lt1>
          <a:srgbClr val="FF6600"/>
        </a:lt1>
        <a:dk2>
          <a:srgbClr val="FFFFFF"/>
        </a:dk2>
        <a:lt2>
          <a:srgbClr val="5F5F5F"/>
        </a:lt2>
        <a:accent1>
          <a:srgbClr val="CC6600"/>
        </a:accent1>
        <a:accent2>
          <a:srgbClr val="FF6600"/>
        </a:accent2>
        <a:accent3>
          <a:srgbClr val="9BBB59"/>
        </a:accent3>
        <a:accent4>
          <a:srgbClr val="8064A2"/>
        </a:accent4>
        <a:accent5>
          <a:srgbClr val="4BACC6"/>
        </a:accent5>
        <a:accent6>
          <a:srgbClr val="F79646"/>
        </a:accent6>
        <a:hlink>
          <a:srgbClr val="FFFF99"/>
        </a:hlink>
        <a:folHlink>
          <a:srgbClr val="FFCC99"/>
        </a:folHlink>
      </a:clrScheme>
    </a:extraClrScheme>
    <a:extraClrScheme>
      <a:clrScheme name="">
        <a:dk1>
          <a:srgbClr val="FFFFFF"/>
        </a:dk1>
        <a:lt1>
          <a:srgbClr val="FFBA2F"/>
        </a:lt1>
        <a:dk2>
          <a:srgbClr val="A50021"/>
        </a:dk2>
        <a:lt2>
          <a:srgbClr val="000000"/>
        </a:lt2>
        <a:accent1>
          <a:srgbClr val="FF6600"/>
        </a:accent1>
        <a:accent2>
          <a:srgbClr val="CC6600"/>
        </a:accent2>
        <a:accent3>
          <a:srgbClr val="9BBB59"/>
        </a:accent3>
        <a:accent4>
          <a:srgbClr val="8064A2"/>
        </a:accent4>
        <a:accent5>
          <a:srgbClr val="4BACC6"/>
        </a:accent5>
        <a:accent6>
          <a:srgbClr val="F79646"/>
        </a:accent6>
        <a:hlink>
          <a:srgbClr val="663300"/>
        </a:hlink>
        <a:folHlink>
          <a:srgbClr val="CC9900"/>
        </a:folHlink>
      </a:clrScheme>
    </a:extraClrScheme>
  </a:extraClrSchemeLst>
</a:theme>
</file>

<file path=ppt/theme/themeOverride1.xml><?xml version="1.0" encoding="utf-8"?>
<a:themeOverride xmlns:r="http://schemas.openxmlformats.org/officeDocument/2006/relationships" xmlns:a="http://schemas.openxmlformats.org/drawingml/2006/main">
  <a:clrScheme name="">
    <a:dk1>
      <a:srgbClr val="FFFFFF"/>
    </a:dk1>
    <a:lt1>
      <a:srgbClr val="000099"/>
    </a:lt1>
    <a:dk2>
      <a:srgbClr val="FFFFFF"/>
    </a:dk2>
    <a:lt2>
      <a:srgbClr val="010199"/>
    </a:lt2>
    <a:accent1>
      <a:srgbClr val="33CCCC"/>
    </a:accent1>
    <a:accent2>
      <a:srgbClr val="00C600"/>
    </a:accent2>
    <a:accent3>
      <a:srgbClr val="9BBB59"/>
    </a:accent3>
    <a:accent4>
      <a:srgbClr val="8064A2"/>
    </a:accent4>
    <a:accent5>
      <a:srgbClr val="4BACC6"/>
    </a:accent5>
    <a:accent6>
      <a:srgbClr val="F79646"/>
    </a:accent6>
    <a:hlink>
      <a:srgbClr val="FFCC00"/>
    </a:hlink>
    <a:folHlink>
      <a:srgbClr val="6699FF"/>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Tahoma</vt:lpstr>
      <vt:lpstr>宋体</vt:lpstr>
      <vt:lpstr>Wingdings</vt:lpstr>
      <vt:lpstr>华文新魏</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2024-08-31T07:04:58.559</cp:lastPrinted>
  <dcterms:created xsi:type="dcterms:W3CDTF">2024-08-30T23:04:58Z</dcterms:created>
  <dcterms:modified xsi:type="dcterms:W3CDTF">2024-08-30T23:04:59Z</dcterms:modified>
</cp:coreProperties>
</file>