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E038C-9E5F-4F12-BF63-E5CA61B9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B4A30-FFD6-4A2A-9C9F-6B833B82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F8A7B-EBFE-4387-827F-514D82A9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15577-C66B-463E-9F15-2076887FB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19435-BD4D-43AD-BFEA-87EEFC426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D8305-DBB6-4784-AA7F-78106366F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96751-73D5-49AB-A1C8-C21139D8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971CA-315D-4479-9A54-3205A10E9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489AC-49D7-44F9-BF7A-CC9FF7CA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255C5-B425-4BB4-8F17-089DB0C80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23E7A-AA9E-4C92-B46F-A06AFC2DC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=""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=""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22024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GB50016--2006建筑设计防火规范》解读与应用\n## 1.规范背景及适用范围\n### 1.1《GB50016--2006建筑设计防火规范》的发展历程\n### 1.2规范适用范围及调整内容\n### 1.3规范在建筑设计中的重要性\n## 2.建筑分类与耐火等级\n### 2.1建筑分类与耐火等级划分\n### 2.2不同耐火等级的建筑设计要求\n### 2.3建筑耐火等级的选择与确定\n## 3.总平面布局与防火间距\n### 3.1总平面布局的基本原则与要求\n### 3.2防火间距的确定与调整\n### 3.3特殊场所的防火间距要求\n## 4.防火分区和防火隔断\n### 4.1防火分区的划分与要求\n### 4.2防火隔断的设置与设计\n### 4.3防火分区和防火隔断的注意事项\n## 5.安全疏散与消防设施\n### 5.1安全疏散的基本原则与要求\n### 5.2消防设施的设置与选型\n### 5.3消防设施的设计与安装\n## 6.建筑装修与防火材料\n### 6.1建筑装修的基本要求与限制\n### 6.2防火材料的分类与选择\n### 6.3防火材料的使用与验收\n## 7.规范实施与监督管理\n### 7.1规范的实施与执行\n### 7.2监督管理与法律责任\n### 7.3规范修订与未来发展趋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《GB50016--2006建筑设计防火规范》解读与应用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规范背景及适用范围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组合 20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6" name="组合 205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1980年代初期，我国颁布了第一部建筑设计防火规范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1981年，《建筑设计防火规范》（GBJ16-1987）发布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1991年，《建筑设计防火规范》（GBJ16-1991）进行了局部修订</a:t>
                </a:r>
                <a:endParaRPr/>
              </a:p>
            </p:txBody>
          </p:sp>
        </p:grpSp>
        <p:grpSp>
          <p:nvGrpSpPr>
            <p:cNvPr id="209" name="组合 208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2006年，对原规范进行了全面修订，发布了《GB50016--2006建筑设计防火规范》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2006年，《建筑设计防火规范》（GB50016-2006）发布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2018年，对规范进行了局部修订，发布了《建筑设计防火规范》（GB50016-2018）</a:t>
                </a:r>
                <a:endParaRPr/>
              </a:p>
            </p:txBody>
          </p:sp>
        </p:grpSp>
        <p:grpSp>
          <p:nvGrpSpPr>
            <p:cNvPr id="212" name="组合 211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规范的发展历程反映了我国建筑设计防火水平的提高和完善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从单一的防火规范发展为涵盖多个方面的综合性规范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从注重防火技术措施发展为注重防火管理与系统设计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《GB50016--2006建筑设计防火规范》的发展历程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规范适用于各类民用建筑和工业建筑的设计防火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居住建筑、公共建筑、工业建筑、农业建筑等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新建、改建、扩建建筑以及既有建筑的防火设计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规范调整内容主要包括：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增加了建筑分类和耐火等级的规定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修订了总平面布局、防火间距、防火分区和防火隔断等方面的要求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完善了安全疏散、消防设施、建筑装修和防火材料等方面的内容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增加了规范实施与监督管理的相关内容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规范适用范围及调整内容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组合 2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2" name="组合 24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规范是建筑设计防火的基本依据和指导原则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规定了建筑设计防火的基本要求和技术措施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为建筑设计提供了科学的防火方法和手段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规范有利于提高建筑物的防火安全性能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降低火灾事故的发生率和损失程度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保障建筑物的结构安全和人员安全</a:t>
                </a:r>
                <a:endParaRPr/>
              </a:p>
            </p:txBody>
          </p:sp>
          <p:pic>
            <p:nvPicPr>
              <p:cNvPr id="2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2" name="组合 25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规范有利于规范建筑市场秩序，促进建筑业的健康发展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提高了建筑设计的质量和技术水平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为建筑物的使用和管理提供了有力保障</a:t>
                </a:r>
                <a:endParaRPr/>
              </a:p>
            </p:txBody>
          </p:sp>
          <p:pic>
            <p:nvPicPr>
              <p:cNvPr id="2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规范在建筑设计中的重要性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建筑分类与耐火等级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建筑分类：根据建筑物的使用性质、火灾危险性和建筑高度进行分类</a:t>
                </a:r>
                <a:endParaRPr/>
              </a:p>
            </p:txBody>
          </p:sp>
          <p:sp>
            <p:nvSpPr>
              <p:cNvPr id="2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居住建筑：如住宅、宿舍、公寓等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公共建筑：如办公楼、商场、影院等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工业建筑：如厂房、仓库等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农业建筑：如养殖场、温室等</a:t>
                </a:r>
                <a:endParaRPr/>
              </a:p>
            </p:txBody>
          </p:sp>
        </p:grpSp>
        <p:grpSp>
          <p:nvGrpSpPr>
            <p:cNvPr id="27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耐火等级划分：根据建筑物的耐火性能将建筑物分为不同等级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一级耐火等级：建筑物的主要构件均为不燃性材料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二级耐火等级：建筑物的次要构件可采用可燃性材料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三级耐火等级：建筑物的主要构件可采用难燃性材料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四级耐火等级：建筑物的次要构件可采用可燃性材料</a:t>
                </a:r>
                <a:endParaRPr/>
              </a:p>
            </p:txBody>
          </p:sp>
          <p:sp>
            <p:nvSpPr>
              <p:cNvPr id="27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建筑分类与耐火等级划分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组合 2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38822" y="3101367"/>
            <a:ext cx="11514355" cy="2787552"/>
            <a:chOff x="338822" y="3101367"/>
            <a:chExt cx="11514355" cy="2787552"/>
          </a:xfrm>
        </p:grpSpPr>
        <p:grpSp>
          <p:nvGrpSpPr>
            <p:cNvPr id="280" name="组合 279"/>
            <p:cNvGrpSpPr/>
            <p:nvPr/>
          </p:nvGrpSpPr>
          <p:grpSpPr>
            <a:xfrm>
              <a:off x="338822" y="3106851"/>
              <a:ext cx="2700000" cy="2782068"/>
              <a:chOff x="338822" y="3106851"/>
              <a:chExt cx="2700000" cy="2782068"/>
            </a:xfrm>
          </p:grpSpPr>
          <p:sp>
            <p:nvSpPr>
              <p:cNvPr id="281" name="Tencent"/>
              <p:cNvSpPr txBox="1"/>
              <p:nvPr/>
            </p:nvSpPr>
            <p:spPr>
              <a:xfrm>
                <a:off x="1279547" y="3106851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0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38822" y="3900295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一级耐火等级建筑：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28145" y="4409369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主要构件采用不燃性材料，如钢筋混凝土、砖、石等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墙体、楼板、梁、柱等构件的耐火极限不低于3小时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屋顶采用不燃性材料，如钢筋混凝土、砖、石等</a:t>
                </a:r>
                <a:endParaRPr/>
              </a:p>
            </p:txBody>
          </p:sp>
        </p:grpSp>
        <p:grpSp>
          <p:nvGrpSpPr>
            <p:cNvPr id="284" name="组合 283"/>
            <p:cNvGrpSpPr/>
            <p:nvPr/>
          </p:nvGrpSpPr>
          <p:grpSpPr>
            <a:xfrm>
              <a:off x="3276941" y="3104109"/>
              <a:ext cx="2700000" cy="2782068"/>
              <a:chOff x="3276941" y="3104109"/>
              <a:chExt cx="2700000" cy="2782068"/>
            </a:xfrm>
          </p:grpSpPr>
          <p:sp>
            <p:nvSpPr>
              <p:cNvPr id="285" name="Tencent"/>
              <p:cNvSpPr txBox="1"/>
              <p:nvPr/>
            </p:nvSpPr>
            <p:spPr>
              <a:xfrm>
                <a:off x="4217666" y="3104109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366264" y="4406627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主要构件采用不燃性材料，如钢筋混凝土、砖、石等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墙体、楼板、梁、柱等构件的耐火极限不低于2小时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屋顶采用不燃性材料，如钢筋混凝土、砖、石等</a:t>
                </a:r>
                <a:endParaRPr/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276941" y="3897553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二级耐火等级建筑：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88" name="组合 287"/>
            <p:cNvGrpSpPr/>
            <p:nvPr/>
          </p:nvGrpSpPr>
          <p:grpSpPr>
            <a:xfrm>
              <a:off x="6215059" y="3101367"/>
              <a:ext cx="2700000" cy="2782068"/>
              <a:chOff x="6215060" y="3101367"/>
              <a:chExt cx="2700000" cy="2782068"/>
            </a:xfrm>
          </p:grpSpPr>
          <p:sp>
            <p:nvSpPr>
              <p:cNvPr id="289" name="Tencent"/>
              <p:cNvSpPr txBox="1"/>
              <p:nvPr/>
            </p:nvSpPr>
            <p:spPr>
              <a:xfrm>
                <a:off x="7155785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304383" y="4403885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主要构件采用难燃性材料，如钢筋混凝土、砖、石等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墙体、楼板、梁、柱等构件的耐火极限不低于1小时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屋顶采用难燃性材料，如钢筋混凝土、砖、石等</a:t>
                </a:r>
                <a:endParaRPr/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15060" y="3894811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三级耐火等级建筑：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9153177" y="3101367"/>
              <a:ext cx="2700000" cy="2782068"/>
              <a:chOff x="9153178" y="3101367"/>
              <a:chExt cx="2700000" cy="2782068"/>
            </a:xfrm>
          </p:grpSpPr>
          <p:sp>
            <p:nvSpPr>
              <p:cNvPr id="293" name="Tencent"/>
              <p:cNvSpPr txBox="1"/>
              <p:nvPr/>
            </p:nvSpPr>
            <p:spPr>
              <a:xfrm>
                <a:off x="10093903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42501" y="4403885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主要构件采用可燃性材料，如木材、竹材、稻草等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墙体、楼板、梁、柱等构件的耐火极限不低于0.5小时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屋顶采用难燃性材料，如钢筋混凝土、砖、石等</a:t>
                </a:r>
                <a:endParaRPr/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53178" y="3894811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四级耐火等级建筑：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664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不同耐火等级的建筑设计要求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8" name="组合 2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99" name="组合 29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根据建筑物的使用性质、火灾危险性和建筑高度选择合适的耐火等级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高层建筑、人员密集场所、重要设施等应选择较高的耐火等级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一般性建筑、低层建筑可选择较低的耐火等级</a:t>
                </a:r>
                <a:endParaRPr/>
              </a:p>
            </p:txBody>
          </p:sp>
        </p:grpSp>
        <p:grpSp>
          <p:nvGrpSpPr>
            <p:cNvPr id="302" name="组合 301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考虑建筑物的设计寿命、投资成本等因素进行综合权衡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高耐火等级的建筑成本较高，但安全性更好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低耐火等级的建筑成本较低，但安全性较差</a:t>
                </a:r>
                <a:endParaRPr/>
              </a:p>
            </p:txBody>
          </p:sp>
        </p:grpSp>
        <p:grpSp>
          <p:nvGrpSpPr>
            <p:cNvPr id="305" name="组合 304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严格按照规范要求进行建筑设计，确保建筑物的防火安全性能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采用符合耐火等级要求的建筑材料和构件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遵循规范规定的防火技术措施和设计要求</a:t>
                </a:r>
                <a:endParaRPr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建筑耐火等级的选择与确定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总平面布局与防火间距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总平面布局应满足防火、防爆、防烟、疏散等安全要求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建筑物之间保持适当的防火间距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火灾危险性较大的建筑物应布置在远离其他建筑物的位置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人员疏散通道应畅通无阻，便于人员安全疏散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总平面布局应合理规划，充分利用土地资源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考虑建筑物的使用功能、景观效果、环境影响等因素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遵循城市规划、土地使用、环境保护等法规和政策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总平面布局的基本原则与要求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防火间距的确定与调整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防火间距的确定应根据建筑物的耐火等级、高度、火灾危险性等因素进行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一、二级耐火等级建筑物的防火间距不应小于10米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三级耐火等级建筑物的防火间距不应小于12米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四级耐火等级建筑物的防火间距不应小于15米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防火间距的调整可采取以下措施：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建筑物的凸出部分应计入防火间距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建筑物的屋顶突出物应计入防火间距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建筑物的裙房、雨棚等应计入防火间距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两座建筑物相邻较高一面为防火墙时，防火间距可减少25%</a:t>
            </a:r>
            <a:endParaRPr/>
          </a:p>
        </p:txBody>
      </p:sp>
      <p:cxnSp>
        <p:nvCxnSpPr>
          <p:cNvPr id="3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防火间距不应小于12米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舞台、观众席等部分应采用不燃性材料</a:t>
                </a:r>
                <a:endParaRPr/>
              </a:p>
            </p:txBody>
          </p:sp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歌舞游艺场所、电影院、剧场等人员密集场所：</a:t>
                </a:r>
                <a:endParaRPr/>
              </a:p>
            </p:txBody>
          </p:sp>
        </p:grpSp>
        <p:grpSp>
          <p:nvGrpSpPr>
            <p:cNvPr id="3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防火间距不应小于10米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病房、活动室等部分应采用不燃性材料</a:t>
                </a:r>
                <a:endParaRPr/>
              </a:p>
            </p:txBody>
          </p:sp>
          <p:sp>
            <p:nvSpPr>
              <p:cNvPr id="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医院、养老院、托儿所、幼儿园等社会福利场所：</a:t>
                </a:r>
                <a:endParaRPr/>
              </a:p>
            </p:txBody>
          </p:sp>
        </p:grpSp>
        <p:grpSp>
          <p:nvGrpSpPr>
            <p:cNvPr id="4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防火间距应根据实际火灾危险性确定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采用防火墙、防爆墙等防火分隔设施</a:t>
                </a:r>
                <a:endParaRPr/>
              </a:p>
            </p:txBody>
          </p:sp>
          <p:sp>
            <p:nvSpPr>
              <p:cNvPr id="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油罐、储罐、堆场等易燃易爆场所：</a:t>
                </a:r>
                <a:endParaRPr/>
              </a:p>
            </p:txBody>
          </p:sp>
        </p:grpSp>
      </p:grpSp>
      <p:pic>
        <p:nvPicPr>
          <p:cNvPr id="4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特殊场所的防火间距要求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防火分区和防火隔断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4" name="组合 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55" name="组合 5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防火分区是指建筑物内采用防火墙、楼板、防火门等防火分隔设施划分的区域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防火分区的划分应遵循规范要求，确保防火分隔的有效性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防火分区的建筑面积应符合规范规定，避免防火分区过大或过小</a:t>
                </a:r>
                <a:endParaRPr/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防火分区的划分应根据建筑物的使用性质、火灾危险性等因素进行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高层建筑、人员密集场所、重要设施等应划分为多个防火分区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一般性建筑、低层建筑可划分为较少的防火分区</a:t>
                </a:r>
                <a:endParaRPr/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防火分区的划分与要求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https://d.book118.com/645022024033011111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《GB50016--2006建筑设计防火规范》解读与应用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2024-09-16T20:29:36.505</cp:lastPrinted>
  <dcterms:created xsi:type="dcterms:W3CDTF">2024-09-16T12:29:36Z</dcterms:created>
  <dcterms:modified xsi:type="dcterms:W3CDTF">2024-09-16T12:29:38Z</dcterms:modified>
</cp:coreProperties>
</file>