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2E9116-BEC5-4691-B46B-EDA2C1768F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4D5598-3E4E-42CF-9044-09051E7CA3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01EA05-D992-40C6-86F2-52E5EF072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BA9BE5-5462-4391-8074-BC9656C095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5C84E11-7FBB-4AA3-9950-D67A7F74DAE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63B8F71-6A01-4D12-BC22-7E7084F3EA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26DD91-FB05-426E-9F21-D68B6D1068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285B12-2D3C-4CE2-9A47-F8AAD94D51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F8C9DAA-C148-408A-BE5F-4A074DA912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34099C-951E-4A19-A6BD-ADB33B6AFC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A94F00-20BD-4919-8205-20F7E1191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4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10000">
                <a:schemeClr val="accent1"/>
              </a:gs>
              <a:gs pos="30000">
                <a:schemeClr val="accent3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Relationship Id="rId3" Type="http://schemas.openxmlformats.org/officeDocument/2006/relationships/image" Target="../media/image3.jpeg" /><Relationship Id="rId4" Type="http://schemas.openxmlformats.org/officeDocument/2006/relationships/image" Target="../media/image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5033320003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海关实务课件\n## 1.海关基本概念与职能介绍\n### 1.1海关的起源及其发展历程\n### 1.2海关的主要职能与任务\n### 1.3海关在全球贸易中的地位与作用\n## 2.海关法律法规体系\n### 2.1海关法律法规的基本原则\n### 2.2海关法律法规的体系结构\n### 2.3海关法律法规的实施与监督\n## 3.海关监管制度\n### 3.1海关监管的基本原理与方法\n### 3.2海关对进出口货物的监管\n### 3.3海关对进出境运输工具的监管\n## 4.海关征税制度\n### 4.1海关征税的基本原理与方法\n### 4.2海关主要税种及其征收标准\n### 4.3海关税收的优惠政策与措施\n## 5.海关缉私与国际合作\n### 5.1海关缉私的基本原理与方法\n### 5.2海关与国际组织的合作与交流\n### 5.3海关打击走私犯罪的实践与案例\n## 6.海关通关制度改革与信息化\n### 6.1海关通关制度改革的目标与方向\n### 6.2海关信息化建设的进展与成果\n### 6.3海关通关制度改革的未来展望\n&quot;,&quot;templateId&quot;:&quot;yjp75jdsfbb9frnx6858ro4pgo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303000" cy="130175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海关实务课件</a:t>
            </a:r>
            <a:endParaRPr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1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海关基本概念与职能介绍</a:t>
            </a:r>
            <a:endParaRPr/>
          </a:p>
        </p:txBody>
      </p:sp>
      <p:sp>
        <p:nvSpPr>
          <p:cNvPr id="132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22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23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23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海关的起源</a:t>
                </a:r>
                <a:endParaRPr/>
              </a:p>
            </p:txBody>
          </p:sp>
          <p:sp>
            <p:nvSpPr>
              <p:cNvPr id="23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古希腊时期的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关税征收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罗马帝国的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海关制度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中国南宋时期的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市舶司</a:t>
                </a:r>
                <a:endParaRPr/>
              </a:p>
            </p:txBody>
          </p:sp>
        </p:grpSp>
        <p:grpSp>
          <p:nvGrpSpPr>
            <p:cNvPr id="23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23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海关的发展历程</a:t>
                </a:r>
                <a:endParaRPr/>
              </a:p>
            </p:txBody>
          </p:sp>
          <p:sp>
            <p:nvSpPr>
              <p:cNvPr id="23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14世纪至17世纪的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封建制度下的海关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18世纪的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资本主义兴起与海关变革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20世纪以来的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全球化与海关现代化</a:t>
                </a:r>
                <a:endParaRPr/>
              </a:p>
            </p:txBody>
          </p:sp>
        </p:grpSp>
        <p:grpSp>
          <p:nvGrpSpPr>
            <p:cNvPr id="23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23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现代海关的特点</a:t>
                </a:r>
                <a:endParaRPr/>
              </a:p>
            </p:txBody>
          </p:sp>
          <p:sp>
            <p:nvSpPr>
              <p:cNvPr id="23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全球化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技术化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信息化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法治化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与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人性化</a:t>
                </a:r>
                <a:endParaRPr/>
              </a:p>
            </p:txBody>
          </p:sp>
        </p:grpSp>
      </p:grpSp>
      <p:sp>
        <p:nvSpPr>
          <p:cNvPr id="23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海关的起源及其发展历程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4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4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4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海关的主要职能</a:t>
                </a:r>
                <a:endParaRPr/>
              </a:p>
            </p:txBody>
          </p:sp>
          <p:sp>
            <p:nvSpPr>
              <p:cNvPr id="24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：对进出口货物、运输工具等进行监管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征税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：对进出口货物征收关税及其他税费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缉私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：打击走私违法犯罪活动</a:t>
                </a:r>
                <a:endParaRPr/>
              </a:p>
            </p:txBody>
          </p:sp>
          <p:sp>
            <p:nvSpPr>
              <p:cNvPr id="24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5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5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海关的任务</a:t>
                </a:r>
                <a:endParaRPr/>
              </a:p>
            </p:txBody>
          </p:sp>
          <p:sp>
            <p:nvSpPr>
              <p:cNvPr id="25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维护国家利益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：保护国内经济秩序，维护国家主权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促进国际贸易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：便利合法贸易，促进全球经济发展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维护公共安全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：防止毒品、武器等违禁品流入境内</a:t>
                </a:r>
                <a:endParaRPr/>
              </a:p>
            </p:txBody>
          </p:sp>
          <p:sp>
            <p:nvSpPr>
              <p:cNvPr id="25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海关的主要职能与任务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海关在全球贸易中的地位</a:t>
                </a:r>
                <a:endParaRPr/>
              </a:p>
            </p:txBody>
          </p:sp>
          <p:sp>
            <p:nvSpPr>
              <p:cNvPr id="26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国际贸易的枢纽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：连接国内外市场的桥梁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国际贸易规则的制定者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：参与WTO等国际组织，影响国际贸易规则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国际贸易秩序的维护者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：打击走私犯罪，维护公平竞争</a:t>
                </a:r>
                <a:endParaRPr/>
              </a:p>
            </p:txBody>
          </p:sp>
          <p:sp>
            <p:nvSpPr>
              <p:cNvPr id="26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6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6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海关在全球贸易中的作用</a:t>
                </a:r>
                <a:endParaRPr/>
              </a:p>
            </p:txBody>
          </p:sp>
          <p:sp>
            <p:nvSpPr>
              <p:cNvPr id="27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促进贸易便利化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：简化通关手续，提高通关效率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保护消费者权益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：监管进口商品质量，保障消费者权益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推动国际贸易平衡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：合理征收关税，维护国家经济利益</a:t>
                </a:r>
                <a:endParaRPr/>
              </a:p>
            </p:txBody>
          </p:sp>
          <p:sp>
            <p:nvSpPr>
              <p:cNvPr id="27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海关在全球贸易中的地位与作用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海关法律法规体系</a:t>
            </a:r>
            <a:endParaRPr/>
          </a:p>
        </p:txBody>
      </p:sp>
      <p:sp>
        <p:nvSpPr>
          <p:cNvPr id="27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8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996217" y="2144759"/>
            <a:ext cx="10199566" cy="4458640"/>
            <a:chOff x="996217" y="2144759"/>
            <a:chExt cx="10199566" cy="4458640"/>
          </a:xfrm>
        </p:grpSpPr>
        <p:grpSp>
          <p:nvGrpSpPr>
            <p:cNvPr id="281" name=""/>
            <p:cNvGrpSpPr/>
            <p:nvPr/>
          </p:nvGrpSpPr>
          <p:grpSpPr>
            <a:xfrm>
              <a:off x="996217" y="2144759"/>
              <a:ext cx="2880000" cy="4458640"/>
              <a:chOff x="996217" y="2144759"/>
              <a:chExt cx="2880000" cy="4458640"/>
            </a:xfrm>
          </p:grpSpPr>
          <p:sp>
            <p:nvSpPr>
              <p:cNvPr id="282" name="椭圆 10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996217" y="2144759"/>
                <a:ext cx="2880000" cy="28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合法性原则：海关法律法规必须符合国家法律，维护国家利益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83" name="Tencent"/>
              <p:cNvSpPr/>
              <p:nvPr/>
            </p:nvSpPr>
            <p:spPr>
              <a:xfrm>
                <a:off x="2185187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1"/>
                    </a:solidFill>
                    <a:latin typeface="+mj-ea"/>
                    <a:ea typeface="+mj-ea"/>
                  </a:rPr>
                  <a:t>01</a:t>
                </a:r>
                <a:endParaRPr/>
              </a:p>
            </p:txBody>
          </p:sp>
        </p:grpSp>
        <p:grpSp>
          <p:nvGrpSpPr>
            <p:cNvPr id="284" name=""/>
            <p:cNvGrpSpPr/>
            <p:nvPr/>
          </p:nvGrpSpPr>
          <p:grpSpPr>
            <a:xfrm>
              <a:off x="4656000" y="2144759"/>
              <a:ext cx="2880000" cy="4458640"/>
              <a:chOff x="4656000" y="2144759"/>
              <a:chExt cx="2880000" cy="4458640"/>
            </a:xfrm>
          </p:grpSpPr>
          <p:sp>
            <p:nvSpPr>
              <p:cNvPr id="285" name="椭圆 11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4656000" y="2144759"/>
                <a:ext cx="2880000" cy="288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公平性原则：海关法律法规应公平对待所有进出口当事人，保障公平竞争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86" name="Tencent"/>
              <p:cNvSpPr/>
              <p:nvPr/>
            </p:nvSpPr>
            <p:spPr>
              <a:xfrm>
                <a:off x="5844970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/>
              </a:p>
            </p:txBody>
          </p:sp>
        </p:grpSp>
        <p:grpSp>
          <p:nvGrpSpPr>
            <p:cNvPr id="287" name=""/>
            <p:cNvGrpSpPr/>
            <p:nvPr/>
          </p:nvGrpSpPr>
          <p:grpSpPr>
            <a:xfrm>
              <a:off x="8315783" y="2144759"/>
              <a:ext cx="2880000" cy="4458640"/>
              <a:chOff x="8315783" y="2144759"/>
              <a:chExt cx="2880000" cy="4458640"/>
            </a:xfrm>
          </p:grpSpPr>
          <p:sp>
            <p:nvSpPr>
              <p:cNvPr id="288" name="椭圆 12" descr="{&quot;isTemplate&quot;:true,&quot;type&quot;:&quot;title&quot;,&quot;canOmit&quot;:false,&quot;range&quot;:0}"/>
              <p:cNvSpPr>
                <a:spLocks noChangeAspect="1"/>
              </p:cNvSpPr>
              <p:nvPr/>
            </p:nvSpPr>
            <p:spPr>
              <a:xfrm>
                <a:off x="8315783" y="2144759"/>
                <a:ext cx="2880000" cy="2880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2200" b="1">
                    <a:solidFill>
                      <a:schemeClr val="bg1"/>
                    </a:solidFill>
                    <a:latin typeface="+mj-ea"/>
                    <a:ea typeface="+mj-ea"/>
                  </a:rPr>
                  <a:t>便民性原则：海关法律法规应简化通关手续，便利合法贸易</a:t>
                </a:r>
                <a:endParaRPr kumimoji="1" lang="en-US" altLang="zh-CN" sz="22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89" name="Tencent"/>
              <p:cNvSpPr/>
              <p:nvPr/>
            </p:nvSpPr>
            <p:spPr>
              <a:xfrm>
                <a:off x="9504753" y="5145078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 b="1">
                    <a:solidFill>
                      <a:schemeClr val="accent3"/>
                    </a:solidFill>
                    <a:latin typeface="+mj-ea"/>
                    <a:ea typeface="+mj-ea"/>
                  </a:rPr>
                  <a:t>03</a:t>
                </a:r>
                <a:endParaRPr/>
              </a:p>
            </p:txBody>
          </p:sp>
        </p:grpSp>
      </p:grpSp>
      <p:sp>
        <p:nvSpPr>
          <p:cNvPr id="290" name="Tencent" descr="{&quot;isTemplate&quot;:true,&quot;type&quot;:&quot;title&quot;,&quot;canOmit&quot;:false,&quot;range&quot;:0}"/>
          <p:cNvSpPr txBox="1"/>
          <p:nvPr/>
        </p:nvSpPr>
        <p:spPr>
          <a:xfrm>
            <a:off x="753805" y="643889"/>
            <a:ext cx="1069975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3600" b="1">
                <a:latin typeface="微软雅黑"/>
                <a:ea typeface="微软雅黑"/>
              </a:rPr>
              <a:t>海关法律法规的基本原则</a:t>
            </a:r>
            <a:endParaRPr lang="en-US" sz="36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9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79019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海关法律法规的体系结构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9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5" y="1262089"/>
            <a:ext cx="10790199" cy="5528606"/>
            <a:chOff x="660395" y="1262089"/>
            <a:chExt cx="10790199" cy="5528606"/>
          </a:xfrm>
        </p:grpSpPr>
        <p:grpSp>
          <p:nvGrpSpPr>
            <p:cNvPr id="294" name="Group 19"/>
            <p:cNvGrpSpPr/>
            <p:nvPr/>
          </p:nvGrpSpPr>
          <p:grpSpPr>
            <a:xfrm>
              <a:off x="660395" y="1262089"/>
              <a:ext cx="10790199" cy="1044000"/>
              <a:chOff x="660395" y="1262089"/>
              <a:chExt cx="10790199" cy="1044000"/>
            </a:xfrm>
          </p:grpSpPr>
          <p:sp>
            <p:nvSpPr>
              <p:cNvPr id="295" name="Tencent"/>
              <p:cNvSpPr/>
              <p:nvPr/>
            </p:nvSpPr>
            <p:spPr>
              <a:xfrm>
                <a:off x="660395" y="1262089"/>
                <a:ext cx="10790199" cy="104400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6" name="Tencent"/>
              <p:cNvSpPr txBox="1"/>
              <p:nvPr/>
            </p:nvSpPr>
            <p:spPr>
              <a:xfrm>
                <a:off x="815343" y="1272202"/>
                <a:ext cx="798327" cy="103388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4000">
                    <a:solidFill>
                      <a:schemeClr val="accent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01</a:t>
                </a:r>
                <a:endParaRPr/>
              </a:p>
            </p:txBody>
          </p:sp>
          <p:sp>
            <p:nvSpPr>
              <p:cNvPr id="29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3" y="1272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宪法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：规定国家的基本制度，为海关法律法规提供宪法依据</a:t>
                </a:r>
                <a:endParaRPr/>
              </a:p>
            </p:txBody>
          </p:sp>
          <p:cxnSp>
            <p:nvCxnSpPr>
              <p:cNvPr id="298" name="直线连接符 31"/>
              <p:cNvCxnSpPr/>
              <p:nvPr/>
            </p:nvCxnSpPr>
            <p:spPr>
              <a:xfrm>
                <a:off x="660395" y="1262089"/>
                <a:ext cx="10790199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9" name="Group 18"/>
            <p:cNvGrpSpPr/>
            <p:nvPr/>
          </p:nvGrpSpPr>
          <p:grpSpPr>
            <a:xfrm>
              <a:off x="660395" y="2380713"/>
              <a:ext cx="10790199" cy="1052575"/>
              <a:chOff x="660395" y="2380713"/>
              <a:chExt cx="10790199" cy="1052575"/>
            </a:xfrm>
          </p:grpSpPr>
          <p:sp>
            <p:nvSpPr>
              <p:cNvPr id="300" name="Tencent"/>
              <p:cNvSpPr/>
              <p:nvPr/>
            </p:nvSpPr>
            <p:spPr>
              <a:xfrm>
                <a:off x="660395" y="2380713"/>
                <a:ext cx="10790199" cy="1044000"/>
              </a:xfrm>
              <a:prstGeom prst="rect">
                <a:avLst/>
              </a:prstGeom>
              <a:solidFill>
                <a:schemeClr val="accent2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1" name="Tencent"/>
              <p:cNvSpPr txBox="1"/>
              <p:nvPr/>
            </p:nvSpPr>
            <p:spPr>
              <a:xfrm>
                <a:off x="815343" y="2389202"/>
                <a:ext cx="792001" cy="1044086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2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02</a:t>
                </a:r>
                <a:endParaRPr lang="en-GB" sz="4000">
                  <a:solidFill>
                    <a:schemeClr val="accent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302" name="直线连接符 39"/>
              <p:cNvCxnSpPr/>
              <p:nvPr/>
            </p:nvCxnSpPr>
            <p:spPr>
              <a:xfrm>
                <a:off x="660395" y="2380713"/>
                <a:ext cx="10790199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2" y="2389202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法律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：如《海关法》，为海关法律法规提供基本法律依据</a:t>
                </a:r>
                <a:endParaRPr/>
              </a:p>
            </p:txBody>
          </p:sp>
        </p:grpSp>
        <p:grpSp>
          <p:nvGrpSpPr>
            <p:cNvPr id="304" name="Group 17"/>
            <p:cNvGrpSpPr/>
            <p:nvPr/>
          </p:nvGrpSpPr>
          <p:grpSpPr>
            <a:xfrm>
              <a:off x="660395" y="3499337"/>
              <a:ext cx="10790199" cy="1044000"/>
              <a:chOff x="660395" y="3499337"/>
              <a:chExt cx="10790199" cy="1044000"/>
            </a:xfrm>
          </p:grpSpPr>
          <p:sp>
            <p:nvSpPr>
              <p:cNvPr id="305" name="Tencent"/>
              <p:cNvSpPr/>
              <p:nvPr/>
            </p:nvSpPr>
            <p:spPr>
              <a:xfrm>
                <a:off x="660395" y="3499337"/>
                <a:ext cx="10790199" cy="1044000"/>
              </a:xfrm>
              <a:prstGeom prst="rect">
                <a:avLst/>
              </a:prstGeom>
              <a:solidFill>
                <a:schemeClr val="accent3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6" name="Tencent"/>
              <p:cNvSpPr txBox="1"/>
              <p:nvPr/>
            </p:nvSpPr>
            <p:spPr>
              <a:xfrm>
                <a:off x="815343" y="3504153"/>
                <a:ext cx="787395" cy="1023770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3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03</a:t>
                </a:r>
                <a:endParaRPr lang="en-GB" sz="4000">
                  <a:solidFill>
                    <a:schemeClr val="accent3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307" name="直线连接符 45"/>
              <p:cNvCxnSpPr/>
              <p:nvPr/>
            </p:nvCxnSpPr>
            <p:spPr>
              <a:xfrm>
                <a:off x="660395" y="3499337"/>
                <a:ext cx="10790199" cy="0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9110" y="3507806"/>
                <a:ext cx="972148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行政法规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：如《进出口货物查验办法》，规定海关监管的具体措施</a:t>
                </a:r>
                <a:endParaRPr/>
              </a:p>
            </p:txBody>
          </p:sp>
        </p:grpSp>
        <p:grpSp>
          <p:nvGrpSpPr>
            <p:cNvPr id="309" name="Group 16"/>
            <p:cNvGrpSpPr/>
            <p:nvPr/>
          </p:nvGrpSpPr>
          <p:grpSpPr>
            <a:xfrm>
              <a:off x="660395" y="4617961"/>
              <a:ext cx="10790199" cy="1047757"/>
              <a:chOff x="660395" y="4617961"/>
              <a:chExt cx="10790199" cy="1047757"/>
            </a:xfrm>
          </p:grpSpPr>
          <p:sp>
            <p:nvSpPr>
              <p:cNvPr id="310" name="Tencent"/>
              <p:cNvSpPr/>
              <p:nvPr/>
            </p:nvSpPr>
            <p:spPr>
              <a:xfrm>
                <a:off x="660395" y="4617961"/>
                <a:ext cx="10790199" cy="1044000"/>
              </a:xfrm>
              <a:prstGeom prst="rect">
                <a:avLst/>
              </a:prstGeom>
              <a:solidFill>
                <a:schemeClr val="accent4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1" name="Tencent"/>
              <p:cNvSpPr txBox="1"/>
              <p:nvPr/>
            </p:nvSpPr>
            <p:spPr>
              <a:xfrm>
                <a:off x="815342" y="4641943"/>
                <a:ext cx="787395" cy="1020018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04</a:t>
                </a:r>
                <a:endParaRPr lang="en-GB" sz="4000">
                  <a:solidFill>
                    <a:schemeClr val="accent4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312" name="直线连接符 51"/>
              <p:cNvCxnSpPr/>
              <p:nvPr/>
            </p:nvCxnSpPr>
            <p:spPr>
              <a:xfrm>
                <a:off x="660395" y="4617961"/>
                <a:ext cx="10790199" cy="0"/>
              </a:xfrm>
              <a:prstGeom prst="line">
                <a:avLst/>
              </a:prstGeom>
              <a:ln w="381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1" y="4641944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部门规章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：如《海关通关作业规范》，规定海关通关操作的具体流程</a:t>
                </a:r>
                <a:endParaRPr/>
              </a:p>
            </p:txBody>
          </p:sp>
        </p:grpSp>
        <p:grpSp>
          <p:nvGrpSpPr>
            <p:cNvPr id="314" name="Group 15"/>
            <p:cNvGrpSpPr/>
            <p:nvPr/>
          </p:nvGrpSpPr>
          <p:grpSpPr>
            <a:xfrm>
              <a:off x="660395" y="5736583"/>
              <a:ext cx="10790199" cy="1054112"/>
              <a:chOff x="660395" y="5736583"/>
              <a:chExt cx="10790199" cy="1054112"/>
            </a:xfrm>
          </p:grpSpPr>
          <p:sp>
            <p:nvSpPr>
              <p:cNvPr id="315" name="Tencent"/>
              <p:cNvSpPr/>
              <p:nvPr/>
            </p:nvSpPr>
            <p:spPr>
              <a:xfrm>
                <a:off x="660395" y="5736583"/>
                <a:ext cx="10790199" cy="1044000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6" name="Tencent"/>
              <p:cNvSpPr txBox="1"/>
              <p:nvPr/>
            </p:nvSpPr>
            <p:spPr>
              <a:xfrm>
                <a:off x="815341" y="5766921"/>
                <a:ext cx="787395" cy="1013660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4000">
                    <a:solidFill>
                      <a:schemeClr val="accent5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05</a:t>
                </a:r>
                <a:endParaRPr lang="en-GB" sz="4000">
                  <a:solidFill>
                    <a:schemeClr val="accent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317" name="直线连接符 8"/>
              <p:cNvCxnSpPr/>
              <p:nvPr/>
            </p:nvCxnSpPr>
            <p:spPr>
              <a:xfrm>
                <a:off x="660395" y="5736583"/>
                <a:ext cx="10790199" cy="0"/>
              </a:xfrm>
              <a:prstGeom prst="line">
                <a:avLst/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1728480" y="5766921"/>
                <a:ext cx="9722111" cy="102377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Low">
                  <a:lnSpc>
                    <a:spcPct val="130000"/>
                  </a:lnSpc>
                  <a:buClrTx/>
                  <a:buSzPct val="25000"/>
                  <a:buFontTx/>
                  <a:buNone/>
                  <a:defRPr sz="1400">
                    <a:solidFill>
                      <a:schemeClr val="tx1">
                        <a:alpha val="100000"/>
                      </a:schemeClr>
                    </a:solidFill>
                    <a:latin typeface="Arial"/>
                    <a:ea typeface="黑体"/>
                  </a:defRPr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地方性法规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：如《某省海关监管条例》，结合地方实际情况，细化海关法律法规</a:t>
                </a:r>
                <a:endParaRPr/>
              </a:p>
            </p:txBody>
          </p:sp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1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3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海关法律法规的实施</a:t>
                </a:r>
                <a:endParaRPr/>
              </a:p>
            </p:txBody>
          </p:sp>
          <p:sp>
            <p:nvSpPr>
              <p:cNvPr id="3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海关部门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：负责执行海关法律法规，对进出口货物、运输工具等进行监管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企业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：遵守海关法律法规，合法经营，配合海关监管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个人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：遵守海关法律法规，如实申报，配合海关查验</a:t>
                </a:r>
                <a:endParaRPr/>
              </a:p>
            </p:txBody>
          </p:sp>
          <p:sp>
            <p:nvSpPr>
              <p:cNvPr id="3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海关法律法规的监督</a:t>
                </a:r>
                <a:endParaRPr/>
              </a:p>
            </p:txBody>
          </p:sp>
          <p:sp>
            <p:nvSpPr>
              <p:cNvPr id="3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立法监督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：国家权力机关对海关法律法规的监督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司法监督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：法院对海关执法行为的监督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社会监督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：媒体、公众对海关法律法规执行情况的监督</a:t>
                </a:r>
                <a:endParaRPr/>
              </a:p>
            </p:txBody>
          </p:sp>
          <p:sp>
            <p:nvSpPr>
              <p:cNvPr id="3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海关法律法规的实施与监督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226020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7200"/>
              <a:t>海关监管制度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海关监管的基本原理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合法性原则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：海关监管必须依据法律法规进行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公平性原则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：海关监管应公平对待所有进出口当事人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严密性原则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：海关监管应确保货物、运输工具的安全与合法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海关监管的方法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申报制度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：进出口货物、运输工具必须向海关申报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查验制度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：海关对进出口货物、运输工具进行查验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征税制度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：海关对进出口货物征收关税及其他税费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保税制度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：对特定区域内的进出口货物实行保税政策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海关监管的基本原理与方法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30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31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进出口货物的申报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报关单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：进出口货物的基本信息，如品名、数量、价格等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许可证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：如进口许可证、出口许可证，国家对进出口货物的许可管理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原产地证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：证明进出口货物原产地的证件</a:t>
                </a:r>
                <a:endParaRPr/>
              </a:p>
            </p:txBody>
          </p:sp>
          <p:pic>
            <p:nvPicPr>
              <p:cNvPr id="3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35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36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进出口货物的查验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现场查验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：海关在货物进出口现场进行的查验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实验室检测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：海关对进出口货物进行实验室检测，确保货物质量与安全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检疫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：对进出口动植物、食品等进行检疫，防止疫情传入传出</a:t>
                </a:r>
                <a:endParaRPr/>
              </a:p>
            </p:txBody>
          </p:sp>
          <p:pic>
            <p:nvPicPr>
              <p:cNvPr id="39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40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41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进出口货物的征税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关税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：对进口货物征收的税费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增值税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：对进口、出口货物征收的税费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消费税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：对进口、出口货物征收的税费</a:t>
                </a:r>
                <a:endParaRPr/>
              </a:p>
            </p:txBody>
          </p:sp>
          <p:pic>
            <p:nvPicPr>
              <p:cNvPr id="44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4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海关对进出口货物的监管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6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48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49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进出境运输工具的申报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船舶申报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：船舶进出境时，向海关申报船舶信息、船员信息等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航空器申报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：航空器进出境时，向海关申报航班信息、机组人员信息等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车辆申报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：车辆进出境时，向海关申报车辆信息、驾驶员信息等</a:t>
                </a:r>
                <a:endParaRPr/>
              </a:p>
            </p:txBody>
          </p:sp>
          <p:pic>
            <p:nvPicPr>
              <p:cNvPr id="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53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54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进出境运输工具的查验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船舶查验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：海关对进出境船舶进行查验，确保货物、人员安全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航空器查验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：海关对进出境航空器进行查验，确保货物、人员安全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车辆查验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：海关对进出境车辆进行查验，确保货物、人员安全</a:t>
                </a:r>
                <a:endParaRPr/>
              </a:p>
            </p:txBody>
          </p:sp>
          <p:pic>
            <p:nvPicPr>
              <p:cNvPr id="57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58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59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进出境运输工具的征税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船舶税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：对进出境船舶征收的税费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航空器税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：对进出境航空器征收的税费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车辆税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：对进出境车辆征收的税费</a:t>
                </a:r>
                <a:endParaRPr/>
              </a:p>
            </p:txBody>
          </p:sp>
          <p:pic>
            <p:nvPicPr>
              <p:cNvPr id="62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6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海关对进出境运输工具的监管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https://d.book118.com/645033320003011112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green">
      <a:dk1>
        <a:srgbClr val="000000"/>
      </a:dk1>
      <a:lt1>
        <a:srgbClr val="FFFFFF"/>
      </a:lt1>
      <a:dk2>
        <a:srgbClr val="193223"/>
      </a:dk2>
      <a:lt2>
        <a:srgbClr val="E2FBE6"/>
      </a:lt2>
      <a:accent1>
        <a:srgbClr val="279D41"/>
      </a:accent1>
      <a:accent2>
        <a:srgbClr val="72D679"/>
      </a:accent2>
      <a:accent3>
        <a:srgbClr val="44B25F"/>
      </a:accent3>
      <a:accent4>
        <a:srgbClr val="127841"/>
      </a:accent4>
      <a:accent5>
        <a:srgbClr val="7AC75C"/>
      </a:accent5>
      <a:accent6>
        <a:srgbClr val="4BA32A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海关实务课件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2024-09-18T02:29:35.743</cp:lastPrinted>
  <dcterms:created xsi:type="dcterms:W3CDTF">2024-09-17T18:29:35Z</dcterms:created>
  <dcterms:modified xsi:type="dcterms:W3CDTF">2024-09-17T18:29:37Z</dcterms:modified>
</cp:coreProperties>
</file>