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4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1535101C-C320-4B81-80ED-A1F2C70C21C2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4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49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50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5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52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53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5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55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56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5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58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59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61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62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B52328-382C-4F36-9C56-D9A9487F35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B3485D-E0C8-401F-B49C-EEC64A5244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3F4539-371D-4CB6-8170-31F923C736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6BAE5F-4CDD-4B35-B247-843AB7DD26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AF5DFEA-686C-41E3-8EA8-1089600A80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DCB00BA-8D42-4322-9643-664B74A28D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AE17D79-9876-41FC-B8B8-4853AC1B5B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0813D6-DC72-42E3-8AEB-3BB3DC8B12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2B32B9-3E5B-4897-94BB-8DD6DCB204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A0A422-8A7F-433E-8948-EFB189B523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F46741-035F-436F-B125-6F0785A173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C72E937A-A03B-46A9-B068-E137571DDEEC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5774D3C0-FE68-4DBC-BD74-82CFB7CEF7B8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6.png" /><Relationship Id="rId4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50433342000111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1017360" y="794880"/>
            <a:ext cx="10156320" cy="155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室上性心率护理查房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2331720" y="3364920"/>
            <a:ext cx="7678800" cy="394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汇报：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xxx              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时间：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20xx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cxnSp>
        <p:nvCxnSpPr>
          <p:cNvPr id="75" name="Connector 7"/>
          <p:cNvCxnSpPr/>
          <p:nvPr/>
        </p:nvCxnSpPr>
        <p:spPr>
          <a:xfrm>
            <a:off x="1310400" y="5256360"/>
            <a:ext cx="4785480" cy="360"/>
          </a:xfrm>
          <a:prstGeom prst="straightConnector1">
            <a:avLst/>
          </a:prstGeom>
          <a:ln w="9525">
            <a:solidFill>
              <a:srgbClr val="000000"/>
            </a:solidFill>
            <a:round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6" name="AutoShape 2"/>
          <p:cNvSpPr/>
          <p:nvPr/>
        </p:nvSpPr>
        <p:spPr>
          <a:xfrm>
            <a:off x="1140840" y="0"/>
            <a:ext cx="2808720" cy="3420720"/>
          </a:xfrm>
          <a:prstGeom prst="rect">
            <a:avLst/>
          </a:prstGeom>
          <a:gradFill rotWithShape="0">
            <a:gsLst>
              <a:gs pos="0">
                <a:srgbClr val="AF79DE"/>
              </a:gs>
              <a:gs pos="100000">
                <a:srgbClr val="FFFFFF">
                  <a:alpha val="75000"/>
                </a:srgbClr>
              </a:gs>
            </a:gsLst>
            <a:lin ang="1620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7" name="AutoShape 3"/>
          <p:cNvSpPr/>
          <p:nvPr/>
        </p:nvSpPr>
        <p:spPr>
          <a:xfrm>
            <a:off x="1140840" y="1983240"/>
            <a:ext cx="2808720" cy="280872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8" name="AutoShape 15"/>
          <p:cNvSpPr/>
          <p:nvPr/>
        </p:nvSpPr>
        <p:spPr>
          <a:xfrm>
            <a:off x="10235520" y="79920"/>
            <a:ext cx="1888920" cy="1755360"/>
          </a:xfrm>
          <a:prstGeom prst="ellipse">
            <a:avLst/>
          </a:prstGeom>
          <a:gradFill rotWithShape="0">
            <a:gsLst>
              <a:gs pos="0">
                <a:srgbClr val="AF79DE"/>
              </a:gs>
              <a:gs pos="100000">
                <a:srgbClr val="F8CDAC">
                  <a:alpha val="27000"/>
                </a:srgbClr>
              </a:gs>
            </a:gsLst>
            <a:lin ang="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9" name="PlaceHolder 1"/>
          <p:cNvSpPr>
            <a:spLocks noGrp="1"/>
          </p:cNvSpPr>
          <p:nvPr>
            <p:ph type="title" idx="4294967295"/>
          </p:nvPr>
        </p:nvSpPr>
        <p:spPr>
          <a:xfrm>
            <a:off x="1572840" y="2837160"/>
            <a:ext cx="2194200" cy="18734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7200" b="1" strike="noStrike" spc="299">
                <a:solidFill>
                  <a:schemeClr val="lt1"/>
                </a:solidFill>
                <a:latin typeface="Arial"/>
                <a:ea typeface="微软雅黑"/>
              </a:rPr>
              <a:t>目录</a:t>
            </a:r>
            <a:endParaRPr lang="en-US" sz="7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0" name="content"/>
          <p:cNvSpPr/>
          <p:nvPr/>
        </p:nvSpPr>
        <p:spPr>
          <a:xfrm>
            <a:off x="6201360" y="208080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1</a:t>
            </a:r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章  室上性心率护理查房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2</a:t>
            </a:r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章  室上性心率护理查房的程序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3</a:t>
            </a:r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章  室上性心率护理查房的风险评估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4</a:t>
            </a:r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章  室上性心率护理查房的护理措施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5</a:t>
            </a:r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章  室上性心率护理查房的实际操作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6</a:t>
            </a:r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1" name="TextBox 5"/>
          <p:cNvSpPr/>
          <p:nvPr/>
        </p:nvSpPr>
        <p:spPr>
          <a:xfrm>
            <a:off x="1000440" y="2148480"/>
            <a:ext cx="3088800" cy="1013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123840" tIns="123840" rIns="57240" bIns="123840" anchor="t">
            <a:spAutoFit/>
          </a:bodyPr>
          <a:lstStyle/>
          <a:p>
            <a:pPr algn="ctr" defTabSz="914400">
              <a:lnSpc>
                <a:spcPct val="186000"/>
              </a:lnSpc>
            </a:pPr>
            <a:r>
              <a:rPr lang="en-US" sz="27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contents</a:t>
            </a:r>
            <a:endParaRPr lang="en-US" sz="27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AutoShape 9"/>
          <p:cNvSpPr/>
          <p:nvPr/>
        </p:nvSpPr>
        <p:spPr>
          <a:xfrm>
            <a:off x="611640" y="2481840"/>
            <a:ext cx="259200" cy="1408320"/>
          </a:xfrm>
          <a:prstGeom prst="rect">
            <a:avLst/>
          </a:prstGeom>
          <a:gradFill rotWithShape="0">
            <a:gsLst>
              <a:gs pos="0">
                <a:srgbClr val="AF79DE"/>
              </a:gs>
              <a:gs pos="100000">
                <a:srgbClr val="FFFFFF">
                  <a:alpha val="51000"/>
                </a:srgbClr>
              </a:gs>
            </a:gsLst>
            <a:lin ang="540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AutoShape 10"/>
          <p:cNvSpPr/>
          <p:nvPr/>
        </p:nvSpPr>
        <p:spPr>
          <a:xfrm>
            <a:off x="611640" y="2352240"/>
            <a:ext cx="259200" cy="25920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4" name="AutoShape 11"/>
          <p:cNvSpPr/>
          <p:nvPr/>
        </p:nvSpPr>
        <p:spPr>
          <a:xfrm>
            <a:off x="527760" y="5812200"/>
            <a:ext cx="937440" cy="937440"/>
          </a:xfrm>
          <a:prstGeom prst="ellipse">
            <a:avLst/>
          </a:prstGeom>
          <a:gradFill rotWithShape="0">
            <a:gsLst>
              <a:gs pos="0">
                <a:srgbClr val="AF79DE"/>
              </a:gs>
              <a:gs pos="100000">
                <a:srgbClr val="FFFFFF"/>
              </a:gs>
            </a:gsLst>
            <a:lin ang="840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AutoShape 12"/>
          <p:cNvSpPr/>
          <p:nvPr/>
        </p:nvSpPr>
        <p:spPr>
          <a:xfrm>
            <a:off x="4298400" y="0"/>
            <a:ext cx="668520" cy="1914840"/>
          </a:xfrm>
          <a:prstGeom prst="rect">
            <a:avLst/>
          </a:prstGeom>
          <a:gradFill rotWithShape="0">
            <a:gsLst>
              <a:gs pos="0">
                <a:srgbClr val="AF79DE"/>
              </a:gs>
              <a:gs pos="100000">
                <a:srgbClr val="FFFFFF">
                  <a:alpha val="62000"/>
                </a:srgbClr>
              </a:gs>
            </a:gsLst>
            <a:lin ang="1620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AutoShape 13"/>
          <p:cNvSpPr/>
          <p:nvPr/>
        </p:nvSpPr>
        <p:spPr>
          <a:xfrm>
            <a:off x="4298400" y="1581120"/>
            <a:ext cx="668520" cy="66852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AutoShape 14"/>
          <p:cNvSpPr/>
          <p:nvPr/>
        </p:nvSpPr>
        <p:spPr>
          <a:xfrm>
            <a:off x="10066680" y="5912640"/>
            <a:ext cx="531000" cy="531000"/>
          </a:xfrm>
          <a:prstGeom prst="ellipse">
            <a:avLst/>
          </a:prstGeom>
          <a:gradFill rotWithShape="0">
            <a:gsLst>
              <a:gs pos="0">
                <a:srgbClr val="AF79DE"/>
              </a:gs>
              <a:gs pos="100000">
                <a:srgbClr val="FFFFFF"/>
              </a:gs>
            </a:gsLst>
            <a:lin ang="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8" name="PlaceHolder 1"/>
          <p:cNvSpPr>
            <a:spLocks noGrp="1"/>
          </p:cNvSpPr>
          <p:nvPr>
            <p:ph/>
          </p:nvPr>
        </p:nvSpPr>
        <p:spPr>
          <a:xfrm>
            <a:off x="3887640" y="184464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6600" b="1" strike="noStrike" spc="148">
                <a:solidFill>
                  <a:schemeClr val="dk1"/>
                </a:solidFill>
                <a:latin typeface="Arial"/>
                <a:ea typeface="微软雅黑"/>
              </a:rPr>
              <a:t>01</a:t>
            </a:r>
            <a:endParaRPr lang="en-US" sz="6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89" name="PlaceHolder 2"/>
          <p:cNvSpPr>
            <a:spLocks noGrp="1"/>
          </p:cNvSpPr>
          <p:nvPr>
            <p:ph type="title" idx="4294967295"/>
          </p:nvPr>
        </p:nvSpPr>
        <p:spPr>
          <a:xfrm>
            <a:off x="451440" y="387612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1</a:t>
            </a: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室上性心率护理查房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1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2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3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4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5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AF79DE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6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AF79DE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AF79DE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8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AF79DE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0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AF79DE"/>
                </a:solidFill>
                <a:latin typeface="Arial"/>
                <a:ea typeface="微软雅黑"/>
              </a:rPr>
              <a:t>什么是室上性心率？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室上性心率指的是起源于心房的心脏节律，通常由窦房结控制，是一种正常的心律。室上性心率包括窦性心律、房性心律和房室结性心律。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103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104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5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6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7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8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9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0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1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2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3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4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5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6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7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8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9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0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1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2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3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124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6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7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8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9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AF79DE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0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AF79DE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1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AF79DE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2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AF79DE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4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AF79DE"/>
                </a:solidFill>
                <a:latin typeface="Arial"/>
                <a:ea typeface="微软雅黑"/>
              </a:rPr>
              <a:t>室上性心率的护理查房目的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了解病人的室上性心率情况，监测心律是否正常。及时发现和处理室上性心率的异常，保证患者心脏功能稳定。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137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138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9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0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1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2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3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4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5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6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7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8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9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0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1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2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3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4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5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6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7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158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9" name="PlaceHolder 1"/>
          <p:cNvSpPr>
            <a:spLocks noGrp="1"/>
          </p:cNvSpPr>
          <p:nvPr>
            <p:ph/>
          </p:nvPr>
        </p:nvSpPr>
        <p:spPr>
          <a:xfrm>
            <a:off x="3887640" y="184464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6600" b="1" strike="noStrike" spc="148">
                <a:solidFill>
                  <a:schemeClr val="dk1"/>
                </a:solidFill>
                <a:latin typeface="Arial"/>
                <a:ea typeface="微软雅黑"/>
              </a:rPr>
              <a:t>02</a:t>
            </a:r>
            <a:endParaRPr lang="en-US" sz="6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0" name="PlaceHolder 2"/>
          <p:cNvSpPr>
            <a:spLocks noGrp="1"/>
          </p:cNvSpPr>
          <p:nvPr>
            <p:ph type="title" idx="4294967295"/>
          </p:nvPr>
        </p:nvSpPr>
        <p:spPr>
          <a:xfrm>
            <a:off x="451440" y="387612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2</a:t>
            </a: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室上性心率护理查房的程序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2" name="矩形 28"/>
          <p:cNvSpPr/>
          <p:nvPr/>
        </p:nvSpPr>
        <p:spPr>
          <a:xfrm>
            <a:off x="354024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3" name="content.2.title"/>
          <p:cNvSpPr/>
          <p:nvPr/>
        </p:nvSpPr>
        <p:spPr>
          <a:xfrm>
            <a:off x="8392320" y="1557720"/>
            <a:ext cx="33303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确保设备正常工作，方便及时监测心律情况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2.content"/>
          <p:cNvSpPr/>
          <p:nvPr/>
        </p:nvSpPr>
        <p:spPr>
          <a:xfrm>
            <a:off x="8392320" y="1891080"/>
            <a:ext cx="3078000" cy="16081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保障心律监测准确性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矩形 33"/>
          <p:cNvSpPr/>
          <p:nvPr/>
        </p:nvSpPr>
        <p:spPr>
          <a:xfrm>
            <a:off x="620856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6" name="content.3.title"/>
          <p:cNvSpPr/>
          <p:nvPr/>
        </p:nvSpPr>
        <p:spPr>
          <a:xfrm>
            <a:off x="1094760" y="4120560"/>
            <a:ext cx="33022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开始护理查房流程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3.content"/>
          <p:cNvSpPr/>
          <p:nvPr/>
        </p:nvSpPr>
        <p:spPr>
          <a:xfrm>
            <a:off x="1094760" y="4453920"/>
            <a:ext cx="2929680" cy="156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依次进行心率测量、心律观察、记录心电图等步骤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矩形 38"/>
          <p:cNvSpPr/>
          <p:nvPr/>
        </p:nvSpPr>
        <p:spPr>
          <a:xfrm>
            <a:off x="894204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9" name="content.4.title"/>
          <p:cNvSpPr/>
          <p:nvPr/>
        </p:nvSpPr>
        <p:spPr>
          <a:xfrm>
            <a:off x="8392320" y="4109040"/>
            <a:ext cx="33303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注意观察病人的心率变化，发现异常情况及时处理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4.content"/>
          <p:cNvSpPr/>
          <p:nvPr/>
        </p:nvSpPr>
        <p:spPr>
          <a:xfrm>
            <a:off x="8392320" y="4453920"/>
            <a:ext cx="3078000" cy="1743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重点关注心率异常情况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准备查房工具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2" name="矩形 19"/>
          <p:cNvSpPr/>
          <p:nvPr/>
        </p:nvSpPr>
        <p:spPr>
          <a:xfrm>
            <a:off x="72972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3" name="content.1.title"/>
          <p:cNvSpPr/>
          <p:nvPr/>
        </p:nvSpPr>
        <p:spPr>
          <a:xfrm>
            <a:off x="1094760" y="1655280"/>
            <a:ext cx="33030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准备好心电监护仪、心电图记录纸、心电图导联等工具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1.content"/>
          <p:cNvSpPr/>
          <p:nvPr/>
        </p:nvSpPr>
        <p:spPr>
          <a:xfrm>
            <a:off x="1094760" y="2034720"/>
            <a:ext cx="2928960" cy="1465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保障查房所需工作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75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176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7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8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9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0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1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2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3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4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5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6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7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8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9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0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1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2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3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4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5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196" name="AutoShape 8"/>
          <p:cNvSpPr/>
          <p:nvPr/>
        </p:nvSpPr>
        <p:spPr>
          <a:xfrm>
            <a:off x="4397760" y="2570040"/>
            <a:ext cx="583920" cy="583920"/>
          </a:xfrm>
          <a:prstGeom prst="diamond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7" name="AutoShape 9"/>
          <p:cNvSpPr/>
          <p:nvPr/>
        </p:nvSpPr>
        <p:spPr>
          <a:xfrm>
            <a:off x="7198560" y="2570040"/>
            <a:ext cx="583920" cy="588600"/>
          </a:xfrm>
          <a:prstGeom prst="diamond">
            <a:avLst/>
          </a:prstGeom>
          <a:solidFill>
            <a:srgbClr val="AF79DE"/>
          </a:solidFill>
          <a:ln w="3143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8" name="AutoShape 10"/>
          <p:cNvSpPr/>
          <p:nvPr/>
        </p:nvSpPr>
        <p:spPr>
          <a:xfrm>
            <a:off x="4397760" y="4078080"/>
            <a:ext cx="583920" cy="583920"/>
          </a:xfrm>
          <a:prstGeom prst="diamond">
            <a:avLst/>
          </a:prstGeom>
          <a:solidFill>
            <a:srgbClr val="AF79DE"/>
          </a:solidFill>
          <a:ln w="3143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9" name="AutoShape 11"/>
          <p:cNvSpPr/>
          <p:nvPr/>
        </p:nvSpPr>
        <p:spPr>
          <a:xfrm>
            <a:off x="7198560" y="4078080"/>
            <a:ext cx="583920" cy="583920"/>
          </a:xfrm>
          <a:prstGeom prst="diamond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0" name="AutoShape 12"/>
          <p:cNvSpPr/>
          <p:nvPr/>
        </p:nvSpPr>
        <p:spPr>
          <a:xfrm>
            <a:off x="4397760" y="2711880"/>
            <a:ext cx="583920" cy="31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85680" tIns="38160" rIns="85680" bIns="3816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374"/>
              </a:spcBef>
            </a:pPr>
            <a:r>
              <a:rPr lang="en-US" sz="1430" b="0" strike="noStrike" spc="-1">
                <a:solidFill>
                  <a:schemeClr val="accent2">
                    <a:lumMod val="20000"/>
                    <a:lumOff val="80000"/>
                  </a:schemeClr>
                </a:solidFill>
                <a:latin typeface="微软雅黑"/>
                <a:ea typeface="微软雅黑"/>
              </a:rPr>
              <a:t>01</a:t>
            </a:r>
            <a:endParaRPr lang="en-US" sz="143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AutoShape 13"/>
          <p:cNvSpPr/>
          <p:nvPr/>
        </p:nvSpPr>
        <p:spPr>
          <a:xfrm>
            <a:off x="4397760" y="4212360"/>
            <a:ext cx="583920" cy="31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85680" tIns="38160" rIns="85680" bIns="3816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374"/>
              </a:spcBef>
            </a:pPr>
            <a:r>
              <a:rPr lang="en-US" sz="1430" b="0" strike="noStrike" spc="-1">
                <a:solidFill>
                  <a:schemeClr val="accent3">
                    <a:lumMod val="20000"/>
                    <a:lumOff val="80000"/>
                  </a:schemeClr>
                </a:solidFill>
                <a:latin typeface="微软雅黑"/>
                <a:ea typeface="微软雅黑"/>
              </a:rPr>
              <a:t>03</a:t>
            </a:r>
            <a:endParaRPr lang="en-US" sz="143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AutoShape 14"/>
          <p:cNvSpPr/>
          <p:nvPr/>
        </p:nvSpPr>
        <p:spPr>
          <a:xfrm>
            <a:off x="7198560" y="2702520"/>
            <a:ext cx="583920" cy="31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85680" tIns="38160" rIns="85680" bIns="3816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374"/>
              </a:spcBef>
            </a:pPr>
            <a:r>
              <a:rPr lang="en-US" sz="1430" b="0" strike="noStrike" spc="-1">
                <a:solidFill>
                  <a:schemeClr val="accent3">
                    <a:lumMod val="20000"/>
                    <a:lumOff val="80000"/>
                  </a:schemeClr>
                </a:solidFill>
                <a:latin typeface="微软雅黑"/>
                <a:ea typeface="微软雅黑"/>
              </a:rPr>
              <a:t>02</a:t>
            </a:r>
            <a:endParaRPr lang="en-US" sz="143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3" name="AutoShape 15"/>
          <p:cNvSpPr/>
          <p:nvPr/>
        </p:nvSpPr>
        <p:spPr>
          <a:xfrm>
            <a:off x="7198560" y="4212360"/>
            <a:ext cx="583920" cy="31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85680" tIns="38160" rIns="85680" bIns="3816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374"/>
              </a:spcBef>
            </a:pPr>
            <a:r>
              <a:rPr lang="en-US" sz="1430" b="0" strike="noStrike" spc="-1">
                <a:solidFill>
                  <a:schemeClr val="accent2">
                    <a:lumMod val="20000"/>
                    <a:lumOff val="80000"/>
                  </a:schemeClr>
                </a:solidFill>
                <a:latin typeface="微软雅黑"/>
                <a:ea typeface="微软雅黑"/>
              </a:rPr>
              <a:t>04</a:t>
            </a:r>
            <a:endParaRPr lang="en-US" sz="143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4" name="AutoShape 2"/>
          <p:cNvSpPr/>
          <p:nvPr/>
        </p:nvSpPr>
        <p:spPr>
          <a:xfrm>
            <a:off x="4876920" y="2507040"/>
            <a:ext cx="2424240" cy="236448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5" name="Picture 8"/>
          <p:cNvSpPr/>
          <p:nvPr/>
        </p:nvSpPr>
        <p:spPr>
          <a:xfrm>
            <a:off x="4964400" y="2569680"/>
            <a:ext cx="2282400" cy="2217600"/>
          </a:xfrm>
          <a:prstGeom prst="ellipse">
            <a:avLst/>
          </a:prstGeom>
          <a:blipFill rotWithShape="0">
            <a:blip r:embed="rId2">
              <a:alphaModFix amt="70000"/>
            </a:blip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6" name="AutoShape 3"/>
          <p:cNvSpPr/>
          <p:nvPr/>
        </p:nvSpPr>
        <p:spPr>
          <a:xfrm>
            <a:off x="6866280" y="1243800"/>
            <a:ext cx="5325480" cy="4881600"/>
          </a:xfrm>
          <a:prstGeom prst="rect">
            <a:avLst/>
          </a:prstGeom>
          <a:solidFill>
            <a:srgbClr val="AF79DE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7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904068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室上性心率护理查房的注意事项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8" name="content"/>
          <p:cNvSpPr/>
          <p:nvPr/>
        </p:nvSpPr>
        <p:spPr>
          <a:xfrm>
            <a:off x="7780680" y="1536120"/>
            <a:ext cx="4036320" cy="3785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在查房过程中要与医生、护士进行有效的沟通，及时共享重要信息。注意个体化护理，根据病人的实际情况进行差异化对待，提高护理质量和效率。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09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10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1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2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3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4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5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6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7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8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9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0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1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2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3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4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5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6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7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8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9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pic>
        <p:nvPicPr>
          <p:cNvPr id="230" name="图片 99" descr="C:/Users/Administrator/Desktop/ppt模板/插画素材/图片1(4).png图片1(4)"/>
          <p:cNvPicPr/>
          <p:nvPr/>
        </p:nvPicPr>
        <p:blipFill>
          <a:blip r:embed="rId3"/>
          <a:srcRect t="570" b="570"/>
          <a:stretch>
            <a:fillRect/>
          </a:stretch>
        </p:blipFill>
        <p:spPr>
          <a:xfrm>
            <a:off x="1035000" y="2489040"/>
            <a:ext cx="5830920" cy="3636360"/>
          </a:xfrm>
          <a:prstGeom prst="rect">
            <a:avLst/>
          </a:prstGeom>
          <a:ln w="9525">
            <a:noFill/>
          </a:ln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1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2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3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4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5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AF79DE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6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AF79DE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7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AF79DE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8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AF79DE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40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AF79DE"/>
                </a:solidFill>
                <a:latin typeface="Arial"/>
                <a:ea typeface="微软雅黑"/>
              </a:rPr>
              <a:t>室上性心率护理查房流程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1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室上性心率护理查房是重要的护理环节，确保病人心律稳定，及时发现并处理异常情况。护士需要熟练掌握查房流程，并与医疗团队密切合作，提供全方位的护理服务。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243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244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5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6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7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8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9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0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1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2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3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4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5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6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7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8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9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0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1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2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3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264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5" name="PlaceHolder 1"/>
          <p:cNvSpPr>
            <a:spLocks noGrp="1"/>
          </p:cNvSpPr>
          <p:nvPr>
            <p:ph/>
          </p:nvPr>
        </p:nvSpPr>
        <p:spPr>
          <a:xfrm>
            <a:off x="3887640" y="184464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6600" b="1" strike="noStrike" spc="148">
                <a:solidFill>
                  <a:schemeClr val="dk1"/>
                </a:solidFill>
                <a:latin typeface="Arial"/>
                <a:ea typeface="微软雅黑"/>
              </a:rPr>
              <a:t>03</a:t>
            </a:r>
            <a:endParaRPr lang="en-US" sz="6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66" name="PlaceHolder 2"/>
          <p:cNvSpPr>
            <a:spLocks noGrp="1"/>
          </p:cNvSpPr>
          <p:nvPr>
            <p:ph type="title" idx="4294967295"/>
          </p:nvPr>
        </p:nvSpPr>
        <p:spPr>
          <a:xfrm>
            <a:off x="451440" y="387612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室上性心率护理查房的风险评估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6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8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69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0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1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2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AF79DE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3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AF79DE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4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AF79DE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5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AF79DE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6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77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AF79DE"/>
                </a:solidFill>
                <a:latin typeface="Arial"/>
                <a:ea typeface="微软雅黑"/>
              </a:rPr>
              <a:t>什么是室上性心率的风险？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8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室上性心率的风险包括心动过缓、心动过速、房颤等心律失常。这些心律失常可能影响病人心脏功能，甚至危及生命。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280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281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2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3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4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5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6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7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8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9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0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1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2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3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4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5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6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7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8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9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0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301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6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2" name="AutoShape 2"/>
          <p:cNvSpPr/>
          <p:nvPr/>
        </p:nvSpPr>
        <p:spPr>
          <a:xfrm>
            <a:off x="9054360" y="2212200"/>
            <a:ext cx="2388600" cy="280332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3" name="AutoShape 2"/>
          <p:cNvSpPr/>
          <p:nvPr/>
        </p:nvSpPr>
        <p:spPr>
          <a:xfrm>
            <a:off x="6311880" y="2212200"/>
            <a:ext cx="2388600" cy="280332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  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4" name="AutoShape 2"/>
          <p:cNvSpPr/>
          <p:nvPr/>
        </p:nvSpPr>
        <p:spPr>
          <a:xfrm>
            <a:off x="3569400" y="2212200"/>
            <a:ext cx="2388600" cy="280332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  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5" name="AutoShape 2"/>
          <p:cNvSpPr/>
          <p:nvPr/>
        </p:nvSpPr>
        <p:spPr>
          <a:xfrm>
            <a:off x="729720" y="2164680"/>
            <a:ext cx="2388600" cy="28515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EB554D"/>
                </a:solidFill>
                <a:latin typeface="Calibri"/>
                <a:ea typeface="Calibri"/>
              </a:rPr>
              <a:t>   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6" name="矩形 28"/>
          <p:cNvSpPr/>
          <p:nvPr/>
        </p:nvSpPr>
        <p:spPr>
          <a:xfrm>
            <a:off x="354024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07" name="content.2.title"/>
          <p:cNvSpPr/>
          <p:nvPr/>
        </p:nvSpPr>
        <p:spPr>
          <a:xfrm>
            <a:off x="3689640" y="155772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心动过速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8" name="content.2.content"/>
          <p:cNvSpPr/>
          <p:nvPr/>
        </p:nvSpPr>
        <p:spPr>
          <a:xfrm>
            <a:off x="3718080" y="2310120"/>
            <a:ext cx="2067120" cy="242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可能引发心绞痛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导致心功能不全等并发症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9" name="矩形 33"/>
          <p:cNvSpPr/>
          <p:nvPr/>
        </p:nvSpPr>
        <p:spPr>
          <a:xfrm>
            <a:off x="620856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10" name="content.3.title"/>
          <p:cNvSpPr/>
          <p:nvPr/>
        </p:nvSpPr>
        <p:spPr>
          <a:xfrm>
            <a:off x="6460560" y="155772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1" name="content.3.content"/>
          <p:cNvSpPr/>
          <p:nvPr/>
        </p:nvSpPr>
        <p:spPr>
          <a:xfrm>
            <a:off x="6499080" y="2297520"/>
            <a:ext cx="2077920" cy="2355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2" name="矩形 38"/>
          <p:cNvSpPr/>
          <p:nvPr/>
        </p:nvSpPr>
        <p:spPr>
          <a:xfrm>
            <a:off x="894204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13" name="content.4.title"/>
          <p:cNvSpPr/>
          <p:nvPr/>
        </p:nvSpPr>
        <p:spPr>
          <a:xfrm>
            <a:off x="9177480" y="155772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4" name="content.4.content"/>
          <p:cNvSpPr/>
          <p:nvPr/>
        </p:nvSpPr>
        <p:spPr>
          <a:xfrm>
            <a:off x="9252720" y="2279520"/>
            <a:ext cx="1991160" cy="2355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5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室上性心率护理查房中常见的风险问题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16" name="矩形 19"/>
          <p:cNvSpPr/>
          <p:nvPr/>
        </p:nvSpPr>
        <p:spPr>
          <a:xfrm>
            <a:off x="72972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17" name="content.1.title"/>
          <p:cNvSpPr/>
          <p:nvPr/>
        </p:nvSpPr>
        <p:spPr>
          <a:xfrm>
            <a:off x="882000" y="1557720"/>
            <a:ext cx="22284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心动过缓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8" name="content.1.content"/>
          <p:cNvSpPr/>
          <p:nvPr/>
        </p:nvSpPr>
        <p:spPr>
          <a:xfrm>
            <a:off x="885960" y="2303280"/>
            <a:ext cx="2082960" cy="242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可能导致脑供血不足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容易引起晕厥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319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320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1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2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3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4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5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6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7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8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9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0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1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2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3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4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5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6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7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8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9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pic>
        <p:nvPicPr>
          <p:cNvPr id="340" name="Picture 5" descr="C:/Users/Administrator/Desktop/ppt模板/插画素材/图片1(4).png图片1(4)"/>
          <p:cNvPicPr/>
          <p:nvPr/>
        </p:nvPicPr>
        <p:blipFill>
          <a:blip r:embed="rId2"/>
          <a:srcRect t="11324" b="11324"/>
          <a:stretch>
            <a:fillRect/>
          </a:stretch>
        </p:blipFill>
        <p:spPr>
          <a:xfrm>
            <a:off x="681840" y="4838760"/>
            <a:ext cx="2495160" cy="1217520"/>
          </a:xfrm>
          <a:prstGeom prst="rect">
            <a:avLst/>
          </a:prstGeom>
          <a:ln w="0">
            <a:noFill/>
          </a:ln>
        </p:spPr>
      </p:pic>
      <p:pic>
        <p:nvPicPr>
          <p:cNvPr id="341" name="Picture 5" descr="C:/Users/Administrator/Desktop/ppt模板/插画素材/QQ截图20240311003932.pngQQ截图20240311003932"/>
          <p:cNvPicPr/>
          <p:nvPr/>
        </p:nvPicPr>
        <p:blipFill>
          <a:blip r:embed="rId3"/>
          <a:srcRect t="16521" b="16521"/>
          <a:stretch>
            <a:fillRect/>
          </a:stretch>
        </p:blipFill>
        <p:spPr>
          <a:xfrm>
            <a:off x="3541320" y="4838760"/>
            <a:ext cx="2461680" cy="1217520"/>
          </a:xfrm>
          <a:prstGeom prst="rect">
            <a:avLst/>
          </a:prstGeom>
          <a:ln w="0">
            <a:noFill/>
          </a:ln>
        </p:spPr>
      </p:pic>
      <p:pic>
        <p:nvPicPr>
          <p:cNvPr id="342" name="Picture 5" descr="C:/Users/Administrator/Desktop/ppt模板/图片素材/插画/巴扎嘿素材 (4).jpg巴扎嘿素材 (4)"/>
          <p:cNvPicPr/>
          <p:nvPr/>
        </p:nvPicPr>
        <p:blipFill>
          <a:blip r:embed="rId4"/>
          <a:srcRect t="24548" b="24548"/>
          <a:stretch>
            <a:fillRect/>
          </a:stretch>
        </p:blipFill>
        <p:spPr>
          <a:xfrm>
            <a:off x="6305400" y="4838760"/>
            <a:ext cx="2391120" cy="1217520"/>
          </a:xfrm>
          <a:prstGeom prst="rect">
            <a:avLst/>
          </a:prstGeom>
          <a:ln w="0">
            <a:noFill/>
          </a:ln>
        </p:spPr>
      </p:pic>
      <p:pic>
        <p:nvPicPr>
          <p:cNvPr id="343" name="Picture 5" descr="C:/Users/Administrator/Desktop/ppt模板/图片素材/插画/巴扎嘿素材 (5).jpg巴扎嘿素材 (5)"/>
          <p:cNvPicPr/>
          <p:nvPr/>
        </p:nvPicPr>
        <p:blipFill>
          <a:blip r:embed="rId5"/>
          <a:srcRect t="24803" b="24803"/>
          <a:stretch>
            <a:fillRect/>
          </a:stretch>
        </p:blipFill>
        <p:spPr>
          <a:xfrm>
            <a:off x="9044280" y="4838760"/>
            <a:ext cx="2415240" cy="121752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https://d.book118.com/645043334200011124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13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1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室上性心率护理查房</vt:lpstr>
      <vt:lpstr>目录</vt:lpstr>
      <vt:lpstr>第1章 室上性心率护理查房</vt:lpstr>
      <vt:lpstr> </vt:lpstr>
      <vt:lpstr> </vt:lpstr>
      <vt:lpstr>第2章 室上性心率护理查房的程序</vt:lpstr>
      <vt:lpstr>准备查房工具</vt:lpstr>
      <vt:lpstr>室上性心率护理查房的注意事项</vt:lpstr>
      <vt:lpstr> </vt:lpstr>
      <vt:lpstr>第3章 室上性心率护理查房的风险评估</vt:lpstr>
      <vt:lpstr> </vt:lpstr>
      <vt:lpstr>室上性心率护理查房中常见的风险问题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2024-09-28T19:59:35.897</cp:lastPrinted>
  <dcterms:created xsi:type="dcterms:W3CDTF">2024-09-28T11:59:35Z</dcterms:created>
  <dcterms:modified xsi:type="dcterms:W3CDTF">2024-09-28T11:59:38Z</dcterms:modified>
</cp:coreProperties>
</file>