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826191F-76E1-4823-8A87-75245BA2E2E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FB4319-E215-4B16-B2E4-C81BA9697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349DD-DA84-4FB6-8A97-C9B89C163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7199DD-B3FE-47A8-84A8-F0BA5B83E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834350-0BF4-4103-B5B9-65976D4BF6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01C6AF-BFC9-4844-822F-B9B85B7999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019596-9120-4AF2-8D60-5CCC901129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A4001B-C876-4ED3-B1EF-D8464C1869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94E8EC-E531-4078-B8F0-1DAE7B057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E4D62-F755-4379-9718-74D5B57B2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5B3E3D-FA34-438B-8847-F2239F1450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FB321C-6494-4093-BC6F-6375D20E7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722B3D7-5020-4A20-BACC-F35A7D24DC3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5DE12FE-D8A9-4CCB-A60B-C6E933CF6B6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11131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人工智能技术在在线教育发展中的角色</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人工智能技术在在线教育发展中的重要性</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人工智能技术在在线教育中的具体应用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人工智能技术在在线教育中的挑战与未来发展</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实例分析：国内外人工智能技术在在线教育中的应用案例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人工智能技术在在线教育中的经济价值和社会意义</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人工智能技术在在线教育发展中的重要性</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人工智能技术概述</a:t>
            </a:r>
            <a:endParaRPr lang="en-US" sz="3600" b="0" strike="noStrike" spc="-1">
              <a:solidFill>
                <a:schemeClr val="dk1"/>
              </a:solidFill>
              <a:latin typeface="Arial"/>
            </a:endParaRPr>
          </a:p>
        </p:txBody>
      </p:sp>
      <p:sp>
        <p:nvSpPr>
          <p:cNvPr id="8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人工智能是一种模拟人类智能行为的技术。在教育领域，人工智能可以提供个性化学习体验，帮助学生更好地理解知识。</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7"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介绍在线教育的起源</a:t>
            </a:r>
            <a:endParaRPr lang="en-US" sz="1600" b="0" strike="noStrike" spc="-1">
              <a:solidFill>
                <a:srgbClr val="FFFFFF"/>
              </a:solidFill>
              <a:latin typeface="Arial"/>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在线教育的发展历程</a:t>
            </a:r>
            <a:endParaRPr lang="en-US" sz="3600" b="0" strike="noStrike" spc="-1">
              <a:solidFill>
                <a:schemeClr val="dk1"/>
              </a:solidFill>
              <a:latin typeface="Arial"/>
            </a:endParaRPr>
          </a:p>
        </p:txBody>
      </p:sp>
      <p:sp>
        <p:nvSpPr>
          <p:cNvPr id="89"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起源</a:t>
            </a:r>
            <a:endParaRPr lang="en-US" sz="2000" b="0" strike="noStrike" spc="-1">
              <a:solidFill>
                <a:srgbClr val="FFFFFF"/>
              </a:solidFill>
              <a:latin typeface="Arial"/>
            </a:endParaRPr>
          </a:p>
        </p:txBody>
      </p:sp>
      <p:sp>
        <p:nvSpPr>
          <p:cNvPr id="90"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强调人工智能技术在这一过程中的作用</a:t>
            </a:r>
            <a:endParaRPr lang="en-US" sz="1600" b="0" strike="noStrike" spc="-1">
              <a:solidFill>
                <a:srgbClr val="FFFFFF"/>
              </a:solidFill>
              <a:latin typeface="Arial"/>
            </a:endParaRPr>
          </a:p>
        </p:txBody>
      </p:sp>
      <p:sp>
        <p:nvSpPr>
          <p:cNvPr id="91"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发展历程</a:t>
            </a:r>
            <a:endParaRPr lang="en-US" sz="2000" b="0" strike="noStrike" spc="-1">
              <a:solidFill>
                <a:srgbClr val="FFFFFF"/>
              </a:solidFill>
              <a:latin typeface="Arial"/>
            </a:endParaRPr>
          </a:p>
        </p:txBody>
      </p:sp>
      <p:sp>
        <p:nvSpPr>
          <p:cNvPr id="92"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3"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94"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5"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6"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人工智能技术在教育中的应用</a:t>
            </a:r>
            <a:endParaRPr lang="en-US" sz="2800" b="0" strike="noStrike" spc="-1">
              <a:solidFill>
                <a:srgbClr val="FFFFFF"/>
              </a:solidFill>
              <a:latin typeface="Arial"/>
            </a:endParaRPr>
          </a:p>
        </p:txBody>
      </p:sp>
      <p:sp>
        <p:nvSpPr>
          <p:cNvPr id="9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人工智能在智能辅导、自适应学习和大数据分析等方面的应用愈发广泛。其在在线教育中的创新和发展，为教育行业带来了更多的可能性和机会。</a:t>
            </a:r>
            <a:endParaRPr lang="en-US" sz="1800" b="0" strike="noStrike" spc="-1">
              <a:solidFill>
                <a:srgbClr val="FFFFFF"/>
              </a:solidFill>
              <a:latin typeface="Arial"/>
            </a:endParaRPr>
          </a:p>
        </p:txBody>
      </p:sp>
      <p:sp>
        <p:nvSpPr>
          <p:cNvPr id="1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01"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高效性</a:t>
            </a:r>
            <a:endParaRPr lang="en-US" sz="1800" b="0" strike="noStrike" spc="-1">
              <a:solidFill>
                <a:srgbClr val="FFFFFF"/>
              </a:solidFill>
              <a:latin typeface="Arial"/>
            </a:endParaRPr>
          </a:p>
        </p:txBody>
      </p:sp>
      <p:sp>
        <p:nvSpPr>
          <p:cNvPr id="105"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提高学习和教学效率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节省时间成本</a:t>
            </a:r>
            <a:endParaRPr lang="en-US" sz="1400" b="0" strike="noStrike" spc="-1">
              <a:solidFill>
                <a:srgbClr val="FFFFFF"/>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实时反馈</a:t>
            </a:r>
            <a:endParaRPr lang="en-US" sz="1800" b="0" strike="noStrike" spc="-1">
              <a:solidFill>
                <a:srgbClr val="FFFFFF"/>
              </a:solidFill>
              <a:latin typeface="Arial"/>
            </a:endParaRPr>
          </a:p>
        </p:txBody>
      </p:sp>
      <p:sp>
        <p:nvSpPr>
          <p:cNvPr id="108"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及时了解学生学习状况</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调整教学策略</a:t>
            </a:r>
            <a:endParaRPr lang="en-US" sz="1400" b="0" strike="noStrike" spc="-1">
              <a:solidFill>
                <a:srgbClr val="FFFFFF"/>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个性化学习</a:t>
            </a:r>
            <a:endParaRPr lang="en-US" sz="1800" b="0" strike="noStrike" spc="-1">
              <a:solidFill>
                <a:srgbClr val="FFFFFF"/>
              </a:solidFill>
              <a:latin typeface="Arial"/>
            </a:endParaRPr>
          </a:p>
        </p:txBody>
      </p:sp>
      <p:sp>
        <p:nvSpPr>
          <p:cNvPr id="111"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帮助每个学生根据自身情况定制学习计划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提供针对性的学习资源</a:t>
            </a:r>
            <a:endParaRPr lang="en-US" sz="1400" b="0" strike="noStrike" spc="-1">
              <a:solidFill>
                <a:srgbClr val="FFFFFF"/>
              </a:solidFill>
              <a:latin typeface="Arial"/>
            </a:endParaRPr>
          </a:p>
        </p:txBody>
      </p:sp>
      <p:sp>
        <p:nvSpPr>
          <p:cNvPr id="11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人工智能技术的优势</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个性化学习</a:t>
            </a:r>
            <a:endParaRPr lang="en-US" sz="1800" b="0" strike="noStrike" spc="-1">
              <a:solidFill>
                <a:srgbClr val="FFFFFF"/>
              </a:solidFill>
              <a:latin typeface="Arial"/>
            </a:endParaRPr>
          </a:p>
        </p:txBody>
      </p:sp>
      <p:sp>
        <p:nvSpPr>
          <p:cNvPr id="115"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帮助每个学生根据自身情况定制学习计划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提供针对性的学习资源</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7"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提供个性化辅导服务</a:t>
            </a:r>
            <a:endParaRPr lang="en-US" sz="1600" b="0" strike="noStrike" spc="-1">
              <a:solidFill>
                <a:srgbClr val="FFFFFF"/>
              </a:solidFill>
              <a:latin typeface="Arial"/>
            </a:endParaRPr>
          </a:p>
        </p:txBody>
      </p:sp>
      <p:sp>
        <p:nvSpPr>
          <p:cNvPr id="11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人工智能技术的发展趋势</a:t>
            </a:r>
            <a:endParaRPr lang="en-US" sz="3600" b="0" strike="noStrike" spc="-1">
              <a:solidFill>
                <a:schemeClr val="dk1"/>
              </a:solidFill>
              <a:latin typeface="Arial"/>
            </a:endParaRPr>
          </a:p>
        </p:txBody>
      </p:sp>
      <p:sp>
        <p:nvSpPr>
          <p:cNvPr id="119"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智能辅导</a:t>
            </a:r>
            <a:endParaRPr lang="en-US" sz="2000" b="0" strike="noStrike" spc="-1">
              <a:solidFill>
                <a:srgbClr val="FFFFFF"/>
              </a:solidFill>
              <a:latin typeface="Arial"/>
            </a:endParaRPr>
          </a:p>
        </p:txBody>
      </p:sp>
      <p:sp>
        <p:nvSpPr>
          <p:cNvPr id="120"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实现远程教学</a:t>
            </a:r>
            <a:endParaRPr lang="en-US" sz="1600" b="0" strike="noStrike" spc="-1">
              <a:solidFill>
                <a:srgbClr val="FFFFFF"/>
              </a:solidFill>
              <a:latin typeface="Arial"/>
            </a:endParaRPr>
          </a:p>
        </p:txBody>
      </p:sp>
      <p:sp>
        <p:nvSpPr>
          <p:cNvPr id="121"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虚拟教师</a:t>
            </a:r>
            <a:endParaRPr lang="en-US" sz="2000" b="0" strike="noStrike" spc="-1">
              <a:solidFill>
                <a:srgbClr val="FFFFFF"/>
              </a:solidFill>
              <a:latin typeface="Arial"/>
            </a:endParaRPr>
          </a:p>
        </p:txBody>
      </p:sp>
      <p:sp>
        <p:nvSpPr>
          <p:cNvPr id="122"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通过大数据分析学生学习情况</a:t>
            </a:r>
            <a:endParaRPr lang="en-US" sz="1600" b="0" strike="noStrike" spc="-1">
              <a:solidFill>
                <a:srgbClr val="FFFFFF"/>
              </a:solidFill>
              <a:latin typeface="Arial"/>
            </a:endParaRPr>
          </a:p>
        </p:txBody>
      </p:sp>
      <p:sp>
        <p:nvSpPr>
          <p:cNvPr id="123"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智能评估</a:t>
            </a:r>
            <a:endParaRPr lang="en-US" sz="2000" b="0" strike="noStrike" spc="-1">
              <a:solidFill>
                <a:srgbClr val="FFFFFF"/>
              </a:solidFill>
              <a:latin typeface="Arial"/>
            </a:endParaRPr>
          </a:p>
        </p:txBody>
      </p:sp>
      <p:sp>
        <p:nvSpPr>
          <p:cNvPr id="124"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25"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第二章 人工智能技术在在线教育中的具体应用</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29"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智能辅导系统</a:t>
            </a:r>
            <a:endParaRPr lang="en-US" sz="2800" b="0" strike="noStrike" spc="-1">
              <a:solidFill>
                <a:srgbClr val="FFFFFF"/>
              </a:solidFill>
              <a:latin typeface="Arial"/>
            </a:endParaRPr>
          </a:p>
        </p:txBody>
      </p:sp>
      <p:sp>
        <p:nvSpPr>
          <p:cNvPr id="13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智能辅导系统是一种基于人工智能技术的教育工具，能够根据学生的学习能力和需求，提供个性化的学习支持。通过智能辅导系统，学生可以更高效地学习，获得更好的学习成绩。这种个性化教学模式有助于激发学生的学习兴趣，提高学习效率。</a:t>
            </a:r>
            <a:endParaRPr lang="en-US" sz="1800" b="0" strike="noStrike" spc="-1">
              <a:solidFill>
                <a:srgbClr val="FFFFFF"/>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5"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7"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根据学生的学习情况调整教学内容</a:t>
            </a:r>
            <a:endParaRPr lang="en-US" sz="1600" b="0" strike="noStrike" spc="-1">
              <a:solidFill>
                <a:srgbClr val="FFFFFF"/>
              </a:solidFill>
              <a:latin typeface="Arial"/>
            </a:endParaRPr>
          </a:p>
        </p:txBody>
      </p:sp>
      <p:sp>
        <p:nvSpPr>
          <p:cNvPr id="13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自适应学习平台</a:t>
            </a:r>
            <a:endParaRPr lang="en-US" sz="3600" b="0" strike="noStrike" spc="-1">
              <a:solidFill>
                <a:schemeClr val="dk1"/>
              </a:solidFill>
              <a:latin typeface="Arial"/>
            </a:endParaRPr>
          </a:p>
        </p:txBody>
      </p:sp>
      <p:sp>
        <p:nvSpPr>
          <p:cNvPr id="139"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定制化教学内容</a:t>
            </a:r>
            <a:endParaRPr lang="en-US" sz="2000" b="0" strike="noStrike" spc="-1">
              <a:solidFill>
                <a:srgbClr val="FFFFFF"/>
              </a:solidFill>
              <a:latin typeface="Arial"/>
            </a:endParaRPr>
          </a:p>
        </p:txBody>
      </p:sp>
      <p:sp>
        <p:nvSpPr>
          <p:cNvPr id="140"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通过个性化推荐激发学生学习兴趣</a:t>
            </a:r>
            <a:endParaRPr lang="en-US" sz="1600" b="0" strike="noStrike" spc="-1">
              <a:solidFill>
                <a:srgbClr val="FFFFFF"/>
              </a:solidFill>
              <a:latin typeface="Arial"/>
            </a:endParaRPr>
          </a:p>
        </p:txBody>
      </p:sp>
      <p:sp>
        <p:nvSpPr>
          <p:cNvPr id="141"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学习兴趣激发</a:t>
            </a:r>
            <a:endParaRPr lang="en-US" sz="2000" b="0" strike="noStrike" spc="-1">
              <a:solidFill>
                <a:srgbClr val="FFFFFF"/>
              </a:solidFill>
              <a:latin typeface="Arial"/>
            </a:endParaRPr>
          </a:p>
        </p:txBody>
      </p:sp>
      <p:sp>
        <p:nvSpPr>
          <p:cNvPr id="142"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对学生学习情况进行实时监控和反馈</a:t>
            </a:r>
            <a:endParaRPr lang="en-US" sz="1600" b="0" strike="noStrike" spc="-1">
              <a:solidFill>
                <a:srgbClr val="FFFFFF"/>
              </a:solidFill>
              <a:latin typeface="Arial"/>
            </a:endParaRPr>
          </a:p>
        </p:txBody>
      </p:sp>
      <p:sp>
        <p:nvSpPr>
          <p:cNvPr id="143"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实时反馈</a:t>
            </a:r>
            <a:endParaRPr lang="en-US" sz="2000" b="0" strike="noStrike" spc="-1">
              <a:solidFill>
                <a:srgbClr val="FFFFFF"/>
              </a:solidFill>
              <a:latin typeface="Arial"/>
            </a:endParaRPr>
          </a:p>
        </p:txBody>
      </p:sp>
      <p:sp>
        <p:nvSpPr>
          <p:cNvPr id="144"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帮助学生制定最佳学习路径</a:t>
            </a:r>
            <a:endParaRPr lang="en-US" sz="1600" b="0" strike="noStrike" spc="-1">
              <a:solidFill>
                <a:srgbClr val="FFFFFF"/>
              </a:solidFill>
              <a:latin typeface="Arial"/>
            </a:endParaRPr>
          </a:p>
        </p:txBody>
      </p:sp>
      <p:sp>
        <p:nvSpPr>
          <p:cNvPr id="145"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学习路径优化</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4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大数据分析在在线教育中的应用</a:t>
            </a:r>
            <a:endParaRPr lang="en-US" sz="3600" b="0" strike="noStrike" spc="-1">
              <a:solidFill>
                <a:schemeClr val="dk1"/>
              </a:solidFill>
              <a:latin typeface="Arial"/>
            </a:endParaRPr>
          </a:p>
        </p:txBody>
      </p:sp>
      <p:sp>
        <p:nvSpPr>
          <p:cNvPr id="14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根据学生学习数据推荐个性化学习资源</a:t>
            </a:r>
            <a:endParaRPr lang="en-US" sz="1600" b="0" strike="noStrike" spc="-1">
              <a:solidFill>
                <a:srgbClr val="FFFFFF"/>
              </a:solidFill>
              <a:latin typeface="Arial"/>
            </a:endParaRPr>
          </a:p>
        </p:txBody>
      </p:sp>
      <p:sp>
        <p:nvSpPr>
          <p:cNvPr id="14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精准学习推荐</a:t>
            </a:r>
            <a:endParaRPr lang="en-US" sz="2000" b="0" strike="noStrike" spc="-1">
              <a:solidFill>
                <a:srgbClr val="FFFFFF"/>
              </a:solidFill>
              <a:latin typeface="Arial"/>
            </a:endParaRPr>
          </a:p>
        </p:txBody>
      </p:sp>
      <p:sp>
        <p:nvSpPr>
          <p:cNvPr id="1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了解学生学习习惯，提供针对性指导</a:t>
            </a:r>
            <a:endParaRPr lang="en-US" sz="1600" b="0" strike="noStrike" spc="-1">
              <a:solidFill>
                <a:srgbClr val="FFFFFF"/>
              </a:solidFill>
              <a:latin typeface="Arial"/>
            </a:endParaRPr>
          </a:p>
        </p:txBody>
      </p:sp>
      <p:sp>
        <p:nvSpPr>
          <p:cNvPr id="1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学习行为分析</a:t>
            </a:r>
            <a:endParaRPr lang="en-US" sz="2000" b="0" strike="noStrike" spc="-1">
              <a:solidFill>
                <a:srgbClr val="FFFFFF"/>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分析学生学习情况，帮助教师优化教学方法</a:t>
            </a:r>
            <a:endParaRPr lang="en-US" sz="1600" b="0" strike="noStrike" spc="-1">
              <a:solidFill>
                <a:srgbClr val="FFFFFF"/>
              </a:solidFill>
              <a:latin typeface="Arial"/>
            </a:endParaRPr>
          </a:p>
        </p:txBody>
      </p:sp>
      <p:sp>
        <p:nvSpPr>
          <p:cNvPr id="1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教学质量评估</a:t>
            </a:r>
            <a:endParaRPr lang="en-US" sz="2000" b="0" strike="noStrike" spc="-1">
              <a:solidFill>
                <a:srgbClr val="FFFFFF"/>
              </a:solidFill>
              <a:latin typeface="Arial"/>
            </a:endParaRPr>
          </a:p>
        </p:txBody>
      </p:sp>
      <p:sp>
        <p:nvSpPr>
          <p:cNvPr id="157"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实时反馈</a:t>
            </a:r>
            <a:endParaRPr lang="en-US" sz="1800" b="0" strike="noStrike" spc="-1">
              <a:solidFill>
                <a:srgbClr val="FFFFFF"/>
              </a:solidFill>
              <a:latin typeface="Arial"/>
            </a:endParaRPr>
          </a:p>
        </p:txBody>
      </p:sp>
      <p:sp>
        <p:nvSpPr>
          <p:cNvPr id="161"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虚拟实验过程中提供实时反馈和指导</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帮助学生及时纠正错误</a:t>
            </a:r>
            <a:endParaRPr lang="en-US" sz="1400" b="0" strike="noStrike" spc="-1">
              <a:solidFill>
                <a:srgbClr val="FFFFFF"/>
              </a:solidFill>
              <a:latin typeface="Arial"/>
            </a:endParaRPr>
          </a:p>
        </p:txBody>
      </p:sp>
      <p:sp>
        <p:nvSpPr>
          <p:cNvPr id="16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安全性</a:t>
            </a:r>
            <a:endParaRPr lang="en-US" sz="1800" b="0" strike="noStrike" spc="-1">
              <a:solidFill>
                <a:srgbClr val="FFFFFF"/>
              </a:solidFill>
              <a:latin typeface="Arial"/>
            </a:endParaRPr>
          </a:p>
        </p:txBody>
      </p:sp>
      <p:sp>
        <p:nvSpPr>
          <p:cNvPr id="164"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虚拟实验室安全，无需担心实验意外风险</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提供安全的学习环境</a:t>
            </a:r>
            <a:endParaRPr lang="en-US" sz="1400" b="0" strike="noStrike" spc="-1">
              <a:solidFill>
                <a:srgbClr val="FFFFFF"/>
              </a:solidFill>
              <a:latin typeface="Arial"/>
            </a:endParaRPr>
          </a:p>
        </p:txBody>
      </p:sp>
      <p:sp>
        <p:nvSpPr>
          <p:cNvPr id="16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资源共享</a:t>
            </a:r>
            <a:endParaRPr lang="en-US" sz="1800" b="0" strike="noStrike" spc="-1">
              <a:solidFill>
                <a:srgbClr val="FFFFFF"/>
              </a:solidFill>
              <a:latin typeface="Arial"/>
            </a:endParaRPr>
          </a:p>
        </p:txBody>
      </p:sp>
      <p:sp>
        <p:nvSpPr>
          <p:cNvPr id="167"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虚拟实验室可实现资源共享和远程访问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方便教师和学生之间的交流和合作</a:t>
            </a:r>
            <a:endParaRPr lang="en-US" sz="1400" b="0" strike="noStrike" spc="-1">
              <a:solidFill>
                <a:srgbClr val="FFFFFF"/>
              </a:solidFill>
              <a:latin typeface="Arial"/>
            </a:endParaRPr>
          </a:p>
        </p:txBody>
      </p:sp>
      <p:sp>
        <p:nvSpPr>
          <p:cNvPr id="16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虚拟实验室</a:t>
            </a:r>
            <a:endParaRPr lang="en-US" sz="3600" b="0" strike="noStrike" spc="-1">
              <a:solidFill>
                <a:schemeClr val="dk1"/>
              </a:solidFill>
              <a:latin typeface="Arial"/>
            </a:endParaRPr>
          </a:p>
        </p:txBody>
      </p:sp>
      <p:sp>
        <p:nvSpPr>
          <p:cNvPr id="16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实践性教学体验</a:t>
            </a:r>
            <a:endParaRPr lang="en-US" sz="1800" b="0" strike="noStrike" spc="-1">
              <a:solidFill>
                <a:srgbClr val="FFFFFF"/>
              </a:solidFill>
              <a:latin typeface="Arial"/>
            </a:endParaRPr>
          </a:p>
        </p:txBody>
      </p:sp>
      <p:sp>
        <p:nvSpPr>
          <p:cNvPr id="171"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提供虚拟实验环境，让学生进行实际操作</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帮助学生巩固理论知识，提升实践能力</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3"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7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人工智能技术在在线教育中发挥着越来越重要的作用，智能辅导系统、自适应学习平台、大数据分析和虚拟实验室等技术的应用，为教育领域带来了革命性的变化。这些技术不仅提高了学生的学习效率和成绩，也帮助教育机构更好地了解学生需求，提升教学质量。未来，人工智能技术将继续深化和拓展，为在线教育的发展带来更多创新和可能性。</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第三章 人工智能技术在在线教育中的挑战与未来发展</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78"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数据隐私和安全性问题</a:t>
            </a:r>
            <a:endParaRPr lang="en-US" sz="2800" b="0" strike="noStrike" spc="-1">
              <a:solidFill>
                <a:srgbClr val="FFFFFF"/>
              </a:solidFill>
              <a:latin typeface="Arial"/>
            </a:endParaRPr>
          </a:p>
        </p:txBody>
      </p:sp>
      <p:sp>
        <p:nvSpPr>
          <p:cNvPr id="1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人工智能技术在在线教育中可能面临的数据隐私和安全性问题需要引起重视。为推动人工智能技术在在线教育领域的发展，需要对这些问题进行深入的探讨和分析，并寻求解决方案。</a:t>
            </a:r>
            <a:endParaRPr lang="en-US" sz="1800" b="0" strike="noStrike" spc="-1">
              <a:solidFill>
                <a:srgbClr val="FFFFFF"/>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84"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6"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人工智能技术对教师角色的影响</a:t>
            </a:r>
            <a:endParaRPr lang="en-US" sz="1600" b="0" strike="noStrike" spc="-1">
              <a:solidFill>
                <a:srgbClr val="FFFFFF"/>
              </a:solidFill>
              <a:latin typeface="Arial"/>
            </a:endParaRPr>
          </a:p>
        </p:txBody>
      </p:sp>
      <p:sp>
        <p:nvSpPr>
          <p:cNvPr id="1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教师角色的转变</a:t>
            </a:r>
            <a:endParaRPr lang="en-US" sz="3600" b="0" strike="noStrike" spc="-1">
              <a:solidFill>
                <a:schemeClr val="dk1"/>
              </a:solidFill>
              <a:latin typeface="Arial"/>
            </a:endParaRPr>
          </a:p>
        </p:txBody>
      </p:sp>
      <p:sp>
        <p:nvSpPr>
          <p:cNvPr id="188"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影响</a:t>
            </a:r>
            <a:endParaRPr lang="en-US" sz="2000" b="0" strike="noStrike" spc="-1">
              <a:solidFill>
                <a:srgbClr val="FFFFFF"/>
              </a:solidFill>
              <a:latin typeface="Arial"/>
            </a:endParaRPr>
          </a:p>
        </p:txBody>
      </p:sp>
      <p:sp>
        <p:nvSpPr>
          <p:cNvPr id="189"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培养适应人工智能技术发展的教育者</a:t>
            </a:r>
            <a:endParaRPr lang="en-US" sz="1600" b="0" strike="noStrike" spc="-1">
              <a:solidFill>
                <a:srgbClr val="FFFFFF"/>
              </a:solidFill>
              <a:latin typeface="Arial"/>
            </a:endParaRPr>
          </a:p>
        </p:txBody>
      </p:sp>
      <p:sp>
        <p:nvSpPr>
          <p:cNvPr id="190"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培养</a:t>
            </a:r>
            <a:endParaRPr lang="en-US" sz="2000" b="0" strike="noStrike" spc="-1">
              <a:solidFill>
                <a:srgbClr val="FFFFFF"/>
              </a:solidFill>
              <a:latin typeface="Arial"/>
            </a:endParaRPr>
          </a:p>
        </p:txBody>
      </p:sp>
      <p:sp>
        <p:nvSpPr>
          <p:cNvPr id="191"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2"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93"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4"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人工智能技术在学习者素养培养中的应用</a:t>
            </a:r>
            <a:endParaRPr lang="en-US" sz="3600" b="0" strike="noStrike" spc="-1">
              <a:solidFill>
                <a:schemeClr val="dk1"/>
              </a:solidFill>
              <a:latin typeface="Arial"/>
            </a:endParaRPr>
          </a:p>
        </p:txBody>
      </p:sp>
      <p:sp>
        <p:nvSpPr>
          <p:cNvPr id="1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如何帮助学生培养创新精神</a:t>
            </a:r>
            <a:endParaRPr lang="en-US" sz="1600" b="0" strike="noStrike" spc="-1">
              <a:solidFill>
                <a:srgbClr val="FFFFFF"/>
              </a:solidFill>
              <a:latin typeface="Arial"/>
            </a:endParaRPr>
          </a:p>
        </p:txBody>
      </p:sp>
      <p:sp>
        <p:nvSpPr>
          <p:cNvPr id="1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创新精神</a:t>
            </a:r>
            <a:endParaRPr lang="en-US" sz="2000" b="0" strike="noStrike" spc="-1">
              <a:solidFill>
                <a:srgbClr val="FFFFFF"/>
              </a:solidFill>
              <a:latin typeface="Arial"/>
            </a:endParaRPr>
          </a:p>
        </p:txBody>
      </p:sp>
      <p:sp>
        <p:nvSpPr>
          <p:cNvPr id="1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如何帮助学生解决问题能力</a:t>
            </a:r>
            <a:endParaRPr lang="en-US" sz="1600" b="0" strike="noStrike" spc="-1">
              <a:solidFill>
                <a:srgbClr val="FFFFFF"/>
              </a:solidFill>
              <a:latin typeface="Arial"/>
            </a:endParaRPr>
          </a:p>
        </p:txBody>
      </p:sp>
      <p:sp>
        <p:nvSpPr>
          <p:cNvPr id="2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解决问题能力</a:t>
            </a:r>
            <a:endParaRPr lang="en-US" sz="2000" b="0" strike="noStrike" spc="-1">
              <a:solidFill>
                <a:srgbClr val="FFFFFF"/>
              </a:solidFill>
              <a:latin typeface="Arial"/>
            </a:endParaRPr>
          </a:p>
        </p:txBody>
      </p:sp>
      <p:sp>
        <p:nvSpPr>
          <p:cNvPr id="206"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服务优化</a:t>
            </a:r>
            <a:endParaRPr lang="en-US" sz="1800" b="0" strike="noStrike" spc="-1">
              <a:solidFill>
                <a:srgbClr val="FFFFFF"/>
              </a:solidFill>
              <a:latin typeface="Arial"/>
            </a:endParaRPr>
          </a:p>
        </p:txBody>
      </p:sp>
      <p:sp>
        <p:nvSpPr>
          <p:cNvPr id="210"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如何更好地服务在线教育领域</a:t>
            </a:r>
            <a:endParaRPr lang="en-US" sz="1400" b="0" strike="noStrike" spc="-1">
              <a:solidFill>
                <a:srgbClr val="FFFFFF"/>
              </a:solidFill>
              <a:latin typeface="Arial"/>
            </a:endParaRPr>
          </a:p>
        </p:txBody>
      </p:sp>
      <p:sp>
        <p:nvSpPr>
          <p:cNvPr id="2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学习体验</a:t>
            </a:r>
            <a:endParaRPr lang="en-US" sz="1800" b="0" strike="noStrike" spc="-1">
              <a:solidFill>
                <a:srgbClr val="FFFFFF"/>
              </a:solidFill>
              <a:latin typeface="Arial"/>
            </a:endParaRPr>
          </a:p>
        </p:txBody>
      </p:sp>
      <p:sp>
        <p:nvSpPr>
          <p:cNvPr id="213"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未来学习体验的改进方向</a:t>
            </a:r>
            <a:endParaRPr lang="en-US" sz="1400" b="0" strike="noStrike" spc="-1">
              <a:solidFill>
                <a:srgbClr val="FFFFFF"/>
              </a:solidFill>
              <a:latin typeface="Arial"/>
            </a:endParaRPr>
          </a:p>
        </p:txBody>
      </p:sp>
      <p:sp>
        <p:nvSpPr>
          <p:cNvPr id="2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全球化</a:t>
            </a:r>
            <a:endParaRPr lang="en-US" sz="1800" b="0" strike="noStrike" spc="-1">
              <a:solidFill>
                <a:srgbClr val="FFFFFF"/>
              </a:solidFill>
              <a:latin typeface="Arial"/>
            </a:endParaRPr>
          </a:p>
        </p:txBody>
      </p:sp>
      <p:sp>
        <p:nvSpPr>
          <p:cNvPr id="216"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人工智能技术在在线教育中的全球化发展</a:t>
            </a:r>
            <a:endParaRPr lang="en-US" sz="1400" b="0" strike="noStrike" spc="-1">
              <a:solidFill>
                <a:srgbClr val="FFFFFF"/>
              </a:solidFill>
              <a:latin typeface="Arial"/>
            </a:endParaRPr>
          </a:p>
        </p:txBody>
      </p:sp>
      <p:sp>
        <p:nvSpPr>
          <p:cNvPr id="21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未来发展趋势</a:t>
            </a:r>
            <a:endParaRPr lang="en-US" sz="3600" b="0" strike="noStrike" spc="-1">
              <a:solidFill>
                <a:schemeClr val="dk1"/>
              </a:solidFill>
              <a:latin typeface="Arial"/>
            </a:endParaRPr>
          </a:p>
        </p:txBody>
      </p:sp>
      <p:sp>
        <p:nvSpPr>
          <p:cNvPr id="2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技术发展</a:t>
            </a:r>
            <a:endParaRPr lang="en-US" sz="1800" b="0" strike="noStrike" spc="-1">
              <a:solidFill>
                <a:srgbClr val="FFFFFF"/>
              </a:solidFill>
              <a:latin typeface="Arial"/>
            </a:endParaRPr>
          </a:p>
        </p:txBody>
      </p:sp>
      <p:sp>
        <p:nvSpPr>
          <p:cNvPr id="220"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人工智能技术在在线教育中的技术发展趋势</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1"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未来发展趋势</a:t>
            </a:r>
            <a:endParaRPr lang="en-US" sz="3600" b="0" strike="noStrike" spc="-1">
              <a:solidFill>
                <a:schemeClr val="dk1"/>
              </a:solidFill>
              <a:latin typeface="Arial"/>
            </a:endParaRPr>
          </a:p>
        </p:txBody>
      </p:sp>
      <p:sp>
        <p:nvSpPr>
          <p:cNvPr id="22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探讨人工智能技术在未来在线教育中的发展趋势，不仅要关注技术的发展，也需要关注服务的优化、学习体验的改进以及全球化的发展。</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https://d.book118.com/645111311014011130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人工智能技术在在线教育发展中的角色</vt:lpstr>
      <vt:lpstr>目录</vt:lpstr>
      <vt:lpstr>第1章 人工智能技术在在线教育发展中的重要性</vt:lpstr>
      <vt:lpstr>人工智能技术概述</vt:lpstr>
      <vt:lpstr>在线教育的发展历程</vt:lpstr>
      <vt:lpstr> </vt:lpstr>
      <vt:lpstr>人工智能技术的优势</vt:lpstr>
      <vt:lpstr>人工智能技术的发展趋势</vt:lpstr>
      <vt:lpstr>第二章 人工智能技术在在线教育中的具体应用</vt:lpstr>
      <vt:lpstr> </vt:lpstr>
      <vt:lpstr>自适应学习平台</vt:lpstr>
      <vt:lpstr>大数据分析在在线教育中的应用</vt:lpstr>
      <vt:lpstr>虚拟实验室</vt:lpstr>
      <vt:lpstr>总结</vt:lpstr>
      <vt:lpstr>第三章 人工智能技术在在线教育中的挑战与未来发展</vt:lpstr>
      <vt:lpstr> </vt:lpstr>
      <vt:lpstr>教师角色的转变</vt:lpstr>
      <vt:lpstr>人工智能技术在学习者素养培养中的应用</vt:lpstr>
      <vt:lpstr>未来发展趋势</vt:lpstr>
      <vt:lpstr>未来发展趋势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2024-09-29T15:05:41.950</cp:lastPrinted>
  <dcterms:created xsi:type="dcterms:W3CDTF">2024-09-29T07:05:41Z</dcterms:created>
  <dcterms:modified xsi:type="dcterms:W3CDTF">2024-09-29T07:05:46Z</dcterms:modified>
</cp:coreProperties>
</file>