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3BA28-38E9-4A9E-9940-D3CEC5376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59866-6F68-48E5-A011-85C54BBF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5D39B-31B4-45D6-B9E6-4446C9F3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E9847-1019-4052-B16E-56BAA2A1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BDD2C-59FF-4098-A5F7-F3055FC69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C7536-44B9-4E92-847C-3BBC530DD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1B049-0A5D-4C7C-ABEB-2B290307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FC4F2-2F3C-459F-8E0C-93B30C3F9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80B75-E244-4D91-B4F6-2F1209AC1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5D3BF-4C29-404F-A91C-1CAF221D6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5D285-A6E5-4E24-B0E7-14C02CAB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40" r:id="rId2"/>
    <p:sldLayoutId id="2147486541" r:id="rId3"/>
    <p:sldLayoutId id="2147486542" r:id="rId4"/>
    <p:sldLayoutId id="2147486543" r:id="rId5"/>
    <p:sldLayoutId id="2147486544" r:id="rId6"/>
    <p:sldLayoutId id="2147486545" r:id="rId7"/>
    <p:sldLayoutId id="2147486546" r:id="rId8"/>
    <p:sldLayoutId id="2147486547" r:id="rId9"/>
    <p:sldLayoutId id="2147486548" r:id="rId10"/>
    <p:sldLayoutId id="214748654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5.xml" /><Relationship Id="rId11" Type="http://schemas.openxmlformats.org/officeDocument/2006/relationships/tags" Target="../tags/tag776.xml" /><Relationship Id="rId12" Type="http://schemas.openxmlformats.org/officeDocument/2006/relationships/tags" Target="../tags/tag777.xml" /><Relationship Id="rId13" Type="http://schemas.openxmlformats.org/officeDocument/2006/relationships/tags" Target="../tags/tag778.xml" /><Relationship Id="rId14" Type="http://schemas.openxmlformats.org/officeDocument/2006/relationships/tags" Target="../tags/tag779.xml" /><Relationship Id="rId15" Type="http://schemas.openxmlformats.org/officeDocument/2006/relationships/tags" Target="../tags/tag780.xml" /><Relationship Id="rId16" Type="http://schemas.openxmlformats.org/officeDocument/2006/relationships/tags" Target="../tags/tag781.xml" /><Relationship Id="rId17" Type="http://schemas.openxmlformats.org/officeDocument/2006/relationships/tags" Target="../tags/tag782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Relationship Id="rId5" Type="http://schemas.openxmlformats.org/officeDocument/2006/relationships/tags" Target="../tags/tag770.xml" /><Relationship Id="rId6" Type="http://schemas.openxmlformats.org/officeDocument/2006/relationships/tags" Target="../tags/tag771.xml" /><Relationship Id="rId7" Type="http://schemas.openxmlformats.org/officeDocument/2006/relationships/tags" Target="../tags/tag772.xml" /><Relationship Id="rId8" Type="http://schemas.openxmlformats.org/officeDocument/2006/relationships/tags" Target="../tags/tag773.xml" /><Relationship Id="rId9" Type="http://schemas.openxmlformats.org/officeDocument/2006/relationships/tags" Target="../tags/tag7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4.xml" /><Relationship Id="rId11" Type="http://schemas.openxmlformats.org/officeDocument/2006/relationships/tags" Target="../tags/tag795.xml" /><Relationship Id="rId12" Type="http://schemas.openxmlformats.org/officeDocument/2006/relationships/tags" Target="../tags/tag796.xml" /><Relationship Id="rId13" Type="http://schemas.openxmlformats.org/officeDocument/2006/relationships/tags" Target="../tags/tag797.xml" /><Relationship Id="rId14" Type="http://schemas.openxmlformats.org/officeDocument/2006/relationships/tags" Target="../tags/tag798.xml" /><Relationship Id="rId15" Type="http://schemas.openxmlformats.org/officeDocument/2006/relationships/tags" Target="../tags/tag799.xml" /><Relationship Id="rId16" Type="http://schemas.openxmlformats.org/officeDocument/2006/relationships/tags" Target="../tags/tag800.xml" /><Relationship Id="rId17" Type="http://schemas.openxmlformats.org/officeDocument/2006/relationships/tags" Target="../tags/tag801.xml" /><Relationship Id="rId18" Type="http://schemas.openxmlformats.org/officeDocument/2006/relationships/tags" Target="../tags/tag802.xml" /><Relationship Id="rId19" Type="http://schemas.openxmlformats.org/officeDocument/2006/relationships/tags" Target="../tags/tag803.xml" /><Relationship Id="rId2" Type="http://schemas.openxmlformats.org/officeDocument/2006/relationships/tags" Target="../tags/tag786.xml" /><Relationship Id="rId20" Type="http://schemas.openxmlformats.org/officeDocument/2006/relationships/tags" Target="../tags/tag804.xml" /><Relationship Id="rId21" Type="http://schemas.openxmlformats.org/officeDocument/2006/relationships/tags" Target="../tags/tag805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Relationship Id="rId8" Type="http://schemas.openxmlformats.org/officeDocument/2006/relationships/tags" Target="../tags/tag792.xml" /><Relationship Id="rId9" Type="http://schemas.openxmlformats.org/officeDocument/2006/relationships/tags" Target="../tags/tag7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4.xml" /><Relationship Id="rId11" Type="http://schemas.openxmlformats.org/officeDocument/2006/relationships/tags" Target="../tags/tag815.xml" /><Relationship Id="rId12" Type="http://schemas.openxmlformats.org/officeDocument/2006/relationships/tags" Target="../tags/tag816.xml" /><Relationship Id="rId13" Type="http://schemas.openxmlformats.org/officeDocument/2006/relationships/tags" Target="../tags/tag817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6.xml" /><Relationship Id="rId11" Type="http://schemas.openxmlformats.org/officeDocument/2006/relationships/tags" Target="../tags/tag827.xml" /><Relationship Id="rId12" Type="http://schemas.openxmlformats.org/officeDocument/2006/relationships/tags" Target="../tags/tag828.xml" /><Relationship Id="rId13" Type="http://schemas.openxmlformats.org/officeDocument/2006/relationships/tags" Target="../tags/tag829.xml" /><Relationship Id="rId14" Type="http://schemas.openxmlformats.org/officeDocument/2006/relationships/tags" Target="../tags/tag830.xml" /><Relationship Id="rId15" Type="http://schemas.openxmlformats.org/officeDocument/2006/relationships/tags" Target="../tags/tag831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Relationship Id="rId5" Type="http://schemas.openxmlformats.org/officeDocument/2006/relationships/tags" Target="../tags/tag821.xml" /><Relationship Id="rId6" Type="http://schemas.openxmlformats.org/officeDocument/2006/relationships/tags" Target="../tags/tag822.xml" /><Relationship Id="rId7" Type="http://schemas.openxmlformats.org/officeDocument/2006/relationships/tags" Target="../tags/tag823.xml" /><Relationship Id="rId8" Type="http://schemas.openxmlformats.org/officeDocument/2006/relationships/tags" Target="../tags/tag824.xml" /><Relationship Id="rId9" Type="http://schemas.openxmlformats.org/officeDocument/2006/relationships/tags" Target="../tags/tag8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2" Type="http://schemas.openxmlformats.org/officeDocument/2006/relationships/tags" Target="../tags/tag832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4.xml" /><Relationship Id="rId3" Type="http://schemas.openxmlformats.org/officeDocument/2006/relationships/tags" Target="../tags/tag845.xml" /><Relationship Id="rId4" Type="http://schemas.openxmlformats.org/officeDocument/2006/relationships/tags" Target="../tags/tag8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7.xml" /><Relationship Id="rId3" Type="http://schemas.openxmlformats.org/officeDocument/2006/relationships/tags" Target="../tags/tag848.xml" /><Relationship Id="rId4" Type="http://schemas.openxmlformats.org/officeDocument/2006/relationships/tags" Target="../tags/tag849.xml" /><Relationship Id="rId5" Type="http://schemas.openxmlformats.org/officeDocument/2006/relationships/tags" Target="../tags/tag850.xml" /><Relationship Id="rId6" Type="http://schemas.openxmlformats.org/officeDocument/2006/relationships/tags" Target="../tags/tag851.xml" /><Relationship Id="rId7" Type="http://schemas.openxmlformats.org/officeDocument/2006/relationships/tags" Target="../tags/tag852.xml" /><Relationship Id="rId8" Type="http://schemas.openxmlformats.org/officeDocument/2006/relationships/tags" Target="../tags/tag853.xml" /><Relationship Id="rId9" Type="http://schemas.openxmlformats.org/officeDocument/2006/relationships/tags" Target="../tags/tag8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140342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银行业发展挑战与机遇分析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银行业的发展历程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银行业面临的挑战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银行业发展的机遇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银行业应对挑战与机遇的策略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银行业发展前景展望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银行业的发展历程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银行业的起源</a:t>
            </a:r>
            <a:endParaRPr lang="zh-CN" altLang="en-US"/>
          </a:p>
        </p:txBody>
      </p:sp>
      <p:sp>
        <p:nvSpPr>
          <p:cNvPr id="10510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17世纪荷兰的阿姆斯特丹银行成立，成为世界上最早的近代银行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古代的货币兑换和保管业务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中世纪的意大利商人从事借贷和存款业务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0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18世纪英国的英格兰银行成立，标志着现代银行业的兴起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银行业的发展阶段</a:t>
            </a:r>
            <a:endParaRPr lang="zh-CN" altLang="en-US"/>
          </a:p>
        </p:txBody>
      </p:sp>
      <p:sp>
        <p:nvSpPr>
          <p:cNvPr id="1051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传统银行业务阶段：以存贷款业务为主，风险低，利润稳定。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银行业务电子化阶段：通过电子化手段提高业务处理效率和客户体验。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银行业务互联网化阶段：利用互联网技术提供更加便捷、个性化的金融服务。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银行业务智能化阶段：借助人工智能、大数据等技术提升服务水平和效率，创新业务模式。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当前银行业的特点</a:t>
            </a:r>
            <a:endParaRPr lang="zh-CN" altLang="en-US"/>
          </a:p>
        </p:txBody>
      </p:sp>
      <p:sp>
        <p:nvSpPr>
          <p:cNvPr id="10516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数字化转型加速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竞争加剧，创新层出不穷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监管趋严，合规成本增加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客户需求多样化，服务品质要求高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银行业的发展趋势</a:t>
            </a:r>
            <a:endParaRPr lang="zh-CN" altLang="en-US"/>
          </a:p>
        </p:txBody>
      </p:sp>
      <p:sp>
        <p:nvSpPr>
          <p:cNvPr id="10519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风险管理：加强风险防控，保障资产质量与金融稳定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数字化转型：利用科技手段提升服务效率和客户体验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金融科技应用：跨界合作与创新，拓展业务领域和收入来源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9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绿色金融：支持可持续发展，助力经济转型升级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银行业面临的挑战</a:t>
            </a:r>
            <a:endParaRPr lang="zh-CN" altLang="en-US"/>
          </a:p>
        </p:txBody>
      </p:sp>
      <p:sp>
        <p:nvSpPr>
          <p:cNvPr id="10522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金融科技的冲击</a:t>
            </a:r>
            <a:endParaRPr lang="zh-CN" altLang="en-US"/>
          </a:p>
        </p:txBody>
      </p:sp>
      <p:sp>
        <p:nvSpPr>
          <p:cNvPr id="10527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金融科技的发展对银行业务模式和盈利模式产生影响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金融科技改变了客户的行为和需求，对银行业务和服务提出更高要求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金融科技的发展对银行风险管理和监管提出了新的挑战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金融科技企业凭借技术优势和创新能力对银行业务形成竞争压力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4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监管政策的调整</a:t>
            </a:r>
            <a:endParaRPr lang="zh-CN" altLang="en-US"/>
          </a:p>
        </p:txBody>
      </p:sp>
      <p:sp>
        <p:nvSpPr>
          <p:cNvPr id="10530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监管机构对银行业务的限制和要求更加严格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金融科技的发展对传统银行业的冲击和挑战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全球经济一体化的背景下，国际监管合作和协调的重要性日益凸显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监管政策调整对银行业务模式、风险管理、创新等方面的影响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市场竞争的加剧</a:t>
            </a:r>
            <a:endParaRPr lang="zh-CN" altLang="en-US"/>
          </a:p>
        </p:txBody>
      </p:sp>
      <p:sp>
        <p:nvSpPr>
          <p:cNvPr id="105335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监管政策的调整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36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6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客户需求的变化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7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金融科技的崛起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37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8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国内外银行的竞争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风险管理的挑战</a:t>
            </a:r>
            <a:endParaRPr lang="zh-CN" altLang="en-US"/>
          </a:p>
        </p:txBody>
      </p:sp>
      <p:sp>
        <p:nvSpPr>
          <p:cNvPr id="10536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信贷风险：随着经济环境的变化，信贷风险不断加大，对银行的资产质量构成威胁。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市场风险：金融市场的波动性和不确定性给银行的投资和交易带来挑战。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操作风险：银行业务的复杂性和技术性使得操作风险难以避免，对银行的稳健运营构成威胁。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法律风险：金融市场的监管和法律环境的变化给银行带来了合规和法律风险。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7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银行业发展的机遇</a:t>
            </a:r>
            <a:endParaRPr lang="zh-CN" altLang="en-US"/>
          </a:p>
        </p:txBody>
      </p:sp>
      <p:sp>
        <p:nvSpPr>
          <p:cNvPr id="105398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金融创新的推动</a:t>
            </a:r>
            <a:endParaRPr lang="zh-CN" altLang="en-US"/>
          </a:p>
        </p:txBody>
      </p:sp>
      <p:sp>
        <p:nvSpPr>
          <p:cNvPr id="105444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44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44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44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44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数字化转型成为银行业发展的必然趋势，带来了更多的商业机会。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5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金融科技的发展，如区块链、人工智能等，为银行业提供了新的发展机遇。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5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金融监管的改革和创新，为银行业提供了更加灵活的发展空间。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45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客户需求的变化和升级，促使银行业不断创新以满足市场需求。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https://d.book118.com/645114034210011120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4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银行业发展挑战与机遇分析</vt:lpstr>
      <vt:lpstr>目录</vt:lpstr>
      <vt:lpstr>银行业的发展历程</vt:lpstr>
      <vt:lpstr>银行业的起源</vt:lpstr>
      <vt:lpstr>银行业的发展阶段</vt:lpstr>
      <vt:lpstr>当前银行业的特点</vt:lpstr>
      <vt:lpstr>银行业的发展趋势</vt:lpstr>
      <vt:lpstr>银行业面临的挑战</vt:lpstr>
      <vt:lpstr>金融科技的冲击</vt:lpstr>
      <vt:lpstr>监管政策的调整</vt:lpstr>
      <vt:lpstr>市场竞争的加剧</vt:lpstr>
      <vt:lpstr>风险管理的挑战</vt:lpstr>
      <vt:lpstr>银行业发展的机遇</vt:lpstr>
      <vt:lpstr>金融创新的推动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2024-09-23T02:15:39.120</cp:lastPrinted>
  <dcterms:created xsi:type="dcterms:W3CDTF">2024-09-22T18:15:39Z</dcterms:created>
  <dcterms:modified xsi:type="dcterms:W3CDTF">2024-09-22T18:15:42Z</dcterms:modified>
</cp:coreProperties>
</file>