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2" r:id="rId41"/>
  </p:sldIdLst>
  <p:sldSz cx="12192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tags" Target="tags/tag2.xml" /><Relationship Id="rId43" Type="http://schemas.openxmlformats.org/officeDocument/2006/relationships/presProps" Target="presProps.xml" /><Relationship Id="rId44" Type="http://schemas.openxmlformats.org/officeDocument/2006/relationships/viewProps" Target="viewProps.xml" /><Relationship Id="rId45" Type="http://schemas.openxmlformats.org/officeDocument/2006/relationships/theme" Target="theme/theme1.xml" /><Relationship Id="rId46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TargetMode="In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28.xml" TargetMode="Internal" /><Relationship Id="rId3" Type="http://schemas.openxmlformats.org/officeDocument/2006/relationships/slide" Target="../slides/slide30.xml" TargetMode="Internal" /><Relationship Id="rId4" Type="http://schemas.openxmlformats.org/officeDocument/2006/relationships/slide" Target="../slides/slide21.xml" TargetMode="Interna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3F740-93E4-4CC7-A673-404163AC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B3A3-397E-4766-BFF7-9BCAA065E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99631-4D59-4AA9-834C-742C67A4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A65B4-96D5-466A-A54E-25657801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456FE-3808-4DA2-A0FF-651EC296A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F0740-B512-4FE7-9948-A0FF4521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B0482-8C41-471E-9641-445C21E8E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B6E8B-BC75-4DC1-8C80-8E26EE2F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A1F80-26D8-40EC-A010-78BFAFA20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27C21-0A50-48F4-9F98-B738A171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42BF8-017B-4873-86BE-8C4EAD97C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416527" cy="536002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416" y="1925977"/>
            <a:ext cx="8792584" cy="493202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4" name="矩形 3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9148833" y="6427619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核心词汇突破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10609333" y="6427618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重点句型透视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不带链接灰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9148833" y="6427619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核心词汇突破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10609333" y="6427618"/>
            <a:ext cx="13540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重点句型透视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019300"/>
            <a:ext cx="12192000" cy="4838699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400300"/>
            <a:ext cx="12192000" cy="4457699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微专题一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action="ppaction://hlinksldjump?num=55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微专题二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微专题三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微专题四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801385"/>
            <a:ext cx="12192000" cy="605661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1243173"/>
            <a:ext cx="12192000" cy="561482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1633591"/>
            <a:ext cx="12192000" cy="5224409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054832"/>
            <a:ext cx="12192000" cy="480316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609636"/>
            <a:ext cx="12192000" cy="424836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2717800"/>
            <a:ext cx="12192000" cy="414020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243131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3220714"/>
            <a:ext cx="12192000" cy="78113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3D735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流程图: 数据 5"/>
          <p:cNvSpPr/>
          <p:nvPr/>
        </p:nvSpPr>
        <p:spPr>
          <a:xfrm>
            <a:off x="7295707" y="3220714"/>
            <a:ext cx="2966617" cy="781130"/>
          </a:xfrm>
          <a:prstGeom prst="flowChartInputOutput">
            <a:avLst/>
          </a:prstGeom>
          <a:solidFill>
            <a:srgbClr val="E4FFEE"/>
          </a:solidFill>
          <a:ln>
            <a:solidFill>
              <a:srgbClr val="E4FF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01385" y="2898137"/>
            <a:ext cx="3239716" cy="144780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262343" y="3314260"/>
            <a:ext cx="2717800" cy="61555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必修</a:t>
            </a:r>
            <a:r>
              <a:rPr lang="zh-CN" altLang="en-US" sz="3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第三册</a:t>
            </a:r>
            <a:endParaRPr lang="en-US" altLang="zh-CN" sz="3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625789" y="2599239"/>
            <a:ext cx="787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UNIT </a:t>
            </a:r>
            <a:r>
              <a:rPr lang="en-US" altLang="zh-CN" sz="3600" smtClea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 SPACE </a:t>
            </a:r>
            <a:r>
              <a:rPr lang="en-US" altLang="zh-CN" sz="36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EXPLORATION</a:t>
            </a:r>
            <a:endParaRPr lang="zh-CN" altLang="en-US" sz="360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941353" y="3245570"/>
            <a:ext cx="247531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英 语</a:t>
            </a:r>
            <a:endParaRPr lang="zh-CN" altLang="en-US" sz="4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MH_Others_1"/>
          <p:cNvSpPr txBox="1"/>
          <p:nvPr>
            <p:custDataLst>
              <p:tags r:id="rId2"/>
            </p:custDataLst>
          </p:nvPr>
        </p:nvSpPr>
        <p:spPr>
          <a:xfrm>
            <a:off x="4217774" y="890174"/>
            <a:ext cx="3742735" cy="61555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500" smtClean="0">
                <a:solidFill>
                  <a:srgbClr val="3D735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内容索引</a:t>
            </a:r>
            <a:endParaRPr lang="zh-CN" altLang="en-US" sz="4000" b="1" spc="1500">
              <a:solidFill>
                <a:srgbClr val="3D735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245974" y="2021312"/>
            <a:ext cx="41769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背主题词汇 积写作素材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83426" y="2021312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245974" y="3514906"/>
            <a:ext cx="41769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通词句 基础自测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83425" y="3514907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45974" y="5008498"/>
            <a:ext cx="41769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提能力 增分课堂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83426" y="5008498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367374" y="2021311"/>
            <a:ext cx="39991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微</a:t>
            </a: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专题  精</a:t>
            </a: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准突破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6704825" y="2021312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7367374" y="3514900"/>
            <a:ext cx="3999126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 smtClea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测效果 课堂评价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6704825" y="3514901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H="1">
            <a:off x="6089141" y="1866900"/>
            <a:ext cx="0" cy="4127500"/>
          </a:xfrm>
          <a:prstGeom prst="line">
            <a:avLst/>
          </a:prstGeom>
          <a:ln w="19050">
            <a:solidFill>
              <a:srgbClr val="3D735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背主题词汇 积写作素材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36" name="组合 35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3D7351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22" name="直接连接符 21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组合 22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5" name="组合 24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6" name="直接连接符 25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组合 26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28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37" name="Rectangle 5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3" name="组合 52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54" name="直接连接符 5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5" name="组合 5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6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6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6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58" name="直接连接符 5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6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15125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NEU-BZ-S92"/>
                <a:ea typeface="方正宋黑_GBK" panose="03000509000000000000" pitchFamily="65" charset="-122"/>
                <a:cs typeface="Times New Roman" panose="02020603050405020304" pitchFamily="18" charset="0"/>
              </a:rPr>
              <a:t>主题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NEU-BZ-S92"/>
                <a:ea typeface="方正宋黑_GBK" panose="03000509000000000000" pitchFamily="65" charset="-122"/>
                <a:cs typeface="Times New Roman" panose="02020603050405020304" pitchFamily="18" charset="0"/>
              </a:rPr>
              <a:t>太空探索</a:t>
            </a:r>
            <a:br>
              <a:rPr lang="en-US" altLang="zh-CN" sz="2800">
                <a:solidFill>
                  <a:srgbClr val="000000"/>
                </a:solidFill>
                <a:latin typeface="NEU-BZ-S92"/>
                <a:ea typeface="方正宋黑_GBK" panose="03000509000000000000" pitchFamily="65" charset="-122"/>
                <a:cs typeface="Times New Roman" panose="02020603050405020304" pitchFamily="18" charset="0"/>
              </a:rPr>
            </a:b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rPr>
              <a:t>单词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.explore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探索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.advanced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adj.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先进的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.prevent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制止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.Mars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火星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.planet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行星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.exist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vi.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存在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.astronomer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天文学家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.telescope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望远镜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51871"/>
            <a:ext cx="11430000" cy="595201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.universe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宇宙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.astronomy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天文学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.shuttle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航天飞机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.foresee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v.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预测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.statistics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统计数字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.galaxy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星系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.movement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运行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.latitude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纬度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.longitude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经度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.land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</a:rPr>
              <a:t>v.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登陆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降落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.equator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赤道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20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.observation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</a:rPr>
              <a:t>n.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观察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075278"/>
            <a:ext cx="11430000" cy="508844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rPr>
              <a:t>词块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.be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curious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about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好奇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.be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related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to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有关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.pay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special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attention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to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特别注意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.learn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more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about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space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多了解太空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.manned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spaceship/spacecraft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载人飞船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.realise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one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dream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实现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某人的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梦想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.send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people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into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space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把人送入太空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355354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.one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giant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leap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for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mankind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人类的一大步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space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station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太空站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.the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outer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space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外太空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.make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great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progress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取得巨大进步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.make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measurements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and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observations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做测量和观察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.solar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system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太阳系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类太阳系</a:t>
            </a:r>
            <a:b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</a:b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.space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exploration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太空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探索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 smtClean="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通词句 基础自测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4" name="圆角矩形 3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D9827B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组合 7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19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17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15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1" name="直接连接符 10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组合 11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13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24" name="直接连接符 2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组合 2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8" name="直接连接符 2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组合 2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教材单词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082780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必背写作词汇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跳跃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剧增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剧变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跳过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跃过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渴望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欲望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渴望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期望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标志着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标明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发信号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信号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标志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回收利用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再利用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831676" y="1584785"/>
            <a:ext cx="5651500" cy="45735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launch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leap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desire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signal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recycle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02704"/>
            <a:ext cx="11430000" cy="563359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缺乏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短缺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没有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缺乏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否则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要不然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在更远处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超出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当前的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现在的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水流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电流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思潮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设施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设备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热衷的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渴望的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监视器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监测仪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监视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监测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监控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818976" y="802704"/>
            <a:ext cx="5651500" cy="51337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otherwise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beyond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facility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monitor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2483164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资源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财力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结尾的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结束的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停业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关闭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倒闭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贴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971376" y="2483164"/>
            <a:ext cx="5651500" cy="227703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resource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closing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attach</a:t>
            </a:r>
            <a:endParaRPr lang="en-US" altLang="zh-CN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362857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识记阅读词汇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.astronaut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.procedure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.cm(centimetre)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abbr.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.rocket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.gravity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.frontier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.vehicle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762076" y="1864185"/>
            <a:ext cx="5651500" cy="39531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宇航员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太空人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程序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步骤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手续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厘米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火箭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火箭弹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重力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引力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边境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国界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边远地区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交通工具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车辆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41480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.satellite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.orbit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.giant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.mankind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.transmit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.data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[pl.]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723976" y="841479"/>
            <a:ext cx="8210724" cy="51337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人造卫星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卫星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环绕地球、太阳等运行的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轨道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势力范围 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沿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轨道运行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环绕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运行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巨大的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伟大的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巨人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巨兽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伟人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人类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传输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发送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资料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数据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航天器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宇宙飞船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81000" y="5322706"/>
            <a:ext cx="6051015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.spacecraft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 u="sng" smtClean="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02704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disappointment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.spacewalk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.jade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.muscle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.float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.solar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.sufficient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787476" y="802704"/>
            <a:ext cx="6242224" cy="51337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失望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沮丧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太空行走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太空行走的时间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玉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翡翠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玉器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舱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组件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模块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肌肉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实力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影响力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浮动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漂流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漂浮　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浮动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使漂流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太阳的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太阳能的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足够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充足的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638280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.soap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.towel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.microwave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.tissue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.globe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.fatal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.shallow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.pattern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.high-end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838276" y="638280"/>
            <a:ext cx="5651500" cy="50734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肥皂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毛巾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抹布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微波炉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纸巾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;(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人、动植物细胞的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组织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地球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世界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地球仪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致命的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灾难性的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肤浅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浅的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模式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图案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模范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高端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2483164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.foam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.pillow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.smartphone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.oxygen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698576" y="2422891"/>
            <a:ext cx="5651500" cy="23329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泡沫橡胶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泡沫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枕头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智能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手机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氧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氧气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763250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构织连脉词汇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精神的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思想的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精神上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有智慧的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聪明的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有智力的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有智慧地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智力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智慧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宇宙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天地万物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宇宙的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普遍地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有决心的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意志坚定的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查明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确定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决定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政府的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专门机构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服务机构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代理处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代理的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1117599" y="1284735"/>
            <a:ext cx="115929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mental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849983" y="1284735"/>
            <a:ext cx="1797287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mentally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867759" y="1884964"/>
            <a:ext cx="163698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intelligent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7647270" y="1884963"/>
            <a:ext cx="191590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intelligently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867758" y="2394421"/>
            <a:ext cx="1854995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intelligence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769747" y="2922048"/>
            <a:ext cx="139974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universe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5735447" y="2943678"/>
            <a:ext cx="1499128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universal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9352205" y="2948965"/>
            <a:ext cx="213712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universally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1" name="矩形 10"/>
          <p:cNvSpPr>
            <a:spLocks noChangeAspect="1"/>
          </p:cNvSpPr>
          <p:nvPr/>
        </p:nvSpPr>
        <p:spPr>
          <a:xfrm>
            <a:off x="877149" y="4038657"/>
            <a:ext cx="179728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determined</a:t>
            </a:r>
            <a:endParaRPr lang="zh-CN" altLang="en-US" sz="2800"/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7335647" y="4060414"/>
            <a:ext cx="197682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determine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3" name="矩形 12"/>
          <p:cNvSpPr>
            <a:spLocks noChangeAspect="1"/>
          </p:cNvSpPr>
          <p:nvPr/>
        </p:nvSpPr>
        <p:spPr>
          <a:xfrm>
            <a:off x="896611" y="5150632"/>
            <a:ext cx="119936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agency</a:t>
            </a:r>
            <a:endParaRPr lang="zh-CN" altLang="en-US" sz="2800"/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8783447" y="5152971"/>
            <a:ext cx="131959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agent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22626"/>
            <a:ext cx="11430000" cy="569386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失望的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沮丧的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失望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失望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沮丧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独立的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自立的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独立地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自立地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独立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依靠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论证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争辩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争论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争论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争吵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论点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对事物的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分析结果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定期的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经常的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正常的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经常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定期地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有限的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无限的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限制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神秘事物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神秘的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800099" y="522626"/>
            <a:ext cx="201689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disappointed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6441283" y="522625"/>
            <a:ext cx="1678665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disappoint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1277983" y="2173805"/>
            <a:ext cx="215475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independence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838760" y="1048101"/>
            <a:ext cx="2754280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disappointment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800099" y="1585007"/>
            <a:ext cx="193674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independent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6705599" y="1590523"/>
            <a:ext cx="2215671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independently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5965191" y="2135980"/>
            <a:ext cx="1579278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depend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909021" y="2699747"/>
            <a:ext cx="97488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argue</a:t>
            </a:r>
            <a:endParaRPr lang="zh-CN" altLang="en-US" sz="2800"/>
          </a:p>
        </p:txBody>
      </p:sp>
      <p:sp>
        <p:nvSpPr>
          <p:cNvPr id="11" name="矩形 10"/>
          <p:cNvSpPr>
            <a:spLocks noChangeAspect="1"/>
          </p:cNvSpPr>
          <p:nvPr/>
        </p:nvSpPr>
        <p:spPr>
          <a:xfrm>
            <a:off x="6569587" y="2658421"/>
            <a:ext cx="1891800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argument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862648" y="3295995"/>
            <a:ext cx="1338828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analysis</a:t>
            </a:r>
            <a:endParaRPr lang="zh-CN" altLang="en-US" sz="2800"/>
          </a:p>
        </p:txBody>
      </p:sp>
      <p:sp>
        <p:nvSpPr>
          <p:cNvPr id="13" name="矩形 12"/>
          <p:cNvSpPr>
            <a:spLocks noChangeAspect="1"/>
          </p:cNvSpPr>
          <p:nvPr/>
        </p:nvSpPr>
        <p:spPr>
          <a:xfrm>
            <a:off x="7280615" y="3257243"/>
            <a:ext cx="281038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analyze/analyse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1016533" y="3824984"/>
            <a:ext cx="120097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regular</a:t>
            </a:r>
            <a:endParaRPr lang="zh-CN" altLang="en-US" sz="2800"/>
          </a:p>
        </p:txBody>
      </p:sp>
      <p:sp>
        <p:nvSpPr>
          <p:cNvPr id="15" name="矩形 14"/>
          <p:cNvSpPr>
            <a:spLocks noChangeAspect="1"/>
          </p:cNvSpPr>
          <p:nvPr/>
        </p:nvSpPr>
        <p:spPr>
          <a:xfrm>
            <a:off x="7264588" y="3859756"/>
            <a:ext cx="183896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regularly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16" name="矩形 15"/>
          <p:cNvSpPr>
            <a:spLocks noChangeAspect="1"/>
          </p:cNvSpPr>
          <p:nvPr/>
        </p:nvSpPr>
        <p:spPr>
          <a:xfrm>
            <a:off x="1016533" y="4346945"/>
            <a:ext cx="119936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limited</a:t>
            </a:r>
            <a:endParaRPr lang="zh-CN" altLang="en-US" sz="2800"/>
          </a:p>
        </p:txBody>
      </p:sp>
      <p:sp>
        <p:nvSpPr>
          <p:cNvPr id="17" name="矩形 16"/>
          <p:cNvSpPr>
            <a:spLocks noChangeAspect="1"/>
          </p:cNvSpPr>
          <p:nvPr/>
        </p:nvSpPr>
        <p:spPr>
          <a:xfrm>
            <a:off x="4853816" y="4429893"/>
            <a:ext cx="139814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limitless</a:t>
            </a:r>
            <a:endParaRPr lang="zh-CN" altLang="en-US" sz="2800"/>
          </a:p>
        </p:txBody>
      </p:sp>
      <p:sp>
        <p:nvSpPr>
          <p:cNvPr id="18" name="矩形 17"/>
          <p:cNvSpPr>
            <a:spLocks noChangeAspect="1"/>
          </p:cNvSpPr>
          <p:nvPr/>
        </p:nvSpPr>
        <p:spPr>
          <a:xfrm>
            <a:off x="8685807" y="4378506"/>
            <a:ext cx="861133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limit</a:t>
            </a:r>
            <a:endParaRPr lang="zh-CN" altLang="en-US" sz="2800"/>
          </a:p>
        </p:txBody>
      </p:sp>
      <p:sp>
        <p:nvSpPr>
          <p:cNvPr id="19" name="矩形 18"/>
          <p:cNvSpPr>
            <a:spLocks noChangeAspect="1"/>
          </p:cNvSpPr>
          <p:nvPr/>
        </p:nvSpPr>
        <p:spPr>
          <a:xfrm>
            <a:off x="1087506" y="5473815"/>
            <a:ext cx="134043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mystery</a:t>
            </a:r>
            <a:endParaRPr lang="zh-CN" altLang="en-US" sz="2800"/>
          </a:p>
        </p:txBody>
      </p:sp>
      <p:sp>
        <p:nvSpPr>
          <p:cNvPr id="20" name="矩形 19"/>
          <p:cNvSpPr>
            <a:spLocks noChangeAspect="1"/>
          </p:cNvSpPr>
          <p:nvPr/>
        </p:nvSpPr>
        <p:spPr>
          <a:xfrm>
            <a:off x="5419937" y="5469239"/>
            <a:ext cx="1758815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mysterious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常用短语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887095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继续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坚持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干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在宇宙飞船上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在船上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在飞机上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抱着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的希望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以便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弄懂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弄清楚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弄明白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907876" y="887094"/>
            <a:ext cx="5651500" cy="28328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carry on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board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hope of doing sth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 as to(do sth)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out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81000" y="3719921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.result in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.as a result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.provide for sb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.in closing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.run out	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2762076" y="3719921"/>
            <a:ext cx="5651500" cy="28328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导致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造成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所以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结果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提供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生活所需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最后　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用完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耗尽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重点句型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81000" y="1112917"/>
            <a:ext cx="11531600" cy="12126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.However,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while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disasters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brought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sadness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disappointment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desire to explore the universe did not die.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34963" y="2368187"/>
            <a:ext cx="1131591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【尝试翻译】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                                               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34963" y="2891129"/>
            <a:ext cx="11226150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                                                                                                                       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381000" y="3543615"/>
            <a:ext cx="6187912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【考点凝练】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while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引导让步状语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从句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381000" y="2325557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然而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尽管这些灾难带来了许多悲痛与失望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但是探索宇宙的愿望永不磨灭。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377586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.For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example,using current technology,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would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years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the closest planet,Mars,and back.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【考点凝练】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takes(sb)some time to do sth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做某事花费某人多长时间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2529329"/>
            <a:ext cx="1131591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【尝试翻译】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                                               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81000" y="3052271"/>
            <a:ext cx="11226150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                                                                                                                       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81000" y="2485673"/>
            <a:ext cx="11430000" cy="11331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例如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使用当前的技术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到达最近的行星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火星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之后再返回将需要花费两年多的时间。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>
            <a:spLocks noChangeAspect="1"/>
          </p:cNvSpPr>
          <p:nvPr/>
        </p:nvSpPr>
        <p:spPr>
          <a:xfrm>
            <a:off x="381000" y="1518640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.Seeing pictures of our planet as an island in a black sea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made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realise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that our planet’s resources are limited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zh-CN" altLang="zh-CN" sz="28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【考点凝练】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make+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宾语补足语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81000" y="2630929"/>
            <a:ext cx="1131591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【尝试翻译】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                                               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381000" y="3153871"/>
            <a:ext cx="11226150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altLang="zh-CN" sz="2800" u="dotted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</a:t>
            </a:r>
            <a:r>
              <a:rPr lang="en-US" altLang="zh-CN" sz="2800" u="dotted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</a:rPr>
              <a:t>                                                                                                                         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381000" y="2587273"/>
            <a:ext cx="11430000" cy="11331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看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着我们星球的照片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犹如黑色汪洋大海中的一个小岛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人们意识到地球的资源是有限的。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963" y="498475"/>
            <a:ext cx="3868271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单元词句小测</a:t>
            </a:r>
            <a:endParaRPr lang="zh-CN" altLang="en-US" sz="3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173033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单词小测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.Artificial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been used in phones,which makes them seem to be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.(intelligent)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.When asked whether he was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be an astronaut,the boy just looked at me with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.(determine)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.Though he was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the result of the examination,he tried to hide his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order not to discourage his son.(disappoint)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2269098" y="1678435"/>
            <a:ext cx="1854995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intelligence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871583" y="2262680"/>
            <a:ext cx="199605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intelligent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5197356" y="2731780"/>
            <a:ext cx="179728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determined</a:t>
            </a:r>
            <a:endParaRPr lang="zh-CN" altLang="en-US" sz="2800"/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3196595" y="3336689"/>
            <a:ext cx="2175596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determination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3094553" y="3959109"/>
            <a:ext cx="201689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disappointed</a:t>
            </a:r>
            <a:endParaRPr lang="zh-CN" altLang="en-US" sz="2800"/>
          </a:p>
        </p:txBody>
      </p:sp>
      <p:sp>
        <p:nvSpPr>
          <p:cNvPr id="10" name="矩形 9"/>
          <p:cNvSpPr>
            <a:spLocks noChangeAspect="1"/>
          </p:cNvSpPr>
          <p:nvPr/>
        </p:nvSpPr>
        <p:spPr>
          <a:xfrm>
            <a:off x="1859192" y="4447000"/>
            <a:ext cx="2754280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disappointment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224510"/>
            <a:ext cx="11430000" cy="34532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.Since the country became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1842,it has played an important role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.Gone are the days when it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others for everything.(depend)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.An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about whether people should carry on with space exploration took place at the conference and some people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we should stop wasting time and money on it.(argue)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4622799" y="1224510"/>
            <a:ext cx="193674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independent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1100183" y="1783355"/>
            <a:ext cx="2215671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independently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7557653" y="1783355"/>
            <a:ext cx="191751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depended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1398341" y="2812055"/>
            <a:ext cx="153272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argument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7100641" y="3443028"/>
            <a:ext cx="115441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argued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81000" y="1568086"/>
            <a:ext cx="11430000" cy="34532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短语小测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man felt very worried when he found all his money had 1.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).2.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所以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),he had to find a temporary job in the restaurant 3.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)earn some money.He wanted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r>
              <a:rPr lang="en-US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弄清楚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)when he could earn enough money to go back home.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9512299" y="2059435"/>
            <a:ext cx="157126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run out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1740894" y="2659664"/>
            <a:ext cx="2077813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As a result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2509883" y="3259893"/>
            <a:ext cx="161935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so as to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1160446" y="3730943"/>
            <a:ext cx="161935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figure out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02704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Ⅲ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句型小测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高考情景仿写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参加这次活动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让我意识到工作的重要性。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(make+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宾语补足语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Participating in this activity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他不但成绩好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而且经常帮助别人。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(not only...but also...)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others.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看来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任何人要熟悉一个新地方都需要时间。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(It takes &lt;sb&gt; some time to do sth)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far as I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 concerned,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new place.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4560388" y="1884008"/>
            <a:ext cx="688842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makes me aware of the significance of work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757283" y="2942894"/>
            <a:ext cx="691888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He not only studies well but also often helps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4216724" y="4624427"/>
            <a:ext cx="7034298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it takes everyone some time to get familiar with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36060" y="2744856"/>
            <a:ext cx="66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100" smtClean="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提能力 增分课堂</a:t>
            </a:r>
            <a:endParaRPr lang="zh-CN" altLang="en-US" sz="36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4" name="圆角矩形 3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FFC000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组合 7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19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17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15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1" name="直接连接符 10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组合 11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13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2" name="Rectangle 5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24" name="直接连接符 2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组合 2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8" name="直接连接符 2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组合 2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313805" y="251710"/>
            <a:ext cx="7231143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核心词汇突破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381000" y="20967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1046033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1.determine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查明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确定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决定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000000"/>
              </a:solidFill>
              <a:latin typeface="NEU-BZ-S92"/>
              <a:cs typeface="宋体" panose="02010600030101010101" pitchFamily="2" charset="-122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have determined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as a volunteer teacher in the countryside after graduation.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(2021·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浙江卷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)He built a hugely successful career with little more than plain old hard work and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(determine).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8059614" y="2087913"/>
            <a:ext cx="179728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determined</a:t>
            </a:r>
            <a:endParaRPr lang="zh-CN" altLang="en-US" sz="2800"/>
          </a:p>
        </p:txBody>
      </p:sp>
      <p:sp>
        <p:nvSpPr>
          <p:cNvPr id="15" name="矩形 14"/>
          <p:cNvSpPr>
            <a:spLocks noChangeAspect="1"/>
          </p:cNvSpPr>
          <p:nvPr/>
        </p:nvSpPr>
        <p:spPr>
          <a:xfrm>
            <a:off x="3720506" y="3256669"/>
            <a:ext cx="136127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on/upon</a:t>
            </a:r>
            <a:endParaRPr lang="zh-CN" altLang="en-US" sz="2800"/>
          </a:p>
        </p:txBody>
      </p:sp>
      <p:sp>
        <p:nvSpPr>
          <p:cNvPr id="16" name="矩形 15"/>
          <p:cNvSpPr>
            <a:spLocks noChangeAspect="1"/>
          </p:cNvSpPr>
          <p:nvPr/>
        </p:nvSpPr>
        <p:spPr>
          <a:xfrm>
            <a:off x="3436983" y="4887680"/>
            <a:ext cx="2534668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determination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2087913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really reminds me of my mum because she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a </a:t>
            </a:r>
            <a:r>
              <a:rPr lang="zh-CN" altLang="zh-CN" sz="28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(determine) and fearless woman who is protective of her family.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398979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句式升级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800" smtClean="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determined to perform well in the final exam,so I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 occupied in preparing for it.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→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 in the final exam,I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</a:rPr>
              <a:t>m occupied in preparing for it.(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用过去分词短语作状语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1015999" y="3033074"/>
            <a:ext cx="4200189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Determined to perform well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121557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(1)determine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on/upon(doing)sth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决定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某事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determine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决定做某事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表示动作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(2)be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determined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决心做某事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表示状态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(3)determination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决心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果断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【佳句】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the epidemic broke out,he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determined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become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volunteer who worked as a gate guard in our community.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当流行病爆发时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他决定成为一名志愿者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在我们社区担任门卫。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372257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2.disappointed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失望的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沮丧的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were disappointed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news that the satellite had been launched unsuccessfully.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by one,the applicants left the interviewer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office with 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(disappoint)looks on their faces.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 to my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800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(disappoint),I found he had told a lie to his mother.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4648199" y="1411735"/>
            <a:ext cx="1638590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at/by/with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604883" y="3135503"/>
            <a:ext cx="2375971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disappointed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2713214" y="3633480"/>
            <a:ext cx="2754280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disappointment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81000" y="4779890"/>
            <a:ext cx="11430000" cy="177279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翻译句子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对结果感到失望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他忍不住哭了起来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方正书宋_GBK" panose="03000509000000000000" pitchFamily="65" charset="-122"/>
                <a:cs typeface="Times New Roman" panose="02020603050405020304" pitchFamily="18" charset="0"/>
              </a:rPr>
              <a:t>_______________________________________________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81000" y="5900197"/>
            <a:ext cx="7704353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Disappointed at the result,he couldn</a:t>
            </a:r>
            <a:r>
              <a:rPr lang="en-US" altLang="zh-CN" sz="2800">
                <a:solidFill>
                  <a:srgbClr val="FF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 help crying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198433"/>
            <a:ext cx="11430000" cy="39531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(1)be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at/with/by...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失望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对做某事失望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失望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(2)disappoint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使失望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沮丧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disappointing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令人失望的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(3)disappointment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失望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沮丧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disappointment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令某人失望的是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727857"/>
            <a:ext cx="11430000" cy="34532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3.desire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渴望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欲望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vt.&amp;vi.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渴望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期望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boy has a strong desire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smartphone with a large internal memory to play games.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speak a foreign language is highly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(desire).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desired that measures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(take)to stop pollution.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5132275" y="1767335"/>
            <a:ext cx="963725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for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7831183" y="2946400"/>
            <a:ext cx="1837362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desirable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4618083" y="3501899"/>
            <a:ext cx="2585964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(should)be taken</a:t>
            </a:r>
            <a:endParaRPr lang="zh-CN" altLang="en-US" sz="28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381000" y="4145820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Struck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how short life was,he was fueled by a strong desire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zh-CN" altLang="zh-CN" sz="28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(live)every day to its fullest.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>
            <a:spLocks noChangeAspect="1"/>
          </p:cNvSpPr>
          <p:nvPr/>
        </p:nvSpPr>
        <p:spPr>
          <a:xfrm>
            <a:off x="9964783" y="4106808"/>
            <a:ext cx="721672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live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847486"/>
            <a:ext cx="11430000" cy="233294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完成句子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⑤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阅读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是我生活中重要的一部分。阅读满足了我不断学习的愿望。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Reading is a vital part of my life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　　　　　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3422366"/>
            <a:ext cx="6199133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which satisfies my desire to keep learning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601533"/>
            <a:ext cx="11430000" cy="39531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(1)have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渴望做某事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渴望得到某物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(2)desire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渴望做某事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渴望某人做某事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that...(should)do...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渴望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(3)desirable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令人向往的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值得拥有的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可取的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【佳句】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 inspired by her courage and strong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desire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u="wavy">
                <a:solidFill>
                  <a:srgbClr val="000000"/>
                </a:solidFill>
                <a:uFill>
                  <a:solidFill>
                    <a:srgbClr val="00FFFF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to succeed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8420100" y="5162893"/>
            <a:ext cx="251863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000000"/>
                </a:solidFill>
                <a:latin typeface="NEU-BZ-S92"/>
                <a:ea typeface="手书体"/>
                <a:cs typeface="Times New Roman" panose="02020603050405020304" pitchFamily="18" charset="0"/>
              </a:rPr>
              <a:t>不定式作</a:t>
            </a:r>
            <a:r>
              <a:rPr lang="zh-CN" altLang="zh-CN" sz="2800" smtClean="0">
                <a:solidFill>
                  <a:srgbClr val="000000"/>
                </a:solidFill>
                <a:latin typeface="NEU-BZ-S92"/>
                <a:ea typeface="手书体"/>
                <a:cs typeface="Times New Roman" panose="02020603050405020304" pitchFamily="18" charset="0"/>
              </a:rPr>
              <a:t>定语</a:t>
            </a:r>
            <a:r>
              <a:rPr lang="en-US" altLang="zh-CN" sz="2800" smtClean="0">
                <a:solidFill>
                  <a:srgbClr val="000000"/>
                </a:solidFill>
                <a:latin typeface="NEU-BZ-S92"/>
                <a:ea typeface="手书体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81000" y="5311279"/>
            <a:ext cx="6737742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她的勇气和对成功的强烈渴望激励着我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5" name="箭头下.EPS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406390" y="4554666"/>
            <a:ext cx="127780" cy="70278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702457"/>
            <a:ext cx="11430000" cy="45735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4.on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board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在宇宙飞船上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在船上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在飞机上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【练会】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单句填空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passengers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board are disappointed at the current accommodation on the ship.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Six months ago Xie Lei said goodbye to her family and friends in China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(board)a plane for London.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hurricane was so strong that all the passengers </a:t>
            </a:r>
            <a:r>
              <a:rPr lang="zh-CN" altLang="zh-CN" sz="2800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(board)the ship fell into the river.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543299" y="1754635"/>
            <a:ext cx="902811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on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681083" y="3414251"/>
            <a:ext cx="1699504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boarded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8415383" y="4014480"/>
            <a:ext cx="1519968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aboard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</a:rPr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810740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【写美】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翻译句子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背诵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④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通过寄宿在一个外国家庭里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你可以更好地了解这个国家的文化习俗。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应用文写作之建议信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方正书宋_GBK" panose="03000509000000000000" pitchFamily="65" charset="-122"/>
                <a:cs typeface="Times New Roman" panose="02020603050405020304" pitchFamily="18" charset="0"/>
              </a:rPr>
              <a:t>________________________________________________________________________________________________________________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81000" y="3491200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boarding in a foreign family,you can have a better understanding of this country</a:t>
            </a:r>
            <a:r>
              <a:rPr lang="en-US" altLang="zh-CN" sz="2800">
                <a:solidFill>
                  <a:srgbClr val="FF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culture and customs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071433"/>
            <a:ext cx="11430000" cy="39531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【归纳】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(1)board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木板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委员会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董事会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伙食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膳食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登上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船、车、飞机等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寄宿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boarding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寄宿制学校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(2)aboard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.&amp;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在船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飞机、火车等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上船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飞机、火车等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aboard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上船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飞机、火车等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(3)abroad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在国外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到国外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abroad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出国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https://d.book118.com/645124313114011112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334</Paragraphs>
  <Slides>39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baseType="lpstr" size="54">
      <vt:lpstr>Arial</vt:lpstr>
      <vt:lpstr>Calibri</vt:lpstr>
      <vt:lpstr>Calibri Light</vt:lpstr>
      <vt:lpstr>宋体</vt:lpstr>
      <vt:lpstr>黑体</vt:lpstr>
      <vt:lpstr>Times New Roman</vt:lpstr>
      <vt:lpstr>微软雅黑</vt:lpstr>
      <vt:lpstr>华文细黑</vt:lpstr>
      <vt:lpstr>NEU-BZ-S92</vt:lpstr>
      <vt:lpstr>方正宋黑_GBK</vt:lpstr>
      <vt:lpstr>方正兰亭黑简体</vt:lpstr>
      <vt:lpstr>楷体</vt:lpstr>
      <vt:lpstr>方正书宋_GBK</vt:lpstr>
      <vt:lpstr>手书体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2024-09-18T14:54:32.718</cp:lastPrinted>
  <dcterms:created xsi:type="dcterms:W3CDTF">2024-09-18T06:54:32Z</dcterms:created>
  <dcterms:modified xsi:type="dcterms:W3CDTF">2024-09-18T06:54:35Z</dcterms:modified>
</cp:coreProperties>
</file>