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260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tags" Target="../tags/tag47.xml" /><Relationship Id="rId16" Type="http://schemas.openxmlformats.org/officeDocument/2006/relationships/tags" Target="../tags/tag48.xml" /><Relationship Id="rId17" Type="http://schemas.openxmlformats.org/officeDocument/2006/relationships/tags" Target="../tags/tag49.xml" /><Relationship Id="rId18" Type="http://schemas.openxmlformats.org/officeDocument/2006/relationships/tags" Target="../tags/tag50.xml" /><Relationship Id="rId19" Type="http://schemas.openxmlformats.org/officeDocument/2006/relationships/tags" Target="../tags/tag51.xml" /><Relationship Id="rId2" Type="http://schemas.openxmlformats.org/officeDocument/2006/relationships/tags" Target="../tags/tag36.xml" /><Relationship Id="rId20" Type="http://schemas.openxmlformats.org/officeDocument/2006/relationships/tags" Target="../tags/tag52.xml" /><Relationship Id="rId21" Type="http://schemas.openxmlformats.org/officeDocument/2006/relationships/tags" Target="../tags/tag53.xml" /><Relationship Id="rId22" Type="http://schemas.openxmlformats.org/officeDocument/2006/relationships/tags" Target="../tags/tag54.xml" /><Relationship Id="rId23" Type="http://schemas.openxmlformats.org/officeDocument/2006/relationships/tags" Target="../tags/tag55.xml" /><Relationship Id="rId24" Type="http://schemas.openxmlformats.org/officeDocument/2006/relationships/tags" Target="../tags/tag56.xml" /><Relationship Id="rId25" Type="http://schemas.openxmlformats.org/officeDocument/2006/relationships/tags" Target="../tags/tag57.xml" /><Relationship Id="rId26" Type="http://schemas.openxmlformats.org/officeDocument/2006/relationships/tags" Target="../tags/tag58.xml" /><Relationship Id="rId27" Type="http://schemas.openxmlformats.org/officeDocument/2006/relationships/tags" Target="../tags/tag59.xml" /><Relationship Id="rId28" Type="http://schemas.openxmlformats.org/officeDocument/2006/relationships/tags" Target="../tags/tag60.xml" /><Relationship Id="rId29" Type="http://schemas.openxmlformats.org/officeDocument/2006/relationships/tags" Target="../tags/tag61.xml" /><Relationship Id="rId3" Type="http://schemas.openxmlformats.org/officeDocument/2006/relationships/image" Target="../media/image1.png" /><Relationship Id="rId30" Type="http://schemas.openxmlformats.org/officeDocument/2006/relationships/slideMaster" Target="../slideMasters/slideMaster2.xml" /><Relationship Id="rId4" Type="http://schemas.openxmlformats.org/officeDocument/2006/relationships/image" Target="../media/image2.svg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image" Target="../media/image4.svg" /><Relationship Id="rId20" Type="http://schemas.openxmlformats.org/officeDocument/2006/relationships/tags" Target="../tags/tag77.xml" /><Relationship Id="rId21" Type="http://schemas.openxmlformats.org/officeDocument/2006/relationships/tags" Target="../tags/tag78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62.xml" /><Relationship Id="rId4" Type="http://schemas.openxmlformats.org/officeDocument/2006/relationships/image" Target="../media/image5.png" /><Relationship Id="rId5" Type="http://schemas.openxmlformats.org/officeDocument/2006/relationships/image" Target="../media/image6.sv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image" Target="../media/image2.svg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24" Type="http://schemas.openxmlformats.org/officeDocument/2006/relationships/tags" Target="../tags/tag130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47CFB-44D5-4E6C-8D94-05EABD900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6343FC-2CAC-4B7D-B8A5-32D3F1505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D4D821-C145-407C-8922-E4E506ADF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76E86B-C559-43AF-85BD-B00AA62E3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9B1D1C-97EE-45A3-A8EA-487D64352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4967E9-E1B7-4909-9711-834A15D61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BE0B61-FDFD-43EF-8003-CE2AE643F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FA8381-92E0-45A1-BF3A-E933B7ADA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87A38F-26BA-4BE2-9414-C0CDD8EAD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4EC93-7E6E-42D6-B956-6EFF68A0F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E58CB-7CE2-424D-A748-8DC948876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8" descr="波浪3资源 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0" y="1166495"/>
            <a:ext cx="5691505" cy="5691505"/>
          </a:xfrm>
          <a:prstGeom prst="rect">
            <a:avLst/>
          </a:prstGeom>
        </p:spPr>
      </p:pic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 userDrawn="1">
            <p:custDataLst>
              <p:tags r:id="rId15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16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 userDrawn="1">
            <p:custDataLst>
              <p:tags r:id="rId25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6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7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波浪3资源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8143875" y="0"/>
            <a:ext cx="4048125" cy="4048125"/>
          </a:xfrm>
          <a:prstGeom prst="rect">
            <a:avLst/>
          </a:prstGeom>
        </p:spPr>
      </p:pic>
      <p:pic>
        <p:nvPicPr>
          <p:cNvPr id="9" name="图片 4" descr="波浪3资源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0" y="1972310"/>
            <a:ext cx="4885690" cy="4885690"/>
          </a:xfrm>
          <a:prstGeom prst="rect">
            <a:avLst/>
          </a:prstGeom>
        </p:spPr>
      </p:pic>
      <p:sp>
        <p:nvSpPr>
          <p:cNvPr id="11" name="椭圆 10"/>
          <p:cNvSpPr/>
          <p:nvPr userDrawn="1">
            <p:custDataLst>
              <p:tags r:id="rId7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8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9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10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11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12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13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14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15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6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8" descr="波浪3资源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3" name="椭圆 22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 userDrawn="1">
            <p:custDataLst>
              <p:tags r:id="rId11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12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3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14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15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16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 userDrawn="1">
            <p:custDataLst>
              <p:tags r:id="rId17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4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15" Type="http://schemas.openxmlformats.org/officeDocument/2006/relationships/tags" Target="../tags/tag211.xml" /><Relationship Id="rId16" Type="http://schemas.openxmlformats.org/officeDocument/2006/relationships/tags" Target="../tags/tag212.xml" /><Relationship Id="rId17" Type="http://schemas.openxmlformats.org/officeDocument/2006/relationships/tags" Target="../tags/tag213.xml" /><Relationship Id="rId18" Type="http://schemas.openxmlformats.org/officeDocument/2006/relationships/tags" Target="../tags/tag214.xml" /><Relationship Id="rId19" Type="http://schemas.openxmlformats.org/officeDocument/2006/relationships/tags" Target="../tags/tag215.xml" /><Relationship Id="rId2" Type="http://schemas.openxmlformats.org/officeDocument/2006/relationships/tags" Target="../tags/tag198.xml" /><Relationship Id="rId20" Type="http://schemas.openxmlformats.org/officeDocument/2006/relationships/tags" Target="../tags/tag216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16" Type="http://schemas.openxmlformats.org/officeDocument/2006/relationships/tags" Target="../tags/tag231.xml" /><Relationship Id="rId17" Type="http://schemas.openxmlformats.org/officeDocument/2006/relationships/tags" Target="../tags/tag232.xml" /><Relationship Id="rId18" Type="http://schemas.openxmlformats.org/officeDocument/2006/relationships/tags" Target="../tags/tag233.xml" /><Relationship Id="rId19" Type="http://schemas.openxmlformats.org/officeDocument/2006/relationships/tags" Target="../tags/tag234.xml" /><Relationship Id="rId2" Type="http://schemas.openxmlformats.org/officeDocument/2006/relationships/tags" Target="../tags/tag217.xml" /><Relationship Id="rId20" Type="http://schemas.openxmlformats.org/officeDocument/2006/relationships/tags" Target="../tags/tag235.xml" /><Relationship Id="rId21" Type="http://schemas.openxmlformats.org/officeDocument/2006/relationships/tags" Target="../tags/tag236.xml" /><Relationship Id="rId22" Type="http://schemas.openxmlformats.org/officeDocument/2006/relationships/tags" Target="../tags/tag237.xml" /><Relationship Id="rId23" Type="http://schemas.openxmlformats.org/officeDocument/2006/relationships/tags" Target="../tags/tag238.xml" /><Relationship Id="rId24" Type="http://schemas.openxmlformats.org/officeDocument/2006/relationships/tags" Target="../tags/tag239.xml" /><Relationship Id="rId25" Type="http://schemas.openxmlformats.org/officeDocument/2006/relationships/tags" Target="../tags/tag240.xml" /><Relationship Id="rId26" Type="http://schemas.openxmlformats.org/officeDocument/2006/relationships/tags" Target="../tags/tag241.xml" /><Relationship Id="rId27" Type="http://schemas.openxmlformats.org/officeDocument/2006/relationships/tags" Target="../tags/tag242.xml" /><Relationship Id="rId28" Type="http://schemas.openxmlformats.org/officeDocument/2006/relationships/tags" Target="../tags/tag243.xml" /><Relationship Id="rId29" Type="http://schemas.openxmlformats.org/officeDocument/2006/relationships/tags" Target="../tags/tag244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7.xml" /><Relationship Id="rId3" Type="http://schemas.openxmlformats.org/officeDocument/2006/relationships/tags" Target="../tags/tag258.xml" /><Relationship Id="rId4" Type="http://schemas.openxmlformats.org/officeDocument/2006/relationships/tags" Target="../tags/tag25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131024034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陈旧性颧骨骨折的护理查房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汇报人：_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7138670" y="805180"/>
            <a:ext cx="4684395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陈旧性颧骨骨折的概述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4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5"/>
            </p:custDataLst>
          </p:nvPr>
        </p:nvSpPr>
        <p:spPr>
          <a:xfrm>
            <a:off x="7138670" y="197485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陈旧性颧骨骨折的治疗方法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6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7"/>
            </p:custDataLst>
          </p:nvPr>
        </p:nvSpPr>
        <p:spPr>
          <a:xfrm>
            <a:off x="7138670" y="314579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陈旧性颧骨骨折的护理措施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7138670" y="431736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陈旧性颧骨骨折的康复训练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3" name="序号"/>
          <p:cNvSpPr txBox="1"/>
          <p:nvPr>
            <p:custDataLst>
              <p:tags r:id="rId12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13"/>
            </p:custDataLst>
          </p:nvPr>
        </p:nvSpPr>
        <p:spPr>
          <a:xfrm>
            <a:off x="7138670" y="548830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陈旧性颧骨骨折的预防措施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陈旧性颧骨骨折的概述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定义和症状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治疗方法：手术治疗、保守治疗、康复治疗等。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并发症：感染、骨不连、骨折畸形愈合等。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症状：疼痛、肿胀、畸形、张口受限、咀嚼困难等。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陈旧性颧骨骨折：指颧骨骨折后经过一段时间的愈合，骨折部位已经稳定，但可能存在后遗症或并发症。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发病原因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病理性骨折：如骨质疏松、骨肿瘤等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暴力伤害：如殴打、枪伤等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运动损伤：如摔倒、撞击等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交通事故：如车祸、碰撞等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诊断标准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影像学检查：X线片、CT等检查可明确诊断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临床表现：面部畸形、疼痛、肿胀、张口受限等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陈旧性：骨折发生后经过一段时间，骨折部位已经愈合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颧骨骨折：颧骨受到外力作用导致骨折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陈旧性颧骨骨折的治疗方法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保守治疗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预防并发症：如感染、关节僵硬等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定期复查：监测骨折愈合情况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康复锻炼：帮助恢复关节活动度和肌肉力量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固定：使用绷带或支架固定骨折部位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5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止痛药：缓解疼痛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8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冰敷：减轻肿胀和疼痛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手术治疗</a:t>
            </a:r>
            <a:endParaRPr lang="zh-CN" altLang="en-US"/>
          </a:p>
        </p:txBody>
      </p:sp>
      <p:sp>
        <p:nvSpPr>
          <p:cNvPr id="58" name="矩形 57"/>
          <p:cNvSpPr/>
          <p:nvPr>
            <p:custDataLst>
              <p:tags r:id="rId2"/>
            </p:custDataLst>
          </p:nvPr>
        </p:nvSpPr>
        <p:spPr>
          <a:xfrm>
            <a:off x="838200" y="3935278"/>
            <a:ext cx="5130397" cy="177163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0" name="矩形 59"/>
          <p:cNvSpPr/>
          <p:nvPr>
            <p:custDataLst>
              <p:tags r:id="rId3"/>
            </p:custDataLst>
          </p:nvPr>
        </p:nvSpPr>
        <p:spPr>
          <a:xfrm>
            <a:off x="1015913" y="4365209"/>
            <a:ext cx="542299" cy="73894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4" name="矩形 63"/>
          <p:cNvSpPr/>
          <p:nvPr>
            <p:custDataLst>
              <p:tags r:id="rId4"/>
            </p:custDataLst>
          </p:nvPr>
        </p:nvSpPr>
        <p:spPr>
          <a:xfrm>
            <a:off x="959729" y="4323681"/>
            <a:ext cx="542299" cy="738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5" name="文本框 64"/>
          <p:cNvSpPr txBox="1"/>
          <p:nvPr>
            <p:custDataLst>
              <p:tags r:id="rId5"/>
            </p:custDataLst>
          </p:nvPr>
        </p:nvSpPr>
        <p:spPr>
          <a:xfrm>
            <a:off x="960339" y="4483073"/>
            <a:ext cx="4781937" cy="11352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手术方法：切开复位内固定术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6" name="三角形 33"/>
          <p:cNvSpPr/>
          <p:nvPr>
            <p:custDataLst>
              <p:tags r:id="rId6"/>
            </p:custDataLst>
          </p:nvPr>
        </p:nvSpPr>
        <p:spPr>
          <a:xfrm>
            <a:off x="5742101" y="5572558"/>
            <a:ext cx="106872" cy="92215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7" name="三角形 7"/>
          <p:cNvSpPr/>
          <p:nvPr>
            <p:custDataLst>
              <p:tags r:id="rId7"/>
            </p:custDataLst>
          </p:nvPr>
        </p:nvSpPr>
        <p:spPr>
          <a:xfrm>
            <a:off x="5702405" y="5550572"/>
            <a:ext cx="106872" cy="9221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8" name="文本框 67"/>
          <p:cNvSpPr txBox="1"/>
          <p:nvPr>
            <p:custDataLst>
              <p:tags r:id="rId8"/>
            </p:custDataLst>
          </p:nvPr>
        </p:nvSpPr>
        <p:spPr>
          <a:xfrm>
            <a:off x="863849" y="3901689"/>
            <a:ext cx="737723" cy="6223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69" name="矩形 68"/>
          <p:cNvSpPr/>
          <p:nvPr>
            <p:custDataLst>
              <p:tags r:id="rId9"/>
            </p:custDataLst>
          </p:nvPr>
        </p:nvSpPr>
        <p:spPr>
          <a:xfrm>
            <a:off x="6223941" y="3935278"/>
            <a:ext cx="5130397" cy="1771633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0" name="矩形 69"/>
          <p:cNvSpPr/>
          <p:nvPr>
            <p:custDataLst>
              <p:tags r:id="rId10"/>
            </p:custDataLst>
          </p:nvPr>
        </p:nvSpPr>
        <p:spPr>
          <a:xfrm>
            <a:off x="6401043" y="4365209"/>
            <a:ext cx="542299" cy="7389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2" name="矩形 71"/>
          <p:cNvSpPr/>
          <p:nvPr>
            <p:custDataLst>
              <p:tags r:id="rId11"/>
            </p:custDataLst>
          </p:nvPr>
        </p:nvSpPr>
        <p:spPr>
          <a:xfrm>
            <a:off x="6345470" y="4323681"/>
            <a:ext cx="542299" cy="738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3" name="文本框 72"/>
          <p:cNvSpPr txBox="1"/>
          <p:nvPr>
            <p:custDataLst>
              <p:tags r:id="rId12"/>
            </p:custDataLst>
          </p:nvPr>
        </p:nvSpPr>
        <p:spPr>
          <a:xfrm>
            <a:off x="6346081" y="4483073"/>
            <a:ext cx="4781937" cy="11352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手术时机：骨折后3-6周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7" name="三角形 33"/>
          <p:cNvSpPr/>
          <p:nvPr>
            <p:custDataLst>
              <p:tags r:id="rId13"/>
            </p:custDataLst>
          </p:nvPr>
        </p:nvSpPr>
        <p:spPr>
          <a:xfrm>
            <a:off x="11127842" y="5572558"/>
            <a:ext cx="106872" cy="92215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8" name="三角形 7"/>
          <p:cNvSpPr/>
          <p:nvPr>
            <p:custDataLst>
              <p:tags r:id="rId14"/>
            </p:custDataLst>
          </p:nvPr>
        </p:nvSpPr>
        <p:spPr>
          <a:xfrm>
            <a:off x="11087536" y="5550572"/>
            <a:ext cx="106872" cy="9221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9" name="文本框 78"/>
          <p:cNvSpPr txBox="1"/>
          <p:nvPr>
            <p:custDataLst>
              <p:tags r:id="rId15"/>
            </p:custDataLst>
          </p:nvPr>
        </p:nvSpPr>
        <p:spPr>
          <a:xfrm>
            <a:off x="6249590" y="3901689"/>
            <a:ext cx="737723" cy="6223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80" name="矩形 79"/>
          <p:cNvSpPr/>
          <p:nvPr>
            <p:custDataLst>
              <p:tags r:id="rId16"/>
            </p:custDataLst>
          </p:nvPr>
        </p:nvSpPr>
        <p:spPr>
          <a:xfrm>
            <a:off x="838200" y="1869288"/>
            <a:ext cx="5130397" cy="17716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1" name="矩形 80"/>
          <p:cNvSpPr/>
          <p:nvPr>
            <p:custDataLst>
              <p:tags r:id="rId17"/>
            </p:custDataLst>
          </p:nvPr>
        </p:nvSpPr>
        <p:spPr>
          <a:xfrm>
            <a:off x="1015913" y="2299830"/>
            <a:ext cx="542299" cy="7389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2" name="矩形 81"/>
          <p:cNvSpPr/>
          <p:nvPr>
            <p:custDataLst>
              <p:tags r:id="rId18"/>
            </p:custDataLst>
          </p:nvPr>
        </p:nvSpPr>
        <p:spPr>
          <a:xfrm>
            <a:off x="959729" y="2257692"/>
            <a:ext cx="542299" cy="738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3" name="文本框 82"/>
          <p:cNvSpPr txBox="1"/>
          <p:nvPr>
            <p:custDataLst>
              <p:tags r:id="rId19"/>
            </p:custDataLst>
          </p:nvPr>
        </p:nvSpPr>
        <p:spPr>
          <a:xfrm>
            <a:off x="960339" y="2417694"/>
            <a:ext cx="4781937" cy="11352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术后护理：抗感染、止痛、功能锻炼等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5" name="三角形 33"/>
          <p:cNvSpPr/>
          <p:nvPr>
            <p:custDataLst>
              <p:tags r:id="rId20"/>
            </p:custDataLst>
          </p:nvPr>
        </p:nvSpPr>
        <p:spPr>
          <a:xfrm>
            <a:off x="5742101" y="3507179"/>
            <a:ext cx="106872" cy="92215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6" name="三角形 7"/>
          <p:cNvSpPr/>
          <p:nvPr>
            <p:custDataLst>
              <p:tags r:id="rId21"/>
            </p:custDataLst>
          </p:nvPr>
        </p:nvSpPr>
        <p:spPr>
          <a:xfrm>
            <a:off x="5702405" y="3485194"/>
            <a:ext cx="106872" cy="9221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7" name="文本框 86"/>
          <p:cNvSpPr txBox="1"/>
          <p:nvPr>
            <p:custDataLst>
              <p:tags r:id="rId22"/>
            </p:custDataLst>
          </p:nvPr>
        </p:nvSpPr>
        <p:spPr>
          <a:xfrm>
            <a:off x="863849" y="1835700"/>
            <a:ext cx="737723" cy="6223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89" name="矩形 88"/>
          <p:cNvSpPr/>
          <p:nvPr>
            <p:custDataLst>
              <p:tags r:id="rId23"/>
            </p:custDataLst>
          </p:nvPr>
        </p:nvSpPr>
        <p:spPr>
          <a:xfrm>
            <a:off x="6223941" y="1869288"/>
            <a:ext cx="5130397" cy="177163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0" name="矩形 89"/>
          <p:cNvSpPr/>
          <p:nvPr>
            <p:custDataLst>
              <p:tags r:id="rId24"/>
            </p:custDataLst>
          </p:nvPr>
        </p:nvSpPr>
        <p:spPr>
          <a:xfrm>
            <a:off x="6401043" y="2299830"/>
            <a:ext cx="542299" cy="7389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1" name="矩形 90"/>
          <p:cNvSpPr/>
          <p:nvPr>
            <p:custDataLst>
              <p:tags r:id="rId25"/>
            </p:custDataLst>
          </p:nvPr>
        </p:nvSpPr>
        <p:spPr>
          <a:xfrm>
            <a:off x="6345470" y="2257692"/>
            <a:ext cx="542299" cy="738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2" name="文本框 91"/>
          <p:cNvSpPr txBox="1"/>
          <p:nvPr>
            <p:custDataLst>
              <p:tags r:id="rId26"/>
            </p:custDataLst>
          </p:nvPr>
        </p:nvSpPr>
        <p:spPr>
          <a:xfrm>
            <a:off x="6346081" y="2417694"/>
            <a:ext cx="4781937" cy="11352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手术目的：恢复颧骨形态和功能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94" name="三角形 33"/>
          <p:cNvSpPr/>
          <p:nvPr>
            <p:custDataLst>
              <p:tags r:id="rId27"/>
            </p:custDataLst>
          </p:nvPr>
        </p:nvSpPr>
        <p:spPr>
          <a:xfrm>
            <a:off x="11127842" y="3507179"/>
            <a:ext cx="106872" cy="92215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5" name="三角形 7"/>
          <p:cNvSpPr/>
          <p:nvPr>
            <p:custDataLst>
              <p:tags r:id="rId28"/>
            </p:custDataLst>
          </p:nvPr>
        </p:nvSpPr>
        <p:spPr>
          <a:xfrm>
            <a:off x="11087536" y="3485194"/>
            <a:ext cx="106872" cy="9221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6" name="文本框 95"/>
          <p:cNvSpPr txBox="1"/>
          <p:nvPr>
            <p:custDataLst>
              <p:tags r:id="rId29"/>
            </p:custDataLst>
          </p:nvPr>
        </p:nvSpPr>
        <p:spPr>
          <a:xfrm>
            <a:off x="6249590" y="1835700"/>
            <a:ext cx="737723" cy="6223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治疗方法选择</a:t>
            </a:r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2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3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9" name="TextBox 2"/>
          <p:cNvSpPr txBox="1"/>
          <p:nvPr>
            <p:custDataLst>
              <p:tags r:id="rId4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非手术治疗：适用于特殊患者，如老年人或儿童，通过药物和康复治疗进行恢复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1" name="矩形 100"/>
          <p:cNvSpPr/>
          <p:nvPr>
            <p:custDataLst>
              <p:tags r:id="rId5"/>
            </p:custDataLst>
          </p:nvPr>
        </p:nvSpPr>
        <p:spPr>
          <a:xfrm rot="204112">
            <a:off x="66128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2" name="矩形 101"/>
          <p:cNvSpPr/>
          <p:nvPr>
            <p:custDataLst>
              <p:tags r:id="rId6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TextBox 2"/>
          <p:cNvSpPr txBox="1"/>
          <p:nvPr>
            <p:custDataLst>
              <p:tags r:id="rId7"/>
            </p:custDataLst>
          </p:nvPr>
        </p:nvSpPr>
        <p:spPr>
          <a:xfrm>
            <a:off x="68561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微创手术：适用于部分骨折，通过微创技术进行手术修复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23" name="矩形 122"/>
          <p:cNvSpPr/>
          <p:nvPr>
            <p:custDataLst>
              <p:tags r:id="rId8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4" name="矩形 123"/>
          <p:cNvSpPr/>
          <p:nvPr>
            <p:custDataLst>
              <p:tags r:id="rId9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1" name="TextBox 2"/>
          <p:cNvSpPr txBox="1"/>
          <p:nvPr>
            <p:custDataLst>
              <p:tags r:id="rId10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手术治疗：适用于重度骨折，通过手术固定和修复骨折部位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90" name="矩形 89"/>
          <p:cNvSpPr/>
          <p:nvPr>
            <p:custDataLst>
              <p:tags r:id="rId11"/>
            </p:custDataLst>
          </p:nvPr>
        </p:nvSpPr>
        <p:spPr>
          <a:xfrm rot="204112">
            <a:off x="66128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1" name="矩形 90"/>
          <p:cNvSpPr/>
          <p:nvPr>
            <p:custDataLst>
              <p:tags r:id="rId12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8" name="TextBox 2"/>
          <p:cNvSpPr txBox="1"/>
          <p:nvPr>
            <p:custDataLst>
              <p:tags r:id="rId13"/>
            </p:custDataLst>
          </p:nvPr>
        </p:nvSpPr>
        <p:spPr>
          <a:xfrm>
            <a:off x="68548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保守治疗：适用于轻度骨折，通过固定和药物治疗进行恢复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陈旧性颧骨骨折的护理措施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https://d.book118.com/645131024034011113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&#10;标题内容"/>
  <p:tag name="KSO_WM_UNIT_TYPE" val="a"/>
  <p:tag name="KSO_WM_UNIT_VALUE" val="30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4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1_1"/>
  <p:tag name="KSO_WM_UNIT_INDEX" val="1_1_1"/>
  <p:tag name="KSO_WM_UNIT_LAYERLEVEL" val="1_1_1"/>
  <p:tag name="KSO_WM_UNIT_PRESET_TEXT" val="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2_1"/>
  <p:tag name="KSO_WM_UNIT_INDEX" val="1_2_1"/>
  <p:tag name="KSO_WM_UNIT_LAYERLEVEL" val="1_1_1"/>
  <p:tag name="KSO_WM_UNIT_PRESET_TEXT" val="2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3_1"/>
  <p:tag name="KSO_WM_UNIT_INDEX" val="1_3_1"/>
  <p:tag name="KSO_WM_UNIT_LAYERLEVEL" val="1_1_1"/>
  <p:tag name="KSO_WM_UNIT_PRESET_TEXT" val="3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4_1"/>
  <p:tag name="KSO_WM_UNIT_INDEX" val="1_4_1"/>
  <p:tag name="KSO_WM_UNIT_LAYERLEVEL" val="1_1_1"/>
  <p:tag name="KSO_WM_UNIT_PRESET_TEXT" val="4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YPE" val="a"/>
  <p:tag name="KSO_WM_UNIT_USESOURCEFORMAT_APPLY" val="0"/>
  <p:tag name="KSO_WM_UNIT_VALUE" val="3"/>
</p:tagLst>
</file>

<file path=ppt/tags/tag1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2"/>
  <p:tag name="KSO_WM_UNIT_TEXT_FILL_TYPE" val="1"/>
  <p:tag name="KSO_WM_UNIT_TYPE" val="b"/>
  <p:tag name="KSO_WM_UNIT_USESOURCEFORMAT_APPLY" val="0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5_1"/>
  <p:tag name="KSO_WM_UNIT_INDEX" val="1_5_1"/>
  <p:tag name="KSO_WM_UNIT_LAYERLEVEL" val="1_1_1"/>
  <p:tag name="KSO_WM_UNIT_PRESET_TEXT" val="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6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6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70.xml><?xml version="1.0" encoding="utf-8"?>
<p:tagLst xmlns:p="http://schemas.openxmlformats.org/presentationml/2006/main">
  <p:tag name="KSO_WM_TEMPLATE_CATEGORY" val="custom"/>
  <p:tag name="KSO_WM_TEMPLATE_INDEX" val="20230979"/>
</p:tagLst>
</file>

<file path=ppt/tags/tag17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9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17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9_3*l_h_i*1_2_2"/>
  <p:tag name="KSO_WM_UNIT_INDEX" val="1_2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17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9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18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9_3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18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9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5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5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5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5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5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5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5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5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20_5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20_5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20_5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20_5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4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6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1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3_2"/>
  <p:tag name="KSO_WM_UNIT_INDEX" val="1_3_2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3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3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3*l_h_i*1_3_6"/>
  <p:tag name="KSO_WM_UNIT_INDEX" val="1_3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3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3_1"/>
  <p:tag name="KSO_WM_UNIT_INDEX" val="1_3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4_2"/>
  <p:tag name="KSO_WM_UNIT_INDEX" val="1_4_2"/>
  <p:tag name="KSO_WM_UNIT_LAYERLEVEL" val="1_1_1"/>
  <p:tag name="KSO_WM_UNIT_LINE_FILL_TYPE" val="2"/>
  <p:tag name="KSO_WM_UNIT_LINE_FORE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3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3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3*l_h_i*1_4_6"/>
  <p:tag name="KSO_WM_UNIT_INDEX" val="1_4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3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4_1"/>
  <p:tag name="KSO_WM_UNIT_INDEX" val="1_4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3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3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3*l_h_i*1_1_6"/>
  <p:tag name="KSO_WM_UNIT_INDEX" val="1_1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3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1_1"/>
  <p:tag name="KSO_WM_UNIT_INDEX" val="1_1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2_2"/>
  <p:tag name="KSO_WM_UNIT_INDEX" val="1_2_2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3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3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3*l_h_i*1_2_6"/>
  <p:tag name="KSO_WM_UNIT_INDEX" val="1_2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3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2_1"/>
  <p:tag name="KSO_WM_UNIT_INDEX" val="1_2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259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6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微软雅黑</vt:lpstr>
      <vt:lpstr>Office Theme</vt:lpstr>
      <vt:lpstr>陈旧性颧骨骨折的护理查房</vt:lpstr>
      <vt:lpstr>目录</vt:lpstr>
      <vt:lpstr>陈旧性颧骨骨折的概述</vt:lpstr>
      <vt:lpstr>定义和症状</vt:lpstr>
      <vt:lpstr>发病原因</vt:lpstr>
      <vt:lpstr>诊断标准</vt:lpstr>
      <vt:lpstr>陈旧性颧骨骨折的治疗方法</vt:lpstr>
      <vt:lpstr>保守治疗</vt:lpstr>
      <vt:lpstr>手术治疗</vt:lpstr>
      <vt:lpstr>治疗方法选择</vt:lpstr>
      <vt:lpstr>陈旧性颧骨骨折的护理措施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2024-09-19T19:35:42.459</cp:lastPrinted>
  <dcterms:created xsi:type="dcterms:W3CDTF">2024-09-19T11:35:42Z</dcterms:created>
  <dcterms:modified xsi:type="dcterms:W3CDTF">2024-09-19T11:35:45Z</dcterms:modified>
</cp:coreProperties>
</file>