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6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image" Target="../media/image2.png" /><Relationship Id="rId12" Type="http://schemas.openxmlformats.org/officeDocument/2006/relationships/tags" Target="../tags/tag10.xml" /><Relationship Id="rId13" Type="http://schemas.openxmlformats.org/officeDocument/2006/relationships/image" Target="../media/image3.png" /><Relationship Id="rId14" Type="http://schemas.openxmlformats.org/officeDocument/2006/relationships/tags" Target="../tags/tag11.xml" /><Relationship Id="rId15" Type="http://schemas.openxmlformats.org/officeDocument/2006/relationships/image" Target="../media/image4.pn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tags" Target="../tags/tag1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image" Target="../media/image7.png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2.xml" /><Relationship Id="rId11" Type="http://schemas.openxmlformats.org/officeDocument/2006/relationships/image" Target="../media/image2.png" /><Relationship Id="rId12" Type="http://schemas.openxmlformats.org/officeDocument/2006/relationships/tags" Target="../tags/tag73.xml" /><Relationship Id="rId13" Type="http://schemas.openxmlformats.org/officeDocument/2006/relationships/image" Target="../media/image3.png" /><Relationship Id="rId14" Type="http://schemas.openxmlformats.org/officeDocument/2006/relationships/tags" Target="../tags/tag74.xml" /><Relationship Id="rId15" Type="http://schemas.openxmlformats.org/officeDocument/2006/relationships/image" Target="../media/image4.png" /><Relationship Id="rId16" Type="http://schemas.openxmlformats.org/officeDocument/2006/relationships/tags" Target="../tags/tag75.xml" /><Relationship Id="rId17" Type="http://schemas.openxmlformats.org/officeDocument/2006/relationships/image" Target="../media/image5.png" /><Relationship Id="rId18" Type="http://schemas.openxmlformats.org/officeDocument/2006/relationships/tags" Target="../tags/tag7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21341-BA49-4AFD-83DA-7C0B778D6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20654-0DC0-46B9-84BE-0B807532B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A4DC1-5BE6-4841-BD15-283761B35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7F412-2038-4F75-A573-95FC370FA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9F3F49-01E1-4F09-A8DA-63004C19A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EBA97C-41AA-4F64-8CE5-E9899AF25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AC0F33-C136-4F2F-A4AE-02A608215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7F72C-D77F-472B-B917-E1CB5C620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7F5FF-A119-4DC7-BAC7-41ACDAB0E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34330-D5DC-4F17-B7A5-2E80AD30D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88EFC-4B4A-47B1-88EE-878B5382F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2"/>
          <p:cNvPicPr/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987550" y="2547824"/>
            <a:ext cx="8216900" cy="1697990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3074353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公司名占位符 6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1987551" y="4283915"/>
            <a:ext cx="8216899" cy="365126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987551" y="4710521"/>
            <a:ext cx="8216899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682" name="任意多边形 23"/>
          <p:cNvSpPr/>
          <p:nvPr>
            <p:custDataLst>
              <p:tags r:id="rId10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pic>
        <p:nvPicPr>
          <p:cNvPr id="2097157" name="图片 3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61" name="图片 34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63" name="图片 37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1"/>
            <a:ext cx="12189600" cy="685799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6831715" y="750991"/>
            <a:ext cx="4644228" cy="958322"/>
          </a:xfrm>
        </p:spPr>
        <p:txBody>
          <a:bodyPr vert="horz" wrap="square" tIns="0" bIns="0" rtlCol="0" anchor="b" anchorCtr="0">
            <a:normAutofit lnSpcReduction="20000"/>
          </a:bodyPr>
          <a:lstStyle>
            <a:lvl1pPr marL="0" indent="0" algn="l">
              <a:buFont typeface="Arial" pitchFamily="34" charset="0"/>
              <a:buNone/>
              <a:defRPr lang="zh-CN" altLang="en-US" sz="6000" b="0" i="0" spc="43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副标题 2"/>
          <p:cNvSpPr>
            <a:spLocks noGrp="1"/>
          </p:cNvSpPr>
          <p:nvPr userDrawn="1">
            <p:ph type="body" idx="1" hasCustomPrompt="1"/>
            <p:custDataLst>
              <p:tags r:id="rId4"/>
            </p:custDataLst>
          </p:nvPr>
        </p:nvSpPr>
        <p:spPr>
          <a:xfrm>
            <a:off x="6839871" y="1750437"/>
            <a:ext cx="4628229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 algn="l">
              <a:buFont typeface="Arial" pitchFamily="34" charset="0"/>
              <a:buNone/>
              <a:defRPr lang="zh-CN" altLang="en-US" sz="2800" b="0" i="0" spc="149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8"/>
            </p:custDataLst>
          </p:nvPr>
        </p:nvCxnSpPr>
        <p:spPr>
          <a:xfrm>
            <a:off x="6881721" y="2398322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9"/>
            </p:custDataLst>
          </p:nvPr>
        </p:nvCxnSpPr>
        <p:spPr>
          <a:xfrm>
            <a:off x="6850765" y="2398322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5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54118" y="431944"/>
            <a:ext cx="768163" cy="2682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001328" y="2436419"/>
            <a:ext cx="8186468" cy="1152000"/>
          </a:xfrm>
        </p:spPr>
        <p:txBody>
          <a:bodyPr wrap="square" anchor="b">
            <a:normAutofit/>
          </a:bodyPr>
          <a:lstStyle>
            <a:lvl1pPr algn="ctr">
              <a:defRPr sz="5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001328" y="3696419"/>
            <a:ext cx="8186468" cy="936000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774" name="任意多边形 23"/>
          <p:cNvSpPr/>
          <p:nvPr userDrawn="1">
            <p:custDataLst>
              <p:tags r:id="rId3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  <a:cs typeface="+mn-lt"/>
            </a:endParaRPr>
          </a:p>
        </p:txBody>
      </p:sp>
      <p:sp>
        <p:nvSpPr>
          <p:cNvPr id="1048776" name="标题 1"/>
          <p:cNvSpPr>
            <a:spLocks noGrp="1"/>
          </p:cNvSpPr>
          <p:nvPr userDrawn="1">
            <p:ph type="ctrTitle" hasCustomPrompt="1"/>
            <p:custDataLst>
              <p:tags r:id="rId4"/>
            </p:custDataLst>
          </p:nvPr>
        </p:nvSpPr>
        <p:spPr>
          <a:xfrm>
            <a:off x="1987550" y="2547824"/>
            <a:ext cx="8216900" cy="1599566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78" name="副标题 2"/>
          <p:cNvSpPr>
            <a:spLocks noGrp="1"/>
          </p:cNvSpPr>
          <p:nvPr userDrawn="1">
            <p:ph type="subTitle" idx="1" hasCustomPrompt="1"/>
            <p:custDataLst>
              <p:tags r:id="rId5"/>
            </p:custDataLst>
          </p:nvPr>
        </p:nvSpPr>
        <p:spPr>
          <a:xfrm>
            <a:off x="3117642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6" name="公司名占位符 6"/>
          <p:cNvSpPr>
            <a:spLocks noGrp="1"/>
          </p:cNvSpPr>
          <p:nvPr userDrawn="1">
            <p:ph type="body" sz="quarter" idx="13" hasCustomPrompt="1"/>
            <p:custDataLst>
              <p:tags r:id="rId9"/>
            </p:custDataLst>
          </p:nvPr>
        </p:nvSpPr>
        <p:spPr>
          <a:xfrm>
            <a:off x="1987550" y="4283914"/>
            <a:ext cx="8216900" cy="377077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1987550" y="4715551"/>
            <a:ext cx="8216900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pic>
        <p:nvPicPr>
          <p:cNvPr id="2097173" name="图片 17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75" name="图片 19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77" name="图片 2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79" name="图片 26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jpeg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1"/>
            <a:ext cx="12189600" cy="6857999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565" r:id="rId2"/>
    <p:sldLayoutId id="2147488566" r:id="rId3"/>
    <p:sldLayoutId id="2147488567" r:id="rId4"/>
    <p:sldLayoutId id="2147488568" r:id="rId5"/>
    <p:sldLayoutId id="2147488569" r:id="rId6"/>
    <p:sldLayoutId id="2147488570" r:id="rId7"/>
    <p:sldLayoutId id="2147488571" r:id="rId8"/>
    <p:sldLayoutId id="2147488572" r:id="rId9"/>
    <p:sldLayoutId id="2147488573" r:id="rId10"/>
    <p:sldLayoutId id="214748857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lt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tags" Target="../tags/tag127.xml" /><Relationship Id="rId23" Type="http://schemas.openxmlformats.org/officeDocument/2006/relationships/tags" Target="../tags/tag128.xml" /><Relationship Id="rId24" Type="http://schemas.openxmlformats.org/officeDocument/2006/relationships/tags" Target="../tags/tag129.xml" /><Relationship Id="rId25" Type="http://schemas.openxmlformats.org/officeDocument/2006/relationships/tags" Target="../tags/tag130.xml" /><Relationship Id="rId26" Type="http://schemas.openxmlformats.org/officeDocument/2006/relationships/tags" Target="../tags/tag131.xml" /><Relationship Id="rId27" Type="http://schemas.openxmlformats.org/officeDocument/2006/relationships/tags" Target="../tags/tag132.xml" /><Relationship Id="rId28" Type="http://schemas.openxmlformats.org/officeDocument/2006/relationships/tags" Target="../tags/tag133.xml" /><Relationship Id="rId29" Type="http://schemas.openxmlformats.org/officeDocument/2006/relationships/tags" Target="../tags/tag134.xml" /><Relationship Id="rId3" Type="http://schemas.openxmlformats.org/officeDocument/2006/relationships/tags" Target="../tags/tag108.xml" /><Relationship Id="rId30" Type="http://schemas.openxmlformats.org/officeDocument/2006/relationships/tags" Target="../tags/tag135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22" Type="http://schemas.openxmlformats.org/officeDocument/2006/relationships/tags" Target="../tags/tag205.xml" /><Relationship Id="rId23" Type="http://schemas.openxmlformats.org/officeDocument/2006/relationships/tags" Target="../tags/tag206.xml" /><Relationship Id="rId24" Type="http://schemas.openxmlformats.org/officeDocument/2006/relationships/tags" Target="../tags/tag207.xml" /><Relationship Id="rId25" Type="http://schemas.openxmlformats.org/officeDocument/2006/relationships/tags" Target="../tags/tag208.xml" /><Relationship Id="rId26" Type="http://schemas.openxmlformats.org/officeDocument/2006/relationships/tags" Target="../tags/tag209.xml" /><Relationship Id="rId27" Type="http://schemas.openxmlformats.org/officeDocument/2006/relationships/tags" Target="../tags/tag210.xml" /><Relationship Id="rId28" Type="http://schemas.openxmlformats.org/officeDocument/2006/relationships/tags" Target="../tags/tag211.xml" /><Relationship Id="rId29" Type="http://schemas.openxmlformats.org/officeDocument/2006/relationships/tags" Target="../tags/tag212.xml" /><Relationship Id="rId3" Type="http://schemas.openxmlformats.org/officeDocument/2006/relationships/tags" Target="../tags/tag186.xml" /><Relationship Id="rId30" Type="http://schemas.openxmlformats.org/officeDocument/2006/relationships/tags" Target="../tags/tag213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18" Type="http://schemas.openxmlformats.org/officeDocument/2006/relationships/tags" Target="../tags/tag265.xml" /><Relationship Id="rId19" Type="http://schemas.openxmlformats.org/officeDocument/2006/relationships/tags" Target="../tags/tag266.xml" /><Relationship Id="rId2" Type="http://schemas.openxmlformats.org/officeDocument/2006/relationships/tags" Target="../tags/tag249.xml" /><Relationship Id="rId20" Type="http://schemas.openxmlformats.org/officeDocument/2006/relationships/tags" Target="../tags/tag267.xml" /><Relationship Id="rId21" Type="http://schemas.openxmlformats.org/officeDocument/2006/relationships/tags" Target="../tags/tag268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210010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动物的繁殖伴侣选择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95455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金山办公软件有限公司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8333" lnSpcReduction="2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2857" lnSpcReduction="20000"/>
          </a:bodyPr>
          <a:lstStyle/>
          <a:p>
            <a:r>
              <a:rPr lang="en-US" altLang="zh-CN">
                <a:sym typeface="+mn-ea"/>
              </a:rPr>
              <a:t>CONTENTS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4"/>
            </p:custDataLst>
          </p:nvPr>
        </p:nvSpPr>
        <p:spPr>
          <a:xfrm>
            <a:off x="6545262" y="257714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5"/>
            </p:custDataLst>
          </p:nvPr>
        </p:nvSpPr>
        <p:spPr>
          <a:xfrm>
            <a:off x="7336540" y="25771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动物繁殖伴侣选择的类型</a:t>
            </a:r>
            <a:endParaRPr lang="zh-CN" altLang="en-US" sz="19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6545262" y="314241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7336540" y="314241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动物繁殖伴侣选择的影响因素</a:t>
            </a:r>
            <a:endParaRPr lang="zh-CN" altLang="en-US" sz="19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8"/>
            </p:custDataLst>
          </p:nvPr>
        </p:nvSpPr>
        <p:spPr>
          <a:xfrm>
            <a:off x="6545262" y="370767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9"/>
            </p:custDataLst>
          </p:nvPr>
        </p:nvSpPr>
        <p:spPr>
          <a:xfrm>
            <a:off x="7336540" y="370767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动物繁殖伴侣选择的机制</a:t>
            </a:r>
            <a:endParaRPr lang="zh-CN" altLang="en-US" sz="19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0"/>
            </p:custDataLst>
          </p:nvPr>
        </p:nvSpPr>
        <p:spPr>
          <a:xfrm>
            <a:off x="6545262" y="427294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1"/>
            </p:custDataLst>
          </p:nvPr>
        </p:nvSpPr>
        <p:spPr>
          <a:xfrm>
            <a:off x="7336540" y="427294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动物繁殖伴侣选择的意义</a:t>
            </a:r>
            <a:endParaRPr lang="zh-CN" altLang="en-US" sz="19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2"/>
            </p:custDataLst>
          </p:nvPr>
        </p:nvSpPr>
        <p:spPr>
          <a:xfrm>
            <a:off x="6545262" y="483820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3"/>
            </p:custDataLst>
          </p:nvPr>
        </p:nvSpPr>
        <p:spPr>
          <a:xfrm>
            <a:off x="7336540" y="483820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动物繁殖伴侣选择的实例</a:t>
            </a:r>
            <a:endParaRPr lang="zh-CN" altLang="en-US" sz="19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4"/>
            </p:custDataLst>
          </p:nvPr>
        </p:nvSpPr>
        <p:spPr>
          <a:xfrm>
            <a:off x="6545262" y="540347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5"/>
            </p:custDataLst>
          </p:nvPr>
        </p:nvSpPr>
        <p:spPr>
          <a:xfrm>
            <a:off x="7336540" y="5403473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动物繁殖伴侣选择的未来研究方向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动物繁殖伴侣选择的类型</a:t>
            </a:r>
            <a:endParaRPr lang="zh-CN" altLang="en-US"/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随机选择</a:t>
            </a:r>
            <a:endParaRPr lang="zh-CN" altLang="en-US"/>
          </a:p>
        </p:txBody>
      </p:sp>
      <p:sp>
        <p:nvSpPr>
          <p:cNvPr id="104890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随机选择：动物不经过选择，随机与伴侣交配繁殖。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生殖选择：动物根据伴侣的遗传特征、基因等选择繁殖对象。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社交选择：动物根据伴侣的社会地位、等级等因素选择繁殖对象。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竞争选择：动物通过竞争获得繁殖机会，强者获得交配权。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竞争选择</a:t>
            </a:r>
            <a:endParaRPr lang="zh-CN" altLang="en-US"/>
          </a:p>
        </p:txBody>
      </p:sp>
      <p:sp>
        <p:nvSpPr>
          <p:cNvPr id="104898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竞争选择对于动物繁殖伴侣选择的影响是一个重要的研究领域，有助于更好地了解动物的繁殖行为和进化机制。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竞争选择在不同物种之间存在差异，有些物种的竞争选择非常激烈，而有些物种则相对较为温和。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竞争选择可以促进动物进化，使更强壮、更优秀的个体有更多的繁殖机会。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0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竞争选择是指动物通过竞争来获得繁殖机会，例如雄性动物之间的争斗。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社交选择</a:t>
            </a:r>
            <a:endParaRPr lang="zh-CN" altLang="en-US"/>
          </a:p>
        </p:txBody>
      </p:sp>
      <p:sp>
        <p:nvSpPr>
          <p:cNvPr id="1049044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50" name="正文"/>
          <p:cNvSpPr txBox="1"/>
          <p:nvPr>
            <p:custDataLst>
              <p:tags r:id="rId5"/>
            </p:custDataLst>
          </p:nvPr>
        </p:nvSpPr>
        <p:spPr>
          <a:xfrm>
            <a:off x="1092440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动物通过社交行为选择繁殖伴侣，例如求偶仪式、炫耀行为等。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52" name="标题"/>
          <p:cNvSpPr txBox="1"/>
          <p:nvPr>
            <p:custDataLst>
              <p:tags r:id="rId6"/>
            </p:custDataLst>
          </p:nvPr>
        </p:nvSpPr>
        <p:spPr>
          <a:xfrm>
            <a:off x="905170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54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60" name="正文"/>
          <p:cNvSpPr txBox="1"/>
          <p:nvPr>
            <p:custDataLst>
              <p:tags r:id="rId10"/>
            </p:custDataLst>
          </p:nvPr>
        </p:nvSpPr>
        <p:spPr>
          <a:xfrm>
            <a:off x="3839468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社交选择有助于动物传递信息，例如健康状况、基因优劣等。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2" name="标题"/>
          <p:cNvSpPr txBox="1"/>
          <p:nvPr>
            <p:custDataLst>
              <p:tags r:id="rId11"/>
            </p:custDataLst>
          </p:nvPr>
        </p:nvSpPr>
        <p:spPr>
          <a:xfrm>
            <a:off x="3652199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4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70" name="正文"/>
          <p:cNvSpPr txBox="1"/>
          <p:nvPr>
            <p:custDataLst>
              <p:tags r:id="rId15"/>
            </p:custDataLst>
          </p:nvPr>
        </p:nvSpPr>
        <p:spPr>
          <a:xfrm>
            <a:off x="6586496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社交选择可以促进动物之间的相互了解，提高繁殖成功率。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72" name="标题"/>
          <p:cNvSpPr txBox="1"/>
          <p:nvPr>
            <p:custDataLst>
              <p:tags r:id="rId16"/>
            </p:custDataLst>
          </p:nvPr>
        </p:nvSpPr>
        <p:spPr>
          <a:xfrm>
            <a:off x="6399227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74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80" name="正文"/>
          <p:cNvSpPr txBox="1"/>
          <p:nvPr>
            <p:custDataLst>
              <p:tags r:id="rId20"/>
            </p:custDataLst>
          </p:nvPr>
        </p:nvSpPr>
        <p:spPr>
          <a:xfrm>
            <a:off x="9333525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社交选择有助于维持动物群体的稳定性，减少种间竞争和内斗。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2" name="标题"/>
          <p:cNvSpPr txBox="1"/>
          <p:nvPr>
            <p:custDataLst>
              <p:tags r:id="rId21"/>
            </p:custDataLst>
          </p:nvPr>
        </p:nvSpPr>
        <p:spPr>
          <a:xfrm>
            <a:off x="9146876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动物繁殖伴侣选择的影响因素</a:t>
            </a:r>
            <a:endParaRPr lang="zh-CN" altLang="en-US"/>
          </a:p>
        </p:txBody>
      </p:sp>
      <p:sp>
        <p:nvSpPr>
          <p:cNvPr id="104911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遗传因素</a:t>
            </a:r>
            <a:endParaRPr lang="zh-CN" altLang="en-US"/>
          </a:p>
        </p:txBody>
      </p:sp>
      <p:sp>
        <p:nvSpPr>
          <p:cNvPr id="104915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遗传多样性：动物繁殖伴侣选择有助于维持和增加物种的遗传多样性。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适应性：动物会选择具有优良基因的繁殖伴侣，以增加后代的适应性。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繁殖成功率：动物繁殖伴侣的选择会影响后代的繁殖成功率。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基因组印记：基因组印记是影响动物繁殖伴侣选择的重要因素之一。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环境因素</a:t>
            </a:r>
            <a:endParaRPr lang="zh-CN" altLang="en-US"/>
          </a:p>
        </p:txBody>
      </p:sp>
      <p:sp>
        <p:nvSpPr>
          <p:cNvPr id="104921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气候变化：影响动物繁殖季节和配偶选择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竞争关系：影响动物繁殖竞争和配偶选择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资源分布：影响动物繁殖食物和配偶选择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地理隔离：影响动物繁殖空间和配偶选择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社会因素</a:t>
            </a:r>
            <a:endParaRPr lang="zh-CN" altLang="en-US"/>
          </a:p>
        </p:txBody>
      </p:sp>
      <p:sp>
        <p:nvSpPr>
          <p:cNvPr id="1049290" name="任意多边形 35"/>
          <p:cNvSpPr/>
          <p:nvPr>
            <p:custDataLst>
              <p:tags r:id="rId2"/>
            </p:custDataLst>
          </p:nvPr>
        </p:nvSpPr>
        <p:spPr>
          <a:xfrm>
            <a:off x="838200" y="1491037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2" name="任意多边形 39"/>
          <p:cNvSpPr/>
          <p:nvPr>
            <p:custDataLst>
              <p:tags r:id="rId3"/>
            </p:custDataLst>
          </p:nvPr>
        </p:nvSpPr>
        <p:spPr>
          <a:xfrm>
            <a:off x="917974" y="1577510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791865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4" name="正文"/>
          <p:cNvSpPr txBox="1"/>
          <p:nvPr>
            <p:custDataLst>
              <p:tags r:id="rId5"/>
            </p:custDataLst>
          </p:nvPr>
        </p:nvSpPr>
        <p:spPr>
          <a:xfrm>
            <a:off x="2422117" y="1563503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种群结构：动物会根据种群结构选择繁殖伴侣，以优化基因组合和增加繁殖成功率。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9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559850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98" name="任意多边形 45"/>
          <p:cNvSpPr/>
          <p:nvPr>
            <p:custDataLst>
              <p:tags r:id="rId7"/>
            </p:custDataLst>
          </p:nvPr>
        </p:nvSpPr>
        <p:spPr>
          <a:xfrm>
            <a:off x="838200" y="2677300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0" name="任意多边形 46"/>
          <p:cNvSpPr/>
          <p:nvPr>
            <p:custDataLst>
              <p:tags r:id="rId8"/>
            </p:custDataLst>
          </p:nvPr>
        </p:nvSpPr>
        <p:spPr>
          <a:xfrm>
            <a:off x="917974" y="2763773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7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978128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2" name="正文"/>
          <p:cNvSpPr txBox="1"/>
          <p:nvPr>
            <p:custDataLst>
              <p:tags r:id="rId10"/>
            </p:custDataLst>
          </p:nvPr>
        </p:nvSpPr>
        <p:spPr>
          <a:xfrm>
            <a:off x="2422117" y="2749766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竞争关系：动物在选择繁殖伴侣时会考虑竞争关系，以避免近亲繁殖和资源争夺。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0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746113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06" name="任意多边形 51"/>
          <p:cNvSpPr/>
          <p:nvPr>
            <p:custDataLst>
              <p:tags r:id="rId12"/>
            </p:custDataLst>
          </p:nvPr>
        </p:nvSpPr>
        <p:spPr>
          <a:xfrm>
            <a:off x="838200" y="3863563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8" name="任意多边形 52"/>
          <p:cNvSpPr/>
          <p:nvPr>
            <p:custDataLst>
              <p:tags r:id="rId13"/>
            </p:custDataLst>
          </p:nvPr>
        </p:nvSpPr>
        <p:spPr>
          <a:xfrm>
            <a:off x="917974" y="3950036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7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164391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0" name="正文"/>
          <p:cNvSpPr txBox="1"/>
          <p:nvPr>
            <p:custDataLst>
              <p:tags r:id="rId15"/>
            </p:custDataLst>
          </p:nvPr>
        </p:nvSpPr>
        <p:spPr>
          <a:xfrm>
            <a:off x="2422117" y="393602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社交行为：动物在选择繁殖伴侣时会考虑对方的社交地位和行为表现，以确保后代的生存和繁衍。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932376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14" name="任意多边形 57"/>
          <p:cNvSpPr/>
          <p:nvPr>
            <p:custDataLst>
              <p:tags r:id="rId17"/>
            </p:custDataLst>
          </p:nvPr>
        </p:nvSpPr>
        <p:spPr>
          <a:xfrm>
            <a:off x="838200" y="5049826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6" name="任意多边形 58"/>
          <p:cNvSpPr/>
          <p:nvPr>
            <p:custDataLst>
              <p:tags r:id="rId18"/>
            </p:custDataLst>
          </p:nvPr>
        </p:nvSpPr>
        <p:spPr>
          <a:xfrm>
            <a:off x="917974" y="513629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7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350654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8" name="正文"/>
          <p:cNvSpPr txBox="1"/>
          <p:nvPr>
            <p:custDataLst>
              <p:tags r:id="rId20"/>
            </p:custDataLst>
          </p:nvPr>
        </p:nvSpPr>
        <p:spPr>
          <a:xfrm>
            <a:off x="2422117" y="512229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文化传承：某些动物种群会通过文化传承的方式传递繁殖伴侣的选择标准，以确保种群的稳定发展。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2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5118639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动物繁殖伴侣选择的机制</a:t>
            </a:r>
            <a:endParaRPr lang="zh-CN" altLang="en-US"/>
          </a:p>
        </p:txBody>
      </p:sp>
      <p:sp>
        <p:nvSpPr>
          <p:cNvPr id="104935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繁殖成功率</a:t>
            </a:r>
            <a:endParaRPr lang="zh-CN" altLang="en-US"/>
          </a:p>
        </p:txBody>
      </p:sp>
      <p:sp>
        <p:nvSpPr>
          <p:cNvPr id="104939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繁殖伴侣选择机制：动物通过多种机制选择合适的繁殖伴侣，以提高繁殖成功率。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98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繁殖成功率影响因素：动物繁殖伴侣的选择受到多种因素的影响，如遗传相似性、繁殖资源可用性等。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繁殖成功率与适应性：繁殖成功率是衡量动物繁殖成功的重要指标，也是适应性的一种体现。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繁殖伴侣选择与进化：动物繁殖伴侣的选择对进化具有重要影响，可以促进种群遗传多样性的形成和维持。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后代质量</a:t>
            </a:r>
            <a:endParaRPr lang="zh-CN" altLang="en-US"/>
          </a:p>
        </p:txBody>
      </p:sp>
      <p:sp>
        <p:nvSpPr>
          <p:cNvPr id="10494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动物繁殖伴侣选择机制：基于后代质量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遗传多样性：选择不同繁殖伴侣增加后代遗传多样性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适应性：繁殖伴侣选择有助于提高后代的适应性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优质基因：繁殖伴侣选择有助于传递优质基因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https://d.book118.com/645221001040011104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df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1e62ce8c8ef84f189ed7648ee9131ab2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695b881eebb54dfab66a63fe3dccf6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c0343a4998aa4e9896b3d72ec5e482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1"/>
  <p:tag name="KSO_WM_TAG_VERSION" val="1.0"/>
  <p:tag name="KSO_WM_UNIT_COMPATIBLE" val="0"/>
  <p:tag name="KSO_WM_UNIT_DEC_AREA_ID" val="e6533651e4ec4d10841538da08f0dba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ASSEMBLE_CHIP_INDEX" val="d55175583e5240e29f2383aee2e138f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2"/>
  <p:tag name="KSO_WM_SLIDE_BACKGROUND_TYPE" val="general"/>
  <p:tag name="KSO_WM_TAG_VERSION" val="1.0"/>
  <p:tag name="KSO_WM_UNIT_COMPATIBLE" val="0"/>
  <p:tag name="KSO_WM_UNIT_DEC_AREA_ID" val="53504985f96f4de5ba17de377ea8375d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5"/>
  <p:tag name="KSO_WM_UNIT_INDEX" val="5"/>
  <p:tag name="KSO_WM_UNIT_LAYERLEVEL" val="1"/>
  <p:tag name="KSO_WM_UNIT_NOCLEAR" val="0"/>
  <p:tag name="KSO_WM_UNIT_PRESET_TEXT" val="金山办公软件有限公司"/>
  <p:tag name="KSO_WM_UNIT_SUBTYPE" val="g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15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2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6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18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6B5FE4"/>
      </a:accent1>
      <a:accent2>
        <a:srgbClr val="AA51CA"/>
      </a:accent2>
      <a:accent3>
        <a:srgbClr val="CD47AC"/>
      </a:accent3>
      <a:accent4>
        <a:srgbClr val="E0488E"/>
      </a:accent4>
      <a:accent5>
        <a:srgbClr val="E65573"/>
      </a:accent5>
      <a:accent6>
        <a:srgbClr val="E3675E"/>
      </a:accent6>
      <a:hlink>
        <a:srgbClr val="304FFE"/>
      </a:hlink>
      <a:folHlink>
        <a:srgbClr val="492067"/>
      </a:folHlink>
    </a:clrScheme>
    <a:fontScheme name="自定义 132">
      <a:majorFont>
        <a:latin typeface="汉仪文黑-85W"/>
        <a:ea typeface="汉仪文黑-85W"/>
        <a:cs typeface="Arial"/>
      </a:majorFont>
      <a:minorFont>
        <a:latin typeface="汉仪正圆 55简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汉仪文黑-85W</vt:lpstr>
      <vt:lpstr>汉仪正圆 55简</vt:lpstr>
      <vt:lpstr>微软雅黑</vt:lpstr>
      <vt:lpstr>+中文正文</vt:lpstr>
      <vt:lpstr>宋体</vt:lpstr>
      <vt:lpstr>Office Theme</vt:lpstr>
      <vt:lpstr>动物的繁殖伴侣选择</vt:lpstr>
      <vt:lpstr>目录</vt:lpstr>
      <vt:lpstr>动物繁殖伴侣选择的类型</vt:lpstr>
      <vt:lpstr>随机选择</vt:lpstr>
      <vt:lpstr>竞争选择</vt:lpstr>
      <vt:lpstr>社交选择</vt:lpstr>
      <vt:lpstr>动物繁殖伴侣选择的影响因素</vt:lpstr>
      <vt:lpstr>遗传因素</vt:lpstr>
      <vt:lpstr>环境因素</vt:lpstr>
      <vt:lpstr>社会因素</vt:lpstr>
      <vt:lpstr>动物繁殖伴侣选择的机制</vt:lpstr>
      <vt:lpstr>繁殖成功率</vt:lpstr>
      <vt:lpstr>后代质量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2024-09-13T20:37:26.395</cp:lastPrinted>
  <dcterms:created xsi:type="dcterms:W3CDTF">2024-09-13T12:37:26Z</dcterms:created>
  <dcterms:modified xsi:type="dcterms:W3CDTF">2024-09-13T12:37:28Z</dcterms:modified>
</cp:coreProperties>
</file>