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fntdata" ContentType="application/x-fontdata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embedTrueTypeFonts="1" saveSubsetFonts="1">
  <p:sldMasterIdLst>
    <p:sldMasterId id="2147483648" r:id="rId1"/>
    <p:sldMasterId id="214748366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embeddedFontLst>
    <p:embeddedFont>
      <p:font typeface="JNRSFF+MS-UIGothic"/>
      <p:regular r:id="rId15"/>
    </p:embeddedFont>
    <p:embeddedFont>
      <p:font typeface="TLBWDD+FDTLGC+Arial-BoldMT"/>
      <p:regular r:id="rId16"/>
    </p:embeddedFont>
    <p:embeddedFont>
      <p:font typeface="WSFJPL+MBNCWR+ArialMT"/>
      <p:regular r:id="rId17"/>
    </p:embeddedFont>
    <p:embeddedFont>
      <p:font typeface="FHIOBP+BPDWJQ+MicrosoftYaHei-Bold"/>
      <p:regular r:id="rId18"/>
    </p:embeddedFont>
    <p:embeddedFont>
      <p:font typeface="TBRKOG+AQPNOR+MicrosoftYaHei"/>
      <p:regular r:id="rId19"/>
    </p:embeddedFont>
  </p:embeddedFontLst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font" Target="fonts/font1.fntdata" /><Relationship Id="rId16" Type="http://schemas.openxmlformats.org/officeDocument/2006/relationships/font" Target="fonts/font2.fntdata" /><Relationship Id="rId17" Type="http://schemas.openxmlformats.org/officeDocument/2006/relationships/font" Target="fonts/font3.fntdata" /><Relationship Id="rId18" Type="http://schemas.openxmlformats.org/officeDocument/2006/relationships/font" Target="fonts/font4.fntdata" /><Relationship Id="rId19" Type="http://schemas.openxmlformats.org/officeDocument/2006/relationships/font" Target="fonts/font5.fntdata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C07B6BD-D952-41C2-AE60-5B8246670D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2D1A498-ADE4-4924-90D2-6216332CE2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ED19F46-6195-46A1-9024-1817DDF3A0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6AC36B9-96A2-47E6-8D6F-53A325BDE6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3343818-1F1A-4116-8301-F4280CE5D2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4D7BC3A-2511-4109-A1DD-CA6FDD9EB0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592FEAF-7A89-451F-A58E-CAE6211821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AD22D38-FE0A-44F5-B108-CA4CBEEB4E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094D105-4FEF-411A-8CF3-BBA98F996E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9365A20-C36E-4C07-A7A0-A11F3C8D33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32DF585-84CD-44BD-9314-93CE6111FC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x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eader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Title</a:t>
            </a:r>
            <a:endParaRPr lang="en-US"/>
          </a:p>
        </p:txBody>
      </p:sp>
      <p:sp>
        <p:nvSpPr>
          <p:cNvPr id="3" name="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0"/>
            <a:r>
              <a:rPr lang="en-US" smtClean="0"/>
              <a:t>Text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525B2-4347-4F72-BAF7-76B19438D329}" type="datetimeFigureOut">
              <a:rPr lang="en-US" smtClean="0"/>
              <a:t>27.02.2014</a:t>
            </a:fld>
            <a:endParaRPr lang="en-US"/>
          </a:p>
        </p:txBody>
      </p:sp>
      <p:sp>
        <p:nvSpPr>
          <p:cNvPr id="5" name="Foot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F073CC-40D5-4B23-8DF0-9BD0A0C12F2C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377666" y="427735"/>
            <a:ext cx="6797992" cy="1710943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377666" y="2459482"/>
            <a:ext cx="6797992" cy="705764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2568130" y="9944862"/>
            <a:ext cx="2417063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377666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5438394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В‹#В›</a:t>
            </a:fld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6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8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9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4522414134101111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444625" y="1411490"/>
            <a:ext cx="3318014" cy="161152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5157"/>
              </a:lnSpc>
              <a:spcBef>
                <a:spcPct val="0"/>
              </a:spcBef>
              <a:spcAft>
                <a:spcPct val="0"/>
              </a:spcAft>
            </a:pPr>
            <a:r>
              <a:rPr sz="4950">
                <a:solidFill>
                  <a:srgbClr val="5E5E5E"/>
                </a:solidFill>
                <a:latin typeface="JNRSFF+MS-UIGothic"/>
                <a:cs typeface="JNRSFF+MS-UIGothic"/>
              </a:rPr>
              <a:t>血</a:t>
            </a:r>
            <a:r>
              <a:rPr sz="4950">
                <a:solidFill>
                  <a:srgbClr val="5E5E5E"/>
                </a:solidFill>
                <a:latin typeface="TLBWDD+FDTLGC+Arial-BoldMT"/>
                <a:cs typeface="TLBWDD+FDTLGC+Arial-BoldMT"/>
              </a:rPr>
              <a:t>abo</a:t>
            </a:r>
            <a:r>
              <a:rPr sz="4950">
                <a:solidFill>
                  <a:srgbClr val="5E5E5E"/>
                </a:solidFill>
                <a:latin typeface="JNRSFF+MS-UIGothic"/>
                <a:cs typeface="JNRSFF+MS-UIGothic"/>
              </a:rPr>
              <a:t> 血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444625" y="2295028"/>
            <a:ext cx="3457575" cy="1571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950"/>
              </a:lnSpc>
              <a:spcBef>
                <a:spcPct val="0"/>
              </a:spcBef>
              <a:spcAft>
                <a:spcPct val="0"/>
              </a:spcAft>
            </a:pPr>
            <a:r>
              <a:rPr sz="4950">
                <a:solidFill>
                  <a:srgbClr val="5E5E5E"/>
                </a:solidFill>
                <a:latin typeface="JNRSFF+MS-UIGothic"/>
                <a:cs typeface="JNRSFF+MS-UIGothic"/>
              </a:rPr>
              <a:t>型基理件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5311775" y="1862645"/>
            <a:ext cx="2829144" cy="78370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173D31"/>
                </a:solidFill>
                <a:latin typeface="WSFJPL+MBNCWR+ArialMT"/>
                <a:cs typeface="WSFJPL+MBNCWR+ArialMT"/>
              </a:rPr>
              <a:t>•</a:t>
            </a:r>
            <a:r>
              <a:rPr sz="2450" spc="128">
                <a:solidFill>
                  <a:srgbClr val="173D31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173D31"/>
                </a:solidFill>
                <a:latin typeface="WSFJPL+MBNCWR+ArialMT"/>
                <a:cs typeface="WSFJPL+MBNCWR+ArialMT"/>
              </a:rPr>
              <a:t>ABO</a:t>
            </a:r>
            <a:r>
              <a:rPr sz="2400">
                <a:solidFill>
                  <a:srgbClr val="173D31"/>
                </a:solidFill>
                <a:latin typeface="JNRSFF+MS-UIGothic"/>
                <a:cs typeface="JNRSFF+MS-UIGothic"/>
              </a:rPr>
              <a:t>血型系概述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5311775" y="2982150"/>
            <a:ext cx="3778079" cy="246239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173D31"/>
                </a:solidFill>
                <a:latin typeface="WSFJPL+MBNCWR+ArialMT"/>
                <a:cs typeface="WSFJPL+MBNCWR+ArialMT"/>
              </a:rPr>
              <a:t>•</a:t>
            </a:r>
            <a:r>
              <a:rPr sz="2450" spc="128">
                <a:solidFill>
                  <a:srgbClr val="173D31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173D31"/>
                </a:solidFill>
                <a:latin typeface="WSFJPL+MBNCWR+ArialMT"/>
                <a:cs typeface="WSFJPL+MBNCWR+ArialMT"/>
              </a:rPr>
              <a:t>ABO</a:t>
            </a:r>
            <a:r>
              <a:rPr sz="2400">
                <a:solidFill>
                  <a:srgbClr val="173D31"/>
                </a:solidFill>
                <a:latin typeface="JNRSFF+MS-UIGothic"/>
                <a:cs typeface="JNRSFF+MS-UIGothic"/>
              </a:rPr>
              <a:t>血型定在床血的用</a:t>
            </a:r>
          </a:p>
          <a:p>
            <a:pPr marL="0" marR="0">
              <a:lnSpc>
                <a:spcPts val="2552"/>
              </a:lnSpc>
              <a:spcBef>
                <a:spcPts val="1807"/>
              </a:spcBef>
              <a:spcAft>
                <a:spcPct val="0"/>
              </a:spcAft>
            </a:pPr>
            <a:r>
              <a:rPr sz="2450">
                <a:solidFill>
                  <a:srgbClr val="173D31"/>
                </a:solidFill>
                <a:latin typeface="WSFJPL+MBNCWR+ArialMT"/>
                <a:cs typeface="WSFJPL+MBNCWR+ArialMT"/>
              </a:rPr>
              <a:t>•</a:t>
            </a:r>
            <a:r>
              <a:rPr sz="2450" spc="128">
                <a:solidFill>
                  <a:srgbClr val="173D31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173D31"/>
                </a:solidFill>
                <a:latin typeface="WSFJPL+MBNCWR+ArialMT"/>
                <a:cs typeface="WSFJPL+MBNCWR+ArialMT"/>
              </a:rPr>
              <a:t>ABO</a:t>
            </a:r>
            <a:r>
              <a:rPr sz="2400">
                <a:solidFill>
                  <a:srgbClr val="173D31"/>
                </a:solidFill>
                <a:latin typeface="JNRSFF+MS-UIGothic"/>
                <a:cs typeface="JNRSFF+MS-UIGothic"/>
              </a:rPr>
              <a:t>血型不合血反及理</a:t>
            </a:r>
          </a:p>
          <a:p>
            <a:pPr marL="0" marR="0">
              <a:lnSpc>
                <a:spcPts val="2552"/>
              </a:lnSpc>
              <a:spcBef>
                <a:spcPts val="1807"/>
              </a:spcBef>
              <a:spcAft>
                <a:spcPct val="0"/>
              </a:spcAft>
            </a:pPr>
            <a:r>
              <a:rPr sz="2450">
                <a:solidFill>
                  <a:srgbClr val="173D31"/>
                </a:solidFill>
                <a:latin typeface="WSFJPL+MBNCWR+ArialMT"/>
                <a:cs typeface="WSFJPL+MBNCWR+ArialMT"/>
              </a:rPr>
              <a:t>•</a:t>
            </a:r>
            <a:r>
              <a:rPr sz="2450" spc="128">
                <a:solidFill>
                  <a:srgbClr val="173D31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173D31"/>
                </a:solidFill>
                <a:latin typeface="WSFJPL+MBNCWR+ArialMT"/>
                <a:cs typeface="WSFJPL+MBNCWR+ArialMT"/>
              </a:rPr>
              <a:t>ABO</a:t>
            </a:r>
            <a:r>
              <a:rPr sz="2400">
                <a:solidFill>
                  <a:srgbClr val="173D31"/>
                </a:solidFill>
                <a:latin typeface="JNRSFF+MS-UIGothic"/>
                <a:cs typeface="JNRSFF+MS-UIGothic"/>
              </a:rPr>
              <a:t>血型与疾病的关系</a:t>
            </a:r>
          </a:p>
          <a:p>
            <a:pPr marL="0" marR="0">
              <a:lnSpc>
                <a:spcPts val="2552"/>
              </a:lnSpc>
              <a:spcBef>
                <a:spcPts val="1847"/>
              </a:spcBef>
              <a:spcAft>
                <a:spcPct val="0"/>
              </a:spcAft>
            </a:pPr>
            <a:r>
              <a:rPr sz="2450">
                <a:solidFill>
                  <a:srgbClr val="173D31"/>
                </a:solidFill>
                <a:latin typeface="WSFJPL+MBNCWR+ArialMT"/>
                <a:cs typeface="WSFJPL+MBNCWR+ArialMT"/>
              </a:rPr>
              <a:t>•</a:t>
            </a:r>
            <a:r>
              <a:rPr sz="2450" spc="128">
                <a:solidFill>
                  <a:srgbClr val="173D31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173D31"/>
                </a:solidFill>
                <a:latin typeface="WSFJPL+MBNCWR+ArialMT"/>
                <a:cs typeface="WSFJPL+MBNCWR+ArialMT"/>
              </a:rPr>
              <a:t>ABO</a:t>
            </a:r>
            <a:r>
              <a:rPr sz="2400">
                <a:solidFill>
                  <a:srgbClr val="173D31"/>
                </a:solidFill>
                <a:latin typeface="JNRSFF+MS-UIGothic"/>
                <a:cs typeface="JNRSFF+MS-UIGothic"/>
              </a:rPr>
              <a:t>血型分型的理用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3717290" y="2434046"/>
            <a:ext cx="5356193" cy="304542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785619" marR="0">
              <a:lnSpc>
                <a:spcPts val="8752"/>
              </a:lnSpc>
              <a:spcBef>
                <a:spcPct val="0"/>
              </a:spcBef>
              <a:spcAft>
                <a:spcPct val="0"/>
              </a:spcAft>
            </a:pPr>
            <a:r>
              <a:rPr sz="8400">
                <a:solidFill>
                  <a:srgbClr val="5E5E5E"/>
                </a:solidFill>
                <a:latin typeface="TLBWDD+FDTLGC+Arial-BoldMT"/>
                <a:cs typeface="TLBWDD+FDTLGC+Arial-BoldMT"/>
              </a:rPr>
              <a:t>01</a:t>
            </a:r>
          </a:p>
          <a:p>
            <a:pPr marL="0" marR="0">
              <a:lnSpc>
                <a:spcPts val="4688"/>
              </a:lnSpc>
              <a:spcBef>
                <a:spcPts val="1609"/>
              </a:spcBef>
              <a:spcAft>
                <a:spcPct val="0"/>
              </a:spcAft>
            </a:pPr>
            <a:r>
              <a:rPr sz="4500">
                <a:solidFill>
                  <a:srgbClr val="5E5E5E"/>
                </a:solidFill>
                <a:latin typeface="TLBWDD+FDTLGC+Arial-BoldMT"/>
                <a:cs typeface="TLBWDD+FDTLGC+Arial-BoldMT"/>
              </a:rPr>
              <a:t>ABO</a:t>
            </a:r>
            <a:r>
              <a:rPr sz="4500">
                <a:solidFill>
                  <a:srgbClr val="5E5E5E"/>
                </a:solidFill>
                <a:latin typeface="JNRSFF+MS-UIGothic"/>
                <a:cs typeface="JNRSFF+MS-UIGothic"/>
              </a:rPr>
              <a:t>血型系概述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335273" cy="97668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125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689E5F"/>
                </a:solidFill>
                <a:latin typeface="FHIOBP+BPDWJQ+MicrosoftYaHei-Bold"/>
                <a:cs typeface="FHIOBP+BPDWJQ+MicrosoftYaHei-Bold"/>
              </a:rPr>
              <a:t>ABO</a:t>
            </a:r>
            <a:r>
              <a:rPr sz="3000">
                <a:solidFill>
                  <a:srgbClr val="689E5F"/>
                </a:solidFill>
                <a:latin typeface="JNRSFF+MS-UIGothic"/>
                <a:cs typeface="JNRSFF+MS-UIGothic"/>
              </a:rPr>
              <a:t>血型的定</a:t>
            </a:r>
            <a:r>
              <a:rPr sz="3000">
                <a:solidFill>
                  <a:srgbClr val="689E5F"/>
                </a:solidFill>
                <a:latin typeface="SimSun"/>
                <a:cs typeface="SimSun"/>
              </a:rPr>
              <a:t>义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4878704" y="2354433"/>
            <a:ext cx="6870247" cy="74811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406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TBRKOG+AQPNOR+MicrosoftYaHei"/>
                <a:cs typeface="TBRKOG+AQPNOR+MicrosoftYaHei"/>
              </a:rPr>
              <a:t>ABO</a:t>
            </a:r>
            <a:r>
              <a:rPr sz="1350">
                <a:solidFill>
                  <a:srgbClr val="FFFFFF"/>
                </a:solidFill>
                <a:latin typeface="JNRSFF+MS-UIGothic"/>
                <a:cs typeface="JNRSFF+MS-UIGothic"/>
              </a:rPr>
              <a:t>血型是指根据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红细</a:t>
            </a:r>
            <a:r>
              <a:rPr sz="1350">
                <a:solidFill>
                  <a:srgbClr val="FFFFFF"/>
                </a:solidFill>
                <a:latin typeface="JNRSFF+MS-UIGothic"/>
                <a:cs typeface="JNRSFF+MS-UIGothic"/>
              </a:rPr>
              <a:t>胞表面所含的</a:t>
            </a:r>
            <a:r>
              <a:rPr sz="1350">
                <a:solidFill>
                  <a:srgbClr val="FFFFFF"/>
                </a:solidFill>
                <a:latin typeface="TBRKOG+AQPNOR+MicrosoftYaHei"/>
                <a:cs typeface="TBRKOG+AQPNOR+MicrosoftYaHei"/>
              </a:rPr>
              <a:t>A</a:t>
            </a:r>
            <a:r>
              <a:rPr sz="1350">
                <a:solidFill>
                  <a:srgbClr val="FFFFFF"/>
                </a:solidFill>
                <a:latin typeface="JNRSFF+MS-UIGothic"/>
                <a:cs typeface="JNRSFF+MS-UIGothic"/>
              </a:rPr>
              <a:t>和</a:t>
            </a:r>
            <a:r>
              <a:rPr sz="1350">
                <a:solidFill>
                  <a:srgbClr val="FFFFFF"/>
                </a:solidFill>
                <a:latin typeface="TBRKOG+AQPNOR+MicrosoftYaHei"/>
                <a:cs typeface="TBRKOG+AQPNOR+MicrosoftYaHei"/>
              </a:rPr>
              <a:t>B</a:t>
            </a:r>
            <a:r>
              <a:rPr sz="1350">
                <a:solidFill>
                  <a:srgbClr val="FFFFFF"/>
                </a:solidFill>
                <a:latin typeface="JNRSFF+MS-UIGothic"/>
                <a:cs typeface="JNRSFF+MS-UIGothic"/>
              </a:rPr>
              <a:t>抗原的不同，将人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类</a:t>
            </a:r>
            <a:r>
              <a:rPr sz="1350">
                <a:solidFill>
                  <a:srgbClr val="FFFFFF"/>
                </a:solidFill>
                <a:latin typeface="JNRSFF+MS-UIGothic"/>
                <a:cs typeface="JNRSFF+MS-UIGothic"/>
              </a:rPr>
              <a:t>的血液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类</a:t>
            </a:r>
            <a:r>
              <a:rPr sz="1350">
                <a:solidFill>
                  <a:srgbClr val="FFFFFF"/>
                </a:solidFill>
                <a:latin typeface="JNRSFF+MS-UIGothic"/>
                <a:cs typeface="JNRSFF+MS-UIGothic"/>
              </a:rPr>
              <a:t>型分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为</a:t>
            </a:r>
            <a:r>
              <a:rPr sz="1350">
                <a:solidFill>
                  <a:srgbClr val="FFFFFF"/>
                </a:solidFill>
                <a:latin typeface="TBRKOG+AQPNOR+MicrosoftYaHei"/>
                <a:cs typeface="TBRKOG+AQPNOR+MicrosoftYaHei"/>
              </a:rPr>
              <a:t>A</a:t>
            </a:r>
          </a:p>
          <a:p>
            <a:pPr marL="0" marR="0">
              <a:lnSpc>
                <a:spcPts val="1406"/>
              </a:lnSpc>
              <a:spcBef>
                <a:spcPts val="1023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JNRSFF+MS-UIGothic"/>
                <a:cs typeface="JNRSFF+MS-UIGothic"/>
              </a:rPr>
              <a:t>型、</a:t>
            </a:r>
            <a:r>
              <a:rPr sz="1350">
                <a:solidFill>
                  <a:srgbClr val="FFFFFF"/>
                </a:solidFill>
                <a:latin typeface="TBRKOG+AQPNOR+MicrosoftYaHei"/>
                <a:cs typeface="TBRKOG+AQPNOR+MicrosoftYaHei"/>
              </a:rPr>
              <a:t>B</a:t>
            </a:r>
            <a:r>
              <a:rPr sz="1350">
                <a:solidFill>
                  <a:srgbClr val="FFFFFF"/>
                </a:solidFill>
                <a:latin typeface="JNRSFF+MS-UIGothic"/>
                <a:cs typeface="JNRSFF+MS-UIGothic"/>
              </a:rPr>
              <a:t>型、</a:t>
            </a:r>
            <a:r>
              <a:rPr sz="1350">
                <a:solidFill>
                  <a:srgbClr val="FFFFFF"/>
                </a:solidFill>
                <a:latin typeface="TBRKOG+AQPNOR+MicrosoftYaHei"/>
                <a:cs typeface="TBRKOG+AQPNOR+MicrosoftYaHei"/>
              </a:rPr>
              <a:t>AB</a:t>
            </a:r>
            <a:r>
              <a:rPr sz="1350">
                <a:solidFill>
                  <a:srgbClr val="FFFFFF"/>
                </a:solidFill>
                <a:latin typeface="JNRSFF+MS-UIGothic"/>
                <a:cs typeface="JNRSFF+MS-UIGothic"/>
              </a:rPr>
              <a:t>型和</a:t>
            </a:r>
            <a:r>
              <a:rPr sz="1350">
                <a:solidFill>
                  <a:srgbClr val="FFFFFF"/>
                </a:solidFill>
                <a:latin typeface="TBRKOG+AQPNOR+MicrosoftYaHei"/>
                <a:cs typeface="TBRKOG+AQPNOR+MicrosoftYaHei"/>
              </a:rPr>
              <a:t>O</a:t>
            </a:r>
            <a:r>
              <a:rPr sz="1350">
                <a:solidFill>
                  <a:srgbClr val="FFFFFF"/>
                </a:solidFill>
                <a:latin typeface="JNRSFF+MS-UIGothic"/>
                <a:cs typeface="JNRSFF+MS-UIGothic"/>
              </a:rPr>
              <a:t>型。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878704" y="4338173"/>
            <a:ext cx="6793132" cy="136533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406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TBRKOG+AQPNOR+MicrosoftYaHei"/>
                <a:cs typeface="TBRKOG+AQPNOR+MicrosoftYaHei"/>
              </a:rPr>
              <a:t>A</a:t>
            </a:r>
            <a:r>
              <a:rPr sz="1350">
                <a:solidFill>
                  <a:srgbClr val="FFFFFF"/>
                </a:solidFill>
                <a:latin typeface="JNRSFF+MS-UIGothic"/>
                <a:cs typeface="JNRSFF+MS-UIGothic"/>
              </a:rPr>
              <a:t>型血的人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红细</a:t>
            </a:r>
            <a:r>
              <a:rPr sz="1350">
                <a:solidFill>
                  <a:srgbClr val="FFFFFF"/>
                </a:solidFill>
                <a:latin typeface="JNRSFF+MS-UIGothic"/>
                <a:cs typeface="JNRSFF+MS-UIGothic"/>
              </a:rPr>
              <a:t>胞表面有</a:t>
            </a:r>
            <a:r>
              <a:rPr sz="1350">
                <a:solidFill>
                  <a:srgbClr val="FFFFFF"/>
                </a:solidFill>
                <a:latin typeface="TBRKOG+AQPNOR+MicrosoftYaHei"/>
                <a:cs typeface="TBRKOG+AQPNOR+MicrosoftYaHei"/>
              </a:rPr>
              <a:t>A</a:t>
            </a:r>
            <a:r>
              <a:rPr sz="1350">
                <a:solidFill>
                  <a:srgbClr val="FFFFFF"/>
                </a:solidFill>
                <a:latin typeface="JNRSFF+MS-UIGothic"/>
                <a:cs typeface="JNRSFF+MS-UIGothic"/>
              </a:rPr>
              <a:t>抗原，血清中存在抗</a:t>
            </a:r>
            <a:r>
              <a:rPr sz="1350">
                <a:solidFill>
                  <a:srgbClr val="FFFFFF"/>
                </a:solidFill>
                <a:latin typeface="TBRKOG+AQPNOR+MicrosoftYaHei"/>
                <a:cs typeface="TBRKOG+AQPNOR+MicrosoftYaHei"/>
              </a:rPr>
              <a:t>B</a:t>
            </a:r>
            <a:r>
              <a:rPr sz="1350">
                <a:solidFill>
                  <a:srgbClr val="FFFFFF"/>
                </a:solidFill>
                <a:latin typeface="JNRSFF+MS-UIGothic"/>
                <a:cs typeface="JNRSFF+MS-UIGothic"/>
              </a:rPr>
              <a:t>抗体；</a:t>
            </a:r>
            <a:r>
              <a:rPr sz="1350">
                <a:solidFill>
                  <a:srgbClr val="FFFFFF"/>
                </a:solidFill>
                <a:latin typeface="TBRKOG+AQPNOR+MicrosoftYaHei"/>
                <a:cs typeface="TBRKOG+AQPNOR+MicrosoftYaHei"/>
              </a:rPr>
              <a:t>B</a:t>
            </a:r>
            <a:r>
              <a:rPr sz="1350">
                <a:solidFill>
                  <a:srgbClr val="FFFFFF"/>
                </a:solidFill>
                <a:latin typeface="JNRSFF+MS-UIGothic"/>
                <a:cs typeface="JNRSFF+MS-UIGothic"/>
              </a:rPr>
              <a:t>型血的人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红细</a:t>
            </a:r>
            <a:r>
              <a:rPr sz="1350">
                <a:solidFill>
                  <a:srgbClr val="FFFFFF"/>
                </a:solidFill>
                <a:latin typeface="JNRSFF+MS-UIGothic"/>
                <a:cs typeface="JNRSFF+MS-UIGothic"/>
              </a:rPr>
              <a:t>胞表面有</a:t>
            </a:r>
            <a:r>
              <a:rPr sz="1350">
                <a:solidFill>
                  <a:srgbClr val="FFFFFF"/>
                </a:solidFill>
                <a:latin typeface="TBRKOG+AQPNOR+MicrosoftYaHei"/>
                <a:cs typeface="TBRKOG+AQPNOR+MicrosoftYaHei"/>
              </a:rPr>
              <a:t>B</a:t>
            </a:r>
          </a:p>
          <a:p>
            <a:pPr marL="0" marR="0">
              <a:lnSpc>
                <a:spcPts val="1406"/>
              </a:lnSpc>
              <a:spcBef>
                <a:spcPts val="1023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JNRSFF+MS-UIGothic"/>
                <a:cs typeface="JNRSFF+MS-UIGothic"/>
              </a:rPr>
              <a:t>抗原，血清中存在抗</a:t>
            </a:r>
            <a:r>
              <a:rPr sz="1350">
                <a:solidFill>
                  <a:srgbClr val="FFFFFF"/>
                </a:solidFill>
                <a:latin typeface="TBRKOG+AQPNOR+MicrosoftYaHei"/>
                <a:cs typeface="TBRKOG+AQPNOR+MicrosoftYaHei"/>
              </a:rPr>
              <a:t>A</a:t>
            </a:r>
            <a:r>
              <a:rPr sz="1350">
                <a:solidFill>
                  <a:srgbClr val="FFFFFF"/>
                </a:solidFill>
                <a:latin typeface="JNRSFF+MS-UIGothic"/>
                <a:cs typeface="JNRSFF+MS-UIGothic"/>
              </a:rPr>
              <a:t>抗体；</a:t>
            </a:r>
            <a:r>
              <a:rPr sz="1350">
                <a:solidFill>
                  <a:srgbClr val="FFFFFF"/>
                </a:solidFill>
                <a:latin typeface="TBRKOG+AQPNOR+MicrosoftYaHei"/>
                <a:cs typeface="TBRKOG+AQPNOR+MicrosoftYaHei"/>
              </a:rPr>
              <a:t>AB</a:t>
            </a:r>
            <a:r>
              <a:rPr sz="1350">
                <a:solidFill>
                  <a:srgbClr val="FFFFFF"/>
                </a:solidFill>
                <a:latin typeface="JNRSFF+MS-UIGothic"/>
                <a:cs typeface="JNRSFF+MS-UIGothic"/>
              </a:rPr>
              <a:t>型血的人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红细</a:t>
            </a:r>
            <a:r>
              <a:rPr sz="1350">
                <a:solidFill>
                  <a:srgbClr val="FFFFFF"/>
                </a:solidFill>
                <a:latin typeface="JNRSFF+MS-UIGothic"/>
                <a:cs typeface="JNRSFF+MS-UIGothic"/>
              </a:rPr>
              <a:t>胞表面同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时</a:t>
            </a:r>
            <a:r>
              <a:rPr sz="1350">
                <a:solidFill>
                  <a:srgbClr val="FFFFFF"/>
                </a:solidFill>
                <a:latin typeface="JNRSFF+MS-UIGothic"/>
                <a:cs typeface="JNRSFF+MS-UIGothic"/>
              </a:rPr>
              <a:t>存在</a:t>
            </a:r>
            <a:r>
              <a:rPr sz="1350">
                <a:solidFill>
                  <a:srgbClr val="FFFFFF"/>
                </a:solidFill>
                <a:latin typeface="TBRKOG+AQPNOR+MicrosoftYaHei"/>
                <a:cs typeface="TBRKOG+AQPNOR+MicrosoftYaHei"/>
              </a:rPr>
              <a:t>A</a:t>
            </a:r>
            <a:r>
              <a:rPr sz="1350">
                <a:solidFill>
                  <a:srgbClr val="FFFFFF"/>
                </a:solidFill>
                <a:latin typeface="JNRSFF+MS-UIGothic"/>
                <a:cs typeface="JNRSFF+MS-UIGothic"/>
              </a:rPr>
              <a:t>和</a:t>
            </a:r>
            <a:r>
              <a:rPr sz="1350">
                <a:solidFill>
                  <a:srgbClr val="FFFFFF"/>
                </a:solidFill>
                <a:latin typeface="TBRKOG+AQPNOR+MicrosoftYaHei"/>
                <a:cs typeface="TBRKOG+AQPNOR+MicrosoftYaHei"/>
              </a:rPr>
              <a:t>B</a:t>
            </a:r>
            <a:r>
              <a:rPr sz="1350">
                <a:solidFill>
                  <a:srgbClr val="FFFFFF"/>
                </a:solidFill>
                <a:latin typeface="JNRSFF+MS-UIGothic"/>
                <a:cs typeface="JNRSFF+MS-UIGothic"/>
              </a:rPr>
              <a:t>抗原，血清</a:t>
            </a:r>
          </a:p>
          <a:p>
            <a:pPr marL="0" marR="0">
              <a:lnSpc>
                <a:spcPts val="1406"/>
              </a:lnSpc>
              <a:spcBef>
                <a:spcPts val="1073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JNRSFF+MS-UIGothic"/>
                <a:cs typeface="JNRSFF+MS-UIGothic"/>
              </a:rPr>
              <a:t>中无抗</a:t>
            </a:r>
            <a:r>
              <a:rPr sz="1350">
                <a:solidFill>
                  <a:srgbClr val="FFFFFF"/>
                </a:solidFill>
                <a:latin typeface="TBRKOG+AQPNOR+MicrosoftYaHei"/>
                <a:cs typeface="TBRKOG+AQPNOR+MicrosoftYaHei"/>
              </a:rPr>
              <a:t>A</a:t>
            </a:r>
            <a:r>
              <a:rPr sz="1350">
                <a:solidFill>
                  <a:srgbClr val="FFFFFF"/>
                </a:solidFill>
                <a:latin typeface="JNRSFF+MS-UIGothic"/>
                <a:cs typeface="JNRSFF+MS-UIGothic"/>
              </a:rPr>
              <a:t>和抗</a:t>
            </a:r>
            <a:r>
              <a:rPr sz="1350">
                <a:solidFill>
                  <a:srgbClr val="FFFFFF"/>
                </a:solidFill>
                <a:latin typeface="TBRKOG+AQPNOR+MicrosoftYaHei"/>
                <a:cs typeface="TBRKOG+AQPNOR+MicrosoftYaHei"/>
              </a:rPr>
              <a:t>B</a:t>
            </a:r>
            <a:r>
              <a:rPr sz="1350">
                <a:solidFill>
                  <a:srgbClr val="FFFFFF"/>
                </a:solidFill>
                <a:latin typeface="JNRSFF+MS-UIGothic"/>
                <a:cs typeface="JNRSFF+MS-UIGothic"/>
              </a:rPr>
              <a:t>抗体；</a:t>
            </a:r>
            <a:r>
              <a:rPr sz="1350">
                <a:solidFill>
                  <a:srgbClr val="FFFFFF"/>
                </a:solidFill>
                <a:latin typeface="TBRKOG+AQPNOR+MicrosoftYaHei"/>
                <a:cs typeface="TBRKOG+AQPNOR+MicrosoftYaHei"/>
              </a:rPr>
              <a:t>O</a:t>
            </a:r>
            <a:r>
              <a:rPr sz="1350">
                <a:solidFill>
                  <a:srgbClr val="FFFFFF"/>
                </a:solidFill>
                <a:latin typeface="JNRSFF+MS-UIGothic"/>
                <a:cs typeface="JNRSFF+MS-UIGothic"/>
              </a:rPr>
              <a:t>型血的人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红细</a:t>
            </a:r>
            <a:r>
              <a:rPr sz="1350">
                <a:solidFill>
                  <a:srgbClr val="FFFFFF"/>
                </a:solidFill>
                <a:latin typeface="JNRSFF+MS-UIGothic"/>
                <a:cs typeface="JNRSFF+MS-UIGothic"/>
              </a:rPr>
              <a:t>胞表面无</a:t>
            </a:r>
            <a:r>
              <a:rPr sz="1350">
                <a:solidFill>
                  <a:srgbClr val="FFFFFF"/>
                </a:solidFill>
                <a:latin typeface="TBRKOG+AQPNOR+MicrosoftYaHei"/>
                <a:cs typeface="TBRKOG+AQPNOR+MicrosoftYaHei"/>
              </a:rPr>
              <a:t>A</a:t>
            </a:r>
            <a:r>
              <a:rPr sz="1350">
                <a:solidFill>
                  <a:srgbClr val="FFFFFF"/>
                </a:solidFill>
                <a:latin typeface="JNRSFF+MS-UIGothic"/>
                <a:cs typeface="JNRSFF+MS-UIGothic"/>
              </a:rPr>
              <a:t>和</a:t>
            </a:r>
            <a:r>
              <a:rPr sz="1350">
                <a:solidFill>
                  <a:srgbClr val="FFFFFF"/>
                </a:solidFill>
                <a:latin typeface="TBRKOG+AQPNOR+MicrosoftYaHei"/>
                <a:cs typeface="TBRKOG+AQPNOR+MicrosoftYaHei"/>
              </a:rPr>
              <a:t>B</a:t>
            </a:r>
            <a:r>
              <a:rPr sz="1350">
                <a:solidFill>
                  <a:srgbClr val="FFFFFF"/>
                </a:solidFill>
                <a:latin typeface="JNRSFF+MS-UIGothic"/>
                <a:cs typeface="JNRSFF+MS-UIGothic"/>
              </a:rPr>
              <a:t>抗原，血清中同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时</a:t>
            </a:r>
            <a:r>
              <a:rPr sz="1350">
                <a:solidFill>
                  <a:srgbClr val="FFFFFF"/>
                </a:solidFill>
                <a:latin typeface="JNRSFF+MS-UIGothic"/>
                <a:cs typeface="JNRSFF+MS-UIGothic"/>
              </a:rPr>
              <a:t>存在抗</a:t>
            </a:r>
            <a:r>
              <a:rPr sz="1350">
                <a:solidFill>
                  <a:srgbClr val="FFFFFF"/>
                </a:solidFill>
                <a:latin typeface="TBRKOG+AQPNOR+MicrosoftYaHei"/>
                <a:cs typeface="TBRKOG+AQPNOR+MicrosoftYaHei"/>
              </a:rPr>
              <a:t>A</a:t>
            </a:r>
            <a:r>
              <a:rPr sz="1350">
                <a:solidFill>
                  <a:srgbClr val="FFFFFF"/>
                </a:solidFill>
                <a:latin typeface="JNRSFF+MS-UIGothic"/>
                <a:cs typeface="JNRSFF+MS-UIGothic"/>
              </a:rPr>
              <a:t>和</a:t>
            </a:r>
          </a:p>
          <a:p>
            <a:pPr marL="0" marR="0">
              <a:lnSpc>
                <a:spcPts val="1406"/>
              </a:lnSpc>
              <a:spcBef>
                <a:spcPts val="1023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JNRSFF+MS-UIGothic"/>
                <a:cs typeface="JNRSFF+MS-UIGothic"/>
              </a:rPr>
              <a:t>抗</a:t>
            </a:r>
            <a:r>
              <a:rPr sz="1350">
                <a:solidFill>
                  <a:srgbClr val="FFFFFF"/>
                </a:solidFill>
                <a:latin typeface="TBRKOG+AQPNOR+MicrosoftYaHei"/>
                <a:cs typeface="TBRKOG+AQPNOR+MicrosoftYaHei"/>
              </a:rPr>
              <a:t>B</a:t>
            </a:r>
            <a:r>
              <a:rPr sz="1350">
                <a:solidFill>
                  <a:srgbClr val="FFFFFF"/>
                </a:solidFill>
                <a:latin typeface="JNRSFF+MS-UIGothic"/>
                <a:cs typeface="JNRSFF+MS-UIGothic"/>
              </a:rPr>
              <a:t>抗体。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097273" cy="97668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125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689E5F"/>
                </a:solidFill>
                <a:latin typeface="FHIOBP+BPDWJQ+MicrosoftYaHei-Bold"/>
                <a:cs typeface="FHIOBP+BPDWJQ+MicrosoftYaHei-Bold"/>
              </a:rPr>
              <a:t>ABO</a:t>
            </a:r>
            <a:r>
              <a:rPr sz="3000">
                <a:solidFill>
                  <a:srgbClr val="689E5F"/>
                </a:solidFill>
                <a:latin typeface="JNRSFF+MS-UIGothic"/>
                <a:cs typeface="JNRSFF+MS-UIGothic"/>
              </a:rPr>
              <a:t>血型的</a:t>
            </a:r>
            <a:r>
              <a:rPr sz="3000">
                <a:solidFill>
                  <a:srgbClr val="689E5F"/>
                </a:solidFill>
                <a:latin typeface="SimSun"/>
                <a:cs typeface="SimSun"/>
              </a:rPr>
              <a:t>遗传</a:t>
            </a:r>
            <a:r>
              <a:rPr sz="3000">
                <a:solidFill>
                  <a:srgbClr val="689E5F"/>
                </a:solidFill>
                <a:latin typeface="JNRSFF+MS-UIGothic"/>
                <a:cs typeface="JNRSFF+MS-UIGothic"/>
              </a:rPr>
              <a:t>特性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783714" y="1233542"/>
            <a:ext cx="2126754" cy="103698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62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282828"/>
                </a:solidFill>
                <a:latin typeface="TBRKOG+AQPNOR+MicrosoftYaHei"/>
                <a:cs typeface="TBRKOG+AQPNOR+MicrosoftYaHei"/>
              </a:rPr>
              <a:t>ABO</a:t>
            </a:r>
            <a:r>
              <a:rPr sz="1500">
                <a:solidFill>
                  <a:srgbClr val="282828"/>
                </a:solidFill>
                <a:latin typeface="JNRSFF+MS-UIGothic"/>
                <a:cs typeface="JNRSFF+MS-UIGothic"/>
              </a:rPr>
              <a:t>血型</a:t>
            </a:r>
            <a:r>
              <a:rPr sz="1500">
                <a:solidFill>
                  <a:srgbClr val="282828"/>
                </a:solidFill>
                <a:latin typeface="SimSun"/>
                <a:cs typeface="SimSun"/>
              </a:rPr>
              <a:t>遗传</a:t>
            </a:r>
            <a:r>
              <a:rPr sz="1500">
                <a:solidFill>
                  <a:srgbClr val="282828"/>
                </a:solidFill>
                <a:latin typeface="JNRSFF+MS-UIGothic"/>
                <a:cs typeface="JNRSFF+MS-UIGothic"/>
              </a:rPr>
              <a:t>是由一</a:t>
            </a:r>
          </a:p>
          <a:p>
            <a:pPr marL="0" marR="0">
              <a:lnSpc>
                <a:spcPts val="1500"/>
              </a:lnSpc>
              <a:spcBef>
                <a:spcPts val="610"/>
              </a:spcBef>
              <a:spcAft>
                <a:spcPct val="0"/>
              </a:spcAft>
            </a:pPr>
            <a:r>
              <a:rPr sz="1500">
                <a:solidFill>
                  <a:srgbClr val="282828"/>
                </a:solidFill>
                <a:latin typeface="SimSun"/>
                <a:cs typeface="SimSun"/>
              </a:rPr>
              <a:t>对</a:t>
            </a:r>
            <a:r>
              <a:rPr sz="1500">
                <a:solidFill>
                  <a:srgbClr val="282828"/>
                </a:solidFill>
                <a:latin typeface="JNRSFF+MS-UIGothic"/>
                <a:cs typeface="JNRSFF+MS-UIGothic"/>
              </a:rPr>
              <a:t>等位基因所决定的，</a:t>
            </a:r>
          </a:p>
          <a:p>
            <a:pPr marL="0" marR="0">
              <a:lnSpc>
                <a:spcPts val="1562"/>
              </a:lnSpc>
              <a:spcBef>
                <a:spcPts val="597"/>
              </a:spcBef>
              <a:spcAft>
                <a:spcPct val="0"/>
              </a:spcAft>
            </a:pPr>
            <a:r>
              <a:rPr sz="1500">
                <a:solidFill>
                  <a:srgbClr val="282828"/>
                </a:solidFill>
                <a:latin typeface="JNRSFF+MS-UIGothic"/>
                <a:cs typeface="JNRSFF+MS-UIGothic"/>
              </a:rPr>
              <a:t>分</a:t>
            </a:r>
            <a:r>
              <a:rPr sz="1500">
                <a:solidFill>
                  <a:srgbClr val="282828"/>
                </a:solidFill>
                <a:latin typeface="SimSun"/>
                <a:cs typeface="SimSun"/>
              </a:rPr>
              <a:t>别</a:t>
            </a:r>
            <a:r>
              <a:rPr sz="1500">
                <a:solidFill>
                  <a:srgbClr val="282828"/>
                </a:solidFill>
                <a:latin typeface="JNRSFF+MS-UIGothic"/>
                <a:cs typeface="JNRSFF+MS-UIGothic"/>
              </a:rPr>
              <a:t>用</a:t>
            </a:r>
            <a:r>
              <a:rPr sz="1500">
                <a:solidFill>
                  <a:srgbClr val="282828"/>
                </a:solidFill>
                <a:latin typeface="TBRKOG+AQPNOR+MicrosoftYaHei"/>
                <a:cs typeface="TBRKOG+AQPNOR+MicrosoftYaHei"/>
              </a:rPr>
              <a:t>A</a:t>
            </a:r>
            <a:r>
              <a:rPr sz="1500">
                <a:solidFill>
                  <a:srgbClr val="282828"/>
                </a:solidFill>
                <a:latin typeface="JNRSFF+MS-UIGothic"/>
                <a:cs typeface="JNRSFF+MS-UIGothic"/>
              </a:rPr>
              <a:t>、</a:t>
            </a:r>
            <a:r>
              <a:rPr sz="1500">
                <a:solidFill>
                  <a:srgbClr val="282828"/>
                </a:solidFill>
                <a:latin typeface="TBRKOG+AQPNOR+MicrosoftYaHei"/>
                <a:cs typeface="TBRKOG+AQPNOR+MicrosoftYaHei"/>
              </a:rPr>
              <a:t>B</a:t>
            </a:r>
            <a:r>
              <a:rPr sz="1500">
                <a:solidFill>
                  <a:srgbClr val="282828"/>
                </a:solidFill>
                <a:latin typeface="JNRSFF+MS-UIGothic"/>
                <a:cs typeface="JNRSFF+MS-UIGothic"/>
              </a:rPr>
              <a:t>和</a:t>
            </a:r>
            <a:r>
              <a:rPr sz="1500">
                <a:solidFill>
                  <a:srgbClr val="282828"/>
                </a:solidFill>
                <a:latin typeface="TBRKOG+AQPNOR+MicrosoftYaHei"/>
                <a:cs typeface="TBRKOG+AQPNOR+MicrosoftYaHei"/>
              </a:rPr>
              <a:t>O</a:t>
            </a:r>
            <a:r>
              <a:rPr sz="1500">
                <a:solidFill>
                  <a:srgbClr val="282828"/>
                </a:solidFill>
                <a:latin typeface="JNRSFF+MS-UIGothic"/>
                <a:cs typeface="JNRSFF+MS-UIGothic"/>
              </a:rPr>
              <a:t>表示。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763000" y="1233542"/>
            <a:ext cx="2000250" cy="102489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282828"/>
                </a:solidFill>
                <a:latin typeface="JNRSFF+MS-UIGothic"/>
                <a:cs typeface="JNRSFF+MS-UIGothic"/>
              </a:rPr>
              <a:t>每个人的血型</a:t>
            </a:r>
            <a:r>
              <a:rPr sz="1500">
                <a:solidFill>
                  <a:srgbClr val="282828"/>
                </a:solidFill>
                <a:latin typeface="SimSun"/>
                <a:cs typeface="SimSun"/>
              </a:rPr>
              <a:t>遗传</a:t>
            </a:r>
            <a:r>
              <a:rPr sz="1500">
                <a:solidFill>
                  <a:srgbClr val="282828"/>
                </a:solidFill>
                <a:latin typeface="JNRSFF+MS-UIGothic"/>
                <a:cs typeface="JNRSFF+MS-UIGothic"/>
              </a:rPr>
              <a:t>是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282828"/>
                </a:solidFill>
                <a:latin typeface="JNRSFF+MS-UIGothic"/>
                <a:cs typeface="JNRSFF+MS-UIGothic"/>
              </a:rPr>
              <a:t>由父母双方的血型基</a:t>
            </a:r>
          </a:p>
          <a:p>
            <a:pPr marL="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282828"/>
                </a:solidFill>
                <a:latin typeface="JNRSFF+MS-UIGothic"/>
                <a:cs typeface="JNRSFF+MS-UIGothic"/>
              </a:rPr>
              <a:t>因共同决定的。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5282565" y="5200388"/>
            <a:ext cx="1901000" cy="102489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62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282828"/>
                </a:solidFill>
                <a:latin typeface="TBRKOG+AQPNOR+MicrosoftYaHei"/>
                <a:cs typeface="TBRKOG+AQPNOR+MicrosoftYaHei"/>
              </a:rPr>
              <a:t>A</a:t>
            </a:r>
            <a:r>
              <a:rPr sz="1500">
                <a:solidFill>
                  <a:srgbClr val="282828"/>
                </a:solidFill>
                <a:latin typeface="JNRSFF+MS-UIGothic"/>
                <a:cs typeface="JNRSFF+MS-UIGothic"/>
              </a:rPr>
              <a:t>和</a:t>
            </a:r>
            <a:r>
              <a:rPr sz="1500">
                <a:solidFill>
                  <a:srgbClr val="282828"/>
                </a:solidFill>
                <a:latin typeface="TBRKOG+AQPNOR+MicrosoftYaHei"/>
                <a:cs typeface="TBRKOG+AQPNOR+MicrosoftYaHei"/>
              </a:rPr>
              <a:t>B</a:t>
            </a:r>
            <a:r>
              <a:rPr sz="1500">
                <a:solidFill>
                  <a:srgbClr val="282828"/>
                </a:solidFill>
                <a:latin typeface="JNRSFF+MS-UIGothic"/>
                <a:cs typeface="JNRSFF+MS-UIGothic"/>
              </a:rPr>
              <a:t>基因是</a:t>
            </a:r>
            <a:r>
              <a:rPr sz="1500">
                <a:solidFill>
                  <a:srgbClr val="282828"/>
                </a:solidFill>
                <a:latin typeface="SimSun"/>
                <a:cs typeface="SimSun"/>
              </a:rPr>
              <a:t>显</a:t>
            </a:r>
            <a:r>
              <a:rPr sz="1500">
                <a:solidFill>
                  <a:srgbClr val="282828"/>
                </a:solidFill>
                <a:latin typeface="JNRSFF+MS-UIGothic"/>
                <a:cs typeface="JNRSFF+MS-UIGothic"/>
              </a:rPr>
              <a:t>性基</a:t>
            </a:r>
          </a:p>
          <a:p>
            <a:pPr marL="0" marR="0">
              <a:lnSpc>
                <a:spcPts val="1562"/>
              </a:lnSpc>
              <a:spcBef>
                <a:spcPts val="547"/>
              </a:spcBef>
              <a:spcAft>
                <a:spcPct val="0"/>
              </a:spcAft>
            </a:pPr>
            <a:r>
              <a:rPr sz="1500">
                <a:solidFill>
                  <a:srgbClr val="282828"/>
                </a:solidFill>
                <a:latin typeface="JNRSFF+MS-UIGothic"/>
                <a:cs typeface="JNRSFF+MS-UIGothic"/>
              </a:rPr>
              <a:t>因，</a:t>
            </a:r>
            <a:r>
              <a:rPr sz="1500">
                <a:solidFill>
                  <a:srgbClr val="282828"/>
                </a:solidFill>
                <a:latin typeface="TBRKOG+AQPNOR+MicrosoftYaHei"/>
                <a:cs typeface="TBRKOG+AQPNOR+MicrosoftYaHei"/>
              </a:rPr>
              <a:t>O</a:t>
            </a:r>
            <a:r>
              <a:rPr sz="1500">
                <a:solidFill>
                  <a:srgbClr val="282828"/>
                </a:solidFill>
                <a:latin typeface="JNRSFF+MS-UIGothic"/>
                <a:cs typeface="JNRSFF+MS-UIGothic"/>
              </a:rPr>
              <a:t>基因是</a:t>
            </a:r>
            <a:r>
              <a:rPr sz="1500">
                <a:solidFill>
                  <a:srgbClr val="282828"/>
                </a:solidFill>
                <a:latin typeface="SimSun"/>
                <a:cs typeface="SimSun"/>
              </a:rPr>
              <a:t>隐</a:t>
            </a:r>
            <a:r>
              <a:rPr sz="1500">
                <a:solidFill>
                  <a:srgbClr val="282828"/>
                </a:solidFill>
                <a:latin typeface="JNRSFF+MS-UIGothic"/>
                <a:cs typeface="JNRSFF+MS-UIGothic"/>
              </a:rPr>
              <a:t>性基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282828"/>
                </a:solidFill>
                <a:latin typeface="JNRSFF+MS-UIGothic"/>
                <a:cs typeface="JNRSFF+MS-UIGothic"/>
              </a:rPr>
              <a:t>因。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5369090" cy="97668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125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689E5F"/>
                </a:solidFill>
                <a:latin typeface="FHIOBP+BPDWJQ+MicrosoftYaHei-Bold"/>
                <a:cs typeface="FHIOBP+BPDWJQ+MicrosoftYaHei-Bold"/>
              </a:rPr>
              <a:t>ABO</a:t>
            </a:r>
            <a:r>
              <a:rPr sz="3000">
                <a:solidFill>
                  <a:srgbClr val="689E5F"/>
                </a:solidFill>
                <a:latin typeface="JNRSFF+MS-UIGothic"/>
                <a:cs typeface="JNRSFF+MS-UIGothic"/>
              </a:rPr>
              <a:t>血型与</a:t>
            </a:r>
            <a:r>
              <a:rPr sz="3000">
                <a:solidFill>
                  <a:srgbClr val="689E5F"/>
                </a:solidFill>
                <a:latin typeface="SimSun"/>
                <a:cs typeface="SimSun"/>
              </a:rPr>
              <a:t>临</a:t>
            </a:r>
            <a:r>
              <a:rPr sz="3000">
                <a:solidFill>
                  <a:srgbClr val="689E5F"/>
                </a:solidFill>
                <a:latin typeface="JNRSFF+MS-UIGothic"/>
                <a:cs typeface="JNRSFF+MS-UIGothic"/>
              </a:rPr>
              <a:t>床</a:t>
            </a:r>
            <a:r>
              <a:rPr sz="3000">
                <a:solidFill>
                  <a:srgbClr val="689E5F"/>
                </a:solidFill>
                <a:latin typeface="SimSun"/>
                <a:cs typeface="SimSun"/>
              </a:rPr>
              <a:t>输</a:t>
            </a:r>
            <a:r>
              <a:rPr sz="3000">
                <a:solidFill>
                  <a:srgbClr val="689E5F"/>
                </a:solidFill>
                <a:latin typeface="JNRSFF+MS-UIGothic"/>
                <a:cs typeface="JNRSFF+MS-UIGothic"/>
              </a:rPr>
              <a:t>血的关系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888364" y="4348853"/>
            <a:ext cx="2993454" cy="102488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81279" marR="0">
              <a:lnSpc>
                <a:spcPts val="1562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TBRKOG+AQPNOR+MicrosoftYaHei"/>
                <a:cs typeface="TBRKOG+AQPNOR+MicrosoftYaHei"/>
              </a:rPr>
              <a:t>ABO</a:t>
            </a:r>
            <a:r>
              <a:rPr sz="1500">
                <a:solidFill>
                  <a:srgbClr val="FFFFFF"/>
                </a:solidFill>
                <a:latin typeface="JNRSFF+MS-UIGothic"/>
                <a:cs typeface="JNRSFF+MS-UIGothic"/>
              </a:rPr>
              <a:t>血型是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临</a:t>
            </a:r>
            <a:r>
              <a:rPr sz="1500">
                <a:solidFill>
                  <a:srgbClr val="FFFFFF"/>
                </a:solidFill>
                <a:latin typeface="JNRSFF+MS-UIGothic"/>
                <a:cs typeface="JNRSFF+MS-UIGothic"/>
              </a:rPr>
              <a:t>床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输</a:t>
            </a:r>
            <a:r>
              <a:rPr sz="1500">
                <a:solidFill>
                  <a:srgbClr val="FFFFFF"/>
                </a:solidFill>
                <a:latin typeface="JNRSFF+MS-UIGothic"/>
                <a:cs typeface="JNRSFF+MS-UIGothic"/>
              </a:rPr>
              <a:t>血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检验</a:t>
            </a:r>
            <a:r>
              <a:rPr sz="1500">
                <a:solidFill>
                  <a:srgbClr val="FFFFFF"/>
                </a:solidFill>
                <a:latin typeface="JNRSFF+MS-UIGothic"/>
                <a:cs typeface="JNRSFF+MS-UIGothic"/>
              </a:rPr>
              <a:t>中的</a:t>
            </a:r>
          </a:p>
          <a:p>
            <a:pPr marL="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JNRSFF+MS-UIGothic"/>
                <a:cs typeface="JNRSFF+MS-UIGothic"/>
              </a:rPr>
              <a:t>重要指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标</a:t>
            </a:r>
            <a:r>
              <a:rPr sz="1500">
                <a:solidFill>
                  <a:srgbClr val="FFFFFF"/>
                </a:solidFill>
                <a:latin typeface="JNRSFF+MS-UIGothic"/>
                <a:cs typeface="JNRSFF+MS-UIGothic"/>
              </a:rPr>
              <a:t>，也是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输</a:t>
            </a:r>
            <a:r>
              <a:rPr sz="1500">
                <a:solidFill>
                  <a:srgbClr val="FFFFFF"/>
                </a:solidFill>
                <a:latin typeface="JNRSFF+MS-UIGothic"/>
                <a:cs typeface="JNRSFF+MS-UIGothic"/>
              </a:rPr>
              <a:t>血前必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须进</a:t>
            </a:r>
            <a:r>
              <a:rPr sz="1500">
                <a:solidFill>
                  <a:srgbClr val="FFFFFF"/>
                </a:solidFill>
                <a:latin typeface="JNRSFF+MS-UIGothic"/>
                <a:cs typeface="JNRSFF+MS-UIGothic"/>
              </a:rPr>
              <a:t>行</a:t>
            </a:r>
          </a:p>
          <a:p>
            <a:pPr marL="57150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JNRSFF+MS-UIGothic"/>
                <a:cs typeface="JNRSFF+MS-UIGothic"/>
              </a:rPr>
              <a:t>的重要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检测项</a:t>
            </a:r>
            <a:r>
              <a:rPr sz="1500">
                <a:solidFill>
                  <a:srgbClr val="FFFFFF"/>
                </a:solidFill>
                <a:latin typeface="JNRSFF+MS-UIGothic"/>
                <a:cs typeface="JNRSFF+MS-UIGothic"/>
              </a:rPr>
              <a:t>目。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713604" y="4348853"/>
            <a:ext cx="3067050" cy="75056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JNRSFF+MS-UIGothic"/>
                <a:cs typeface="JNRSFF+MS-UIGothic"/>
              </a:rPr>
              <a:t>不同血型的血液混合可能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导</a:t>
            </a:r>
            <a:r>
              <a:rPr sz="1500">
                <a:solidFill>
                  <a:srgbClr val="FFFFFF"/>
                </a:solidFill>
                <a:latin typeface="JNRSFF+MS-UIGothic"/>
                <a:cs typeface="JNRSFF+MS-UIGothic"/>
              </a:rPr>
              <a:t>致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严</a:t>
            </a:r>
          </a:p>
          <a:p>
            <a:pPr marL="0" marR="0">
              <a:lnSpc>
                <a:spcPts val="1500"/>
              </a:lnSpc>
              <a:spcBef>
                <a:spcPts val="659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JNRSFF+MS-UIGothic"/>
                <a:cs typeface="JNRSFF+MS-UIGothic"/>
              </a:rPr>
              <a:t>重的免疫反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应</a:t>
            </a:r>
            <a:r>
              <a:rPr sz="1500">
                <a:solidFill>
                  <a:srgbClr val="FFFFFF"/>
                </a:solidFill>
                <a:latin typeface="JNRSFF+MS-UIGothic"/>
                <a:cs typeface="JNRSFF+MS-UIGothic"/>
              </a:rPr>
              <a:t>，甚至危及生命。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489315" y="4348853"/>
            <a:ext cx="2993454" cy="102488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81279" marR="0">
              <a:lnSpc>
                <a:spcPts val="1562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TBRKOG+AQPNOR+MicrosoftYaHei"/>
                <a:cs typeface="TBRKOG+AQPNOR+MicrosoftYaHei"/>
              </a:rPr>
              <a:t>ABO</a:t>
            </a:r>
            <a:r>
              <a:rPr sz="1500">
                <a:solidFill>
                  <a:srgbClr val="FFFFFF"/>
                </a:solidFill>
                <a:latin typeface="JNRSFF+MS-UIGothic"/>
                <a:cs typeface="JNRSFF+MS-UIGothic"/>
              </a:rPr>
              <a:t>血型与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临</a:t>
            </a:r>
            <a:r>
              <a:rPr sz="1500">
                <a:solidFill>
                  <a:srgbClr val="FFFFFF"/>
                </a:solidFill>
                <a:latin typeface="JNRSFF+MS-UIGothic"/>
                <a:cs typeface="JNRSFF+MS-UIGothic"/>
              </a:rPr>
              <a:t>床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输</a:t>
            </a:r>
            <a:r>
              <a:rPr sz="1500">
                <a:solidFill>
                  <a:srgbClr val="FFFFFF"/>
                </a:solidFill>
                <a:latin typeface="JNRSFF+MS-UIGothic"/>
                <a:cs typeface="JNRSFF+MS-UIGothic"/>
              </a:rPr>
              <a:t>血的关系密</a:t>
            </a:r>
          </a:p>
          <a:p>
            <a:pPr marL="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JNRSFF+MS-UIGothic"/>
                <a:cs typeface="JNRSFF+MS-UIGothic"/>
              </a:rPr>
              <a:t>切，必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须严</a:t>
            </a:r>
            <a:r>
              <a:rPr sz="1500">
                <a:solidFill>
                  <a:srgbClr val="FFFFFF"/>
                </a:solidFill>
                <a:latin typeface="JNRSFF+MS-UIGothic"/>
                <a:cs typeface="JNRSFF+MS-UIGothic"/>
              </a:rPr>
              <a:t>格匹配血型才能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进</a:t>
            </a:r>
            <a:r>
              <a:rPr sz="1500">
                <a:solidFill>
                  <a:srgbClr val="FFFFFF"/>
                </a:solidFill>
                <a:latin typeface="JNRSFF+MS-UIGothic"/>
                <a:cs typeface="JNRSFF+MS-UIGothic"/>
              </a:rPr>
              <a:t>行</a:t>
            </a:r>
          </a:p>
          <a:p>
            <a:pPr marL="104775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输</a:t>
            </a:r>
            <a:r>
              <a:rPr sz="1500">
                <a:solidFill>
                  <a:srgbClr val="FFFFFF"/>
                </a:solidFill>
                <a:latin typeface="JNRSFF+MS-UIGothic"/>
                <a:cs typeface="JNRSFF+MS-UIGothic"/>
              </a:rPr>
              <a:t>血。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3688079" y="2434046"/>
            <a:ext cx="4229999" cy="304542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814829" marR="0">
              <a:lnSpc>
                <a:spcPts val="8752"/>
              </a:lnSpc>
              <a:spcBef>
                <a:spcPct val="0"/>
              </a:spcBef>
              <a:spcAft>
                <a:spcPct val="0"/>
              </a:spcAft>
            </a:pPr>
            <a:r>
              <a:rPr sz="8400">
                <a:solidFill>
                  <a:srgbClr val="5E5E5E"/>
                </a:solidFill>
                <a:latin typeface="TLBWDD+FDTLGC+Arial-BoldMT"/>
                <a:cs typeface="TLBWDD+FDTLGC+Arial-BoldMT"/>
              </a:rPr>
              <a:t>02</a:t>
            </a:r>
          </a:p>
          <a:p>
            <a:pPr marL="0" marR="0">
              <a:lnSpc>
                <a:spcPts val="4688"/>
              </a:lnSpc>
              <a:spcBef>
                <a:spcPts val="1609"/>
              </a:spcBef>
              <a:spcAft>
                <a:spcPct val="0"/>
              </a:spcAft>
            </a:pPr>
            <a:r>
              <a:rPr sz="4500">
                <a:solidFill>
                  <a:srgbClr val="5E5E5E"/>
                </a:solidFill>
                <a:latin typeface="TLBWDD+FDTLGC+Arial-BoldMT"/>
                <a:cs typeface="TLBWDD+FDTLGC+Arial-BoldMT"/>
              </a:rPr>
              <a:t>ABO</a:t>
            </a:r>
            <a:r>
              <a:rPr sz="4500">
                <a:solidFill>
                  <a:srgbClr val="5E5E5E"/>
                </a:solidFill>
                <a:latin typeface="JNRSFF+MS-UIGothic"/>
                <a:cs typeface="JNRSFF+MS-UIGothic"/>
              </a:rPr>
              <a:t>血型定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476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689E5F"/>
                </a:solidFill>
                <a:latin typeface="SimSun"/>
                <a:cs typeface="SimSun"/>
              </a:rPr>
              <a:t>盐</a:t>
            </a:r>
            <a:r>
              <a:rPr sz="3000">
                <a:solidFill>
                  <a:srgbClr val="689E5F"/>
                </a:solidFill>
                <a:latin typeface="JNRSFF+MS-UIGothic"/>
                <a:cs typeface="JNRSFF+MS-UIGothic"/>
              </a:rPr>
              <a:t>水介</a:t>
            </a:r>
            <a:r>
              <a:rPr sz="3000">
                <a:solidFill>
                  <a:srgbClr val="689E5F"/>
                </a:solidFill>
                <a:latin typeface="SimSun"/>
                <a:cs typeface="SimSun"/>
              </a:rPr>
              <a:t>质</a:t>
            </a:r>
            <a:r>
              <a:rPr sz="3000">
                <a:solidFill>
                  <a:srgbClr val="689E5F"/>
                </a:solidFill>
                <a:latin typeface="JNRSFF+MS-UIGothic"/>
                <a:cs typeface="JNRSFF+MS-UIGothic"/>
              </a:rPr>
              <a:t>法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887730" y="1757481"/>
            <a:ext cx="1320876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689E5F"/>
                </a:solidFill>
                <a:latin typeface="SimSun"/>
                <a:cs typeface="SimSun"/>
              </a:rPr>
              <a:t>总结词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87730" y="2317488"/>
            <a:ext cx="7374954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282828"/>
                </a:solidFill>
                <a:latin typeface="SimSun"/>
                <a:cs typeface="SimSun"/>
              </a:rPr>
              <a:t>盐</a:t>
            </a:r>
            <a:r>
              <a:rPr sz="1500">
                <a:solidFill>
                  <a:srgbClr val="282828"/>
                </a:solidFill>
                <a:latin typeface="JNRSFF+MS-UIGothic"/>
                <a:cs typeface="JNRSFF+MS-UIGothic"/>
              </a:rPr>
              <a:t>水介</a:t>
            </a:r>
            <a:r>
              <a:rPr sz="1500">
                <a:solidFill>
                  <a:srgbClr val="282828"/>
                </a:solidFill>
                <a:latin typeface="SimSun"/>
                <a:cs typeface="SimSun"/>
              </a:rPr>
              <a:t>质</a:t>
            </a:r>
            <a:r>
              <a:rPr sz="1500">
                <a:solidFill>
                  <a:srgbClr val="282828"/>
                </a:solidFill>
                <a:latin typeface="JNRSFF+MS-UIGothic"/>
                <a:cs typeface="JNRSFF+MS-UIGothic"/>
              </a:rPr>
              <a:t>法是一种</a:t>
            </a:r>
            <a:r>
              <a:rPr sz="1500">
                <a:solidFill>
                  <a:srgbClr val="282828"/>
                </a:solidFill>
                <a:latin typeface="SimSun"/>
                <a:cs typeface="SimSun"/>
              </a:rPr>
              <a:t>经</a:t>
            </a:r>
            <a:r>
              <a:rPr sz="1500">
                <a:solidFill>
                  <a:srgbClr val="282828"/>
                </a:solidFill>
                <a:latin typeface="JNRSFF+MS-UIGothic"/>
                <a:cs typeface="JNRSFF+MS-UIGothic"/>
              </a:rPr>
              <a:t>典的血型</a:t>
            </a:r>
            <a:r>
              <a:rPr sz="1500">
                <a:solidFill>
                  <a:srgbClr val="282828"/>
                </a:solidFill>
                <a:latin typeface="SimSun"/>
                <a:cs typeface="SimSun"/>
              </a:rPr>
              <a:t>鉴</a:t>
            </a:r>
            <a:r>
              <a:rPr sz="1500">
                <a:solidFill>
                  <a:srgbClr val="282828"/>
                </a:solidFill>
                <a:latin typeface="JNRSFF+MS-UIGothic"/>
                <a:cs typeface="JNRSFF+MS-UIGothic"/>
              </a:rPr>
              <a:t>定方法，通</a:t>
            </a:r>
            <a:r>
              <a:rPr sz="1500">
                <a:solidFill>
                  <a:srgbClr val="282828"/>
                </a:solidFill>
                <a:latin typeface="SimSun"/>
                <a:cs typeface="SimSun"/>
              </a:rPr>
              <a:t>过观</a:t>
            </a:r>
            <a:r>
              <a:rPr sz="1500">
                <a:solidFill>
                  <a:srgbClr val="282828"/>
                </a:solidFill>
                <a:latin typeface="JNRSFF+MS-UIGothic"/>
                <a:cs typeface="JNRSFF+MS-UIGothic"/>
              </a:rPr>
              <a:t>察</a:t>
            </a:r>
            <a:r>
              <a:rPr sz="1500">
                <a:solidFill>
                  <a:srgbClr val="282828"/>
                </a:solidFill>
                <a:latin typeface="SimSun"/>
                <a:cs typeface="SimSun"/>
              </a:rPr>
              <a:t>红细</a:t>
            </a:r>
            <a:r>
              <a:rPr sz="1500">
                <a:solidFill>
                  <a:srgbClr val="282828"/>
                </a:solidFill>
                <a:latin typeface="JNRSFF+MS-UIGothic"/>
                <a:cs typeface="JNRSFF+MS-UIGothic"/>
              </a:rPr>
              <a:t>胞在</a:t>
            </a:r>
            <a:r>
              <a:rPr sz="1500">
                <a:solidFill>
                  <a:srgbClr val="282828"/>
                </a:solidFill>
                <a:latin typeface="SimSun"/>
                <a:cs typeface="SimSun"/>
              </a:rPr>
              <a:t>盐</a:t>
            </a:r>
            <a:r>
              <a:rPr sz="1500">
                <a:solidFill>
                  <a:srgbClr val="282828"/>
                </a:solidFill>
                <a:latin typeface="JNRSFF+MS-UIGothic"/>
                <a:cs typeface="JNRSFF+MS-UIGothic"/>
              </a:rPr>
              <a:t>水中的凝集情况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87730" y="2660388"/>
            <a:ext cx="1364753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282828"/>
                </a:solidFill>
                <a:latin typeface="JNRSFF+MS-UIGothic"/>
                <a:cs typeface="JNRSFF+MS-UIGothic"/>
              </a:rPr>
              <a:t>来判断血型。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813435" y="4291766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689E5F"/>
                </a:solidFill>
                <a:latin typeface="SimSun"/>
                <a:cs typeface="SimSun"/>
              </a:rPr>
              <a:t>详细</a:t>
            </a:r>
            <a:r>
              <a:rPr sz="2300" spc="25">
                <a:solidFill>
                  <a:srgbClr val="689E5F"/>
                </a:solidFill>
                <a:latin typeface="JNRSFF+MS-UIGothic"/>
                <a:cs typeface="JNRSFF+MS-UIGothic"/>
              </a:rPr>
              <a:t>描述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813435" y="4870188"/>
            <a:ext cx="7374954" cy="11620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282828"/>
                </a:solidFill>
                <a:latin typeface="SimSun"/>
                <a:cs typeface="SimSun"/>
              </a:rPr>
              <a:t>盐</a:t>
            </a:r>
            <a:r>
              <a:rPr sz="1500">
                <a:solidFill>
                  <a:srgbClr val="282828"/>
                </a:solidFill>
                <a:latin typeface="JNRSFF+MS-UIGothic"/>
                <a:cs typeface="JNRSFF+MS-UIGothic"/>
              </a:rPr>
              <a:t>水介</a:t>
            </a:r>
            <a:r>
              <a:rPr sz="1500">
                <a:solidFill>
                  <a:srgbClr val="282828"/>
                </a:solidFill>
                <a:latin typeface="SimSun"/>
                <a:cs typeface="SimSun"/>
              </a:rPr>
              <a:t>质</a:t>
            </a:r>
            <a:r>
              <a:rPr sz="1500">
                <a:solidFill>
                  <a:srgbClr val="282828"/>
                </a:solidFill>
                <a:latin typeface="JNRSFF+MS-UIGothic"/>
                <a:cs typeface="JNRSFF+MS-UIGothic"/>
              </a:rPr>
              <a:t>法利用了</a:t>
            </a:r>
            <a:r>
              <a:rPr sz="1500">
                <a:solidFill>
                  <a:srgbClr val="282828"/>
                </a:solidFill>
                <a:latin typeface="SimSun"/>
                <a:cs typeface="SimSun"/>
              </a:rPr>
              <a:t>红细</a:t>
            </a:r>
            <a:r>
              <a:rPr sz="1500">
                <a:solidFill>
                  <a:srgbClr val="282828"/>
                </a:solidFill>
                <a:latin typeface="JNRSFF+MS-UIGothic"/>
                <a:cs typeface="JNRSFF+MS-UIGothic"/>
              </a:rPr>
              <a:t>胞抗原和抗体的特异性反</a:t>
            </a:r>
            <a:r>
              <a:rPr sz="1500">
                <a:solidFill>
                  <a:srgbClr val="282828"/>
                </a:solidFill>
                <a:latin typeface="SimSun"/>
                <a:cs typeface="SimSun"/>
              </a:rPr>
              <a:t>应</a:t>
            </a:r>
            <a:r>
              <a:rPr sz="1500">
                <a:solidFill>
                  <a:srgbClr val="282828"/>
                </a:solidFill>
                <a:latin typeface="JNRSFF+MS-UIGothic"/>
                <a:cs typeface="JNRSFF+MS-UIGothic"/>
              </a:rPr>
              <a:t>，通</a:t>
            </a:r>
            <a:r>
              <a:rPr sz="1500">
                <a:solidFill>
                  <a:srgbClr val="282828"/>
                </a:solidFill>
                <a:latin typeface="SimSun"/>
                <a:cs typeface="SimSun"/>
              </a:rPr>
              <a:t>过</a:t>
            </a:r>
            <a:r>
              <a:rPr sz="1500">
                <a:solidFill>
                  <a:srgbClr val="282828"/>
                </a:solidFill>
                <a:latin typeface="JNRSFF+MS-UIGothic"/>
                <a:cs typeface="JNRSFF+MS-UIGothic"/>
              </a:rPr>
              <a:t>将待</a:t>
            </a:r>
            <a:r>
              <a:rPr sz="1500">
                <a:solidFill>
                  <a:srgbClr val="282828"/>
                </a:solidFill>
                <a:latin typeface="SimSun"/>
                <a:cs typeface="SimSun"/>
              </a:rPr>
              <a:t>测</a:t>
            </a:r>
            <a:r>
              <a:rPr sz="1500">
                <a:solidFill>
                  <a:srgbClr val="282828"/>
                </a:solidFill>
                <a:latin typeface="JNRSFF+MS-UIGothic"/>
                <a:cs typeface="JNRSFF+MS-UIGothic"/>
              </a:rPr>
              <a:t>血液与已知抗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282828"/>
                </a:solidFill>
                <a:latin typeface="JNRSFF+MS-UIGothic"/>
                <a:cs typeface="JNRSFF+MS-UIGothic"/>
              </a:rPr>
              <a:t>体混合，</a:t>
            </a:r>
            <a:r>
              <a:rPr sz="1500">
                <a:solidFill>
                  <a:srgbClr val="282828"/>
                </a:solidFill>
                <a:latin typeface="SimSun"/>
                <a:cs typeface="SimSun"/>
              </a:rPr>
              <a:t>观</a:t>
            </a:r>
            <a:r>
              <a:rPr sz="1500">
                <a:solidFill>
                  <a:srgbClr val="282828"/>
                </a:solidFill>
                <a:latin typeface="JNRSFF+MS-UIGothic"/>
                <a:cs typeface="JNRSFF+MS-UIGothic"/>
              </a:rPr>
              <a:t>察</a:t>
            </a:r>
            <a:r>
              <a:rPr sz="1500">
                <a:solidFill>
                  <a:srgbClr val="282828"/>
                </a:solidFill>
                <a:latin typeface="SimSun"/>
                <a:cs typeface="SimSun"/>
              </a:rPr>
              <a:t>红细</a:t>
            </a:r>
            <a:r>
              <a:rPr sz="1500">
                <a:solidFill>
                  <a:srgbClr val="282828"/>
                </a:solidFill>
                <a:latin typeface="JNRSFF+MS-UIGothic"/>
                <a:cs typeface="JNRSFF+MS-UIGothic"/>
              </a:rPr>
              <a:t>胞是否凝集来判断血型。</a:t>
            </a:r>
            <a:r>
              <a:rPr sz="1500">
                <a:solidFill>
                  <a:srgbClr val="282828"/>
                </a:solidFill>
                <a:latin typeface="SimSun"/>
                <a:cs typeface="SimSun"/>
              </a:rPr>
              <a:t>该</a:t>
            </a:r>
            <a:r>
              <a:rPr sz="1500">
                <a:solidFill>
                  <a:srgbClr val="282828"/>
                </a:solidFill>
                <a:latin typeface="JNRSFF+MS-UIGothic"/>
                <a:cs typeface="JNRSFF+MS-UIGothic"/>
              </a:rPr>
              <a:t>方法操作</a:t>
            </a:r>
            <a:r>
              <a:rPr sz="1500">
                <a:solidFill>
                  <a:srgbClr val="282828"/>
                </a:solidFill>
                <a:latin typeface="SimSun"/>
                <a:cs typeface="SimSun"/>
              </a:rPr>
              <a:t>简单</a:t>
            </a:r>
            <a:r>
              <a:rPr sz="1500">
                <a:solidFill>
                  <a:srgbClr val="282828"/>
                </a:solidFill>
                <a:latin typeface="JNRSFF+MS-UIGothic"/>
                <a:cs typeface="JNRSFF+MS-UIGothic"/>
              </a:rPr>
              <a:t>，成本低廉，但准</a:t>
            </a:r>
          </a:p>
          <a:p>
            <a:pPr marL="0" marR="0">
              <a:lnSpc>
                <a:spcPts val="1500"/>
              </a:lnSpc>
              <a:spcBef>
                <a:spcPts val="1199"/>
              </a:spcBef>
              <a:spcAft>
                <a:spcPct val="0"/>
              </a:spcAft>
            </a:pPr>
            <a:r>
              <a:rPr sz="1500">
                <a:solidFill>
                  <a:srgbClr val="282828"/>
                </a:solidFill>
                <a:latin typeface="JNRSFF+MS-UIGothic"/>
                <a:cs typeface="JNRSFF+MS-UIGothic"/>
              </a:rPr>
              <a:t>确度相</a:t>
            </a:r>
            <a:r>
              <a:rPr sz="1500">
                <a:solidFill>
                  <a:srgbClr val="282828"/>
                </a:solidFill>
                <a:latin typeface="SimSun"/>
                <a:cs typeface="SimSun"/>
              </a:rPr>
              <a:t>对较</a:t>
            </a:r>
            <a:r>
              <a:rPr sz="1500">
                <a:solidFill>
                  <a:srgbClr val="282828"/>
                </a:solidFill>
                <a:latin typeface="JNRSFF+MS-UIGothic"/>
                <a:cs typeface="JNRSFF+MS-UIGothic"/>
              </a:rPr>
              <a:t>低，容易受到非特异性凝集等因素干</a:t>
            </a:r>
            <a:r>
              <a:rPr sz="1500">
                <a:solidFill>
                  <a:srgbClr val="282828"/>
                </a:solidFill>
                <a:latin typeface="SimSun"/>
                <a:cs typeface="SimSun"/>
              </a:rPr>
              <a:t>扰</a:t>
            </a:r>
            <a:r>
              <a:rPr sz="1500">
                <a:solidFill>
                  <a:srgbClr val="282828"/>
                </a:solidFill>
                <a:latin typeface="JNRSFF+MS-UIGothic"/>
                <a:cs typeface="JNRSFF+MS-UIGothic"/>
              </a:rPr>
              <a:t>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095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689E5F"/>
                </a:solidFill>
                <a:latin typeface="SimSun"/>
                <a:cs typeface="SimSun"/>
              </a:rPr>
              <a:t>酶</a:t>
            </a:r>
            <a:r>
              <a:rPr sz="3000">
                <a:solidFill>
                  <a:srgbClr val="689E5F"/>
                </a:solidFill>
                <a:latin typeface="JNRSFF+MS-UIGothic"/>
                <a:cs typeface="JNRSFF+MS-UIGothic"/>
              </a:rPr>
              <a:t>介</a:t>
            </a:r>
            <a:r>
              <a:rPr sz="3000">
                <a:solidFill>
                  <a:srgbClr val="689E5F"/>
                </a:solidFill>
                <a:latin typeface="SimSun"/>
                <a:cs typeface="SimSun"/>
              </a:rPr>
              <a:t>质</a:t>
            </a:r>
            <a:r>
              <a:rPr sz="3000">
                <a:solidFill>
                  <a:srgbClr val="689E5F"/>
                </a:solidFill>
                <a:latin typeface="JNRSFF+MS-UIGothic"/>
                <a:cs typeface="JNRSFF+MS-UIGothic"/>
              </a:rPr>
              <a:t>法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385559" y="1691163"/>
            <a:ext cx="1146809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689E5F"/>
                </a:solidFill>
                <a:latin typeface="SimSun"/>
                <a:cs typeface="SimSun"/>
              </a:rPr>
              <a:t>总结词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6385559" y="2272518"/>
            <a:ext cx="5060119" cy="81089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282828"/>
                </a:solidFill>
                <a:latin typeface="SimSun"/>
                <a:cs typeface="SimSun"/>
              </a:rPr>
              <a:t>酶</a:t>
            </a:r>
            <a:r>
              <a:rPr sz="1350">
                <a:solidFill>
                  <a:srgbClr val="282828"/>
                </a:solidFill>
                <a:latin typeface="JNRSFF+MS-UIGothic"/>
                <a:cs typeface="JNRSFF+MS-UIGothic"/>
              </a:rPr>
              <a:t>介</a:t>
            </a:r>
            <a:r>
              <a:rPr sz="1350">
                <a:solidFill>
                  <a:srgbClr val="282828"/>
                </a:solidFill>
                <a:latin typeface="SimSun"/>
                <a:cs typeface="SimSun"/>
              </a:rPr>
              <a:t>质</a:t>
            </a:r>
            <a:r>
              <a:rPr sz="1350">
                <a:solidFill>
                  <a:srgbClr val="282828"/>
                </a:solidFill>
                <a:latin typeface="JNRSFF+MS-UIGothic"/>
                <a:cs typeface="JNRSFF+MS-UIGothic"/>
              </a:rPr>
              <a:t>法是一种改</a:t>
            </a:r>
            <a:r>
              <a:rPr sz="1350">
                <a:solidFill>
                  <a:srgbClr val="282828"/>
                </a:solidFill>
                <a:latin typeface="SimSun"/>
                <a:cs typeface="SimSun"/>
              </a:rPr>
              <a:t>进</a:t>
            </a:r>
            <a:r>
              <a:rPr sz="1350">
                <a:solidFill>
                  <a:srgbClr val="282828"/>
                </a:solidFill>
                <a:latin typeface="JNRSFF+MS-UIGothic"/>
                <a:cs typeface="JNRSFF+MS-UIGothic"/>
              </a:rPr>
              <a:t>的血型</a:t>
            </a:r>
            <a:r>
              <a:rPr sz="1350">
                <a:solidFill>
                  <a:srgbClr val="282828"/>
                </a:solidFill>
                <a:latin typeface="SimSun"/>
                <a:cs typeface="SimSun"/>
              </a:rPr>
              <a:t>鉴</a:t>
            </a:r>
            <a:r>
              <a:rPr sz="1350">
                <a:solidFill>
                  <a:srgbClr val="282828"/>
                </a:solidFill>
                <a:latin typeface="JNRSFF+MS-UIGothic"/>
                <a:cs typeface="JNRSFF+MS-UIGothic"/>
              </a:rPr>
              <a:t>定方法，通</a:t>
            </a:r>
            <a:r>
              <a:rPr sz="1350">
                <a:solidFill>
                  <a:srgbClr val="282828"/>
                </a:solidFill>
                <a:latin typeface="SimSun"/>
                <a:cs typeface="SimSun"/>
              </a:rPr>
              <a:t>过酶</a:t>
            </a:r>
            <a:r>
              <a:rPr sz="1350">
                <a:solidFill>
                  <a:srgbClr val="282828"/>
                </a:solidFill>
                <a:latin typeface="JNRSFF+MS-UIGothic"/>
                <a:cs typeface="JNRSFF+MS-UIGothic"/>
              </a:rPr>
              <a:t>促反</a:t>
            </a:r>
            <a:r>
              <a:rPr sz="1350">
                <a:solidFill>
                  <a:srgbClr val="282828"/>
                </a:solidFill>
                <a:latin typeface="SimSun"/>
                <a:cs typeface="SimSun"/>
              </a:rPr>
              <a:t>应</a:t>
            </a:r>
            <a:r>
              <a:rPr sz="1350">
                <a:solidFill>
                  <a:srgbClr val="282828"/>
                </a:solidFill>
                <a:latin typeface="JNRSFF+MS-UIGothic"/>
                <a:cs typeface="JNRSFF+MS-UIGothic"/>
              </a:rPr>
              <a:t>增</a:t>
            </a:r>
            <a:r>
              <a:rPr sz="1350">
                <a:solidFill>
                  <a:srgbClr val="282828"/>
                </a:solidFill>
                <a:latin typeface="SimSun"/>
                <a:cs typeface="SimSun"/>
              </a:rPr>
              <a:t>强</a:t>
            </a:r>
            <a:r>
              <a:rPr sz="1350">
                <a:solidFill>
                  <a:srgbClr val="282828"/>
                </a:solidFill>
                <a:latin typeface="JNRSFF+MS-UIGothic"/>
                <a:cs typeface="JNRSFF+MS-UIGothic"/>
              </a:rPr>
              <a:t>抗</a:t>
            </a:r>
          </a:p>
          <a:p>
            <a:pPr marL="0" marR="0">
              <a:lnSpc>
                <a:spcPts val="1350"/>
              </a:lnSpc>
              <a:spcBef>
                <a:spcPts val="1660"/>
              </a:spcBef>
              <a:spcAft>
                <a:spcPct val="0"/>
              </a:spcAft>
            </a:pPr>
            <a:r>
              <a:rPr sz="1350">
                <a:solidFill>
                  <a:srgbClr val="282828"/>
                </a:solidFill>
                <a:latin typeface="JNRSFF+MS-UIGothic"/>
                <a:cs typeface="JNRSFF+MS-UIGothic"/>
              </a:rPr>
              <a:t>原抗体反</a:t>
            </a:r>
            <a:r>
              <a:rPr sz="1350">
                <a:solidFill>
                  <a:srgbClr val="282828"/>
                </a:solidFill>
                <a:latin typeface="SimSun"/>
                <a:cs typeface="SimSun"/>
              </a:rPr>
              <a:t>应</a:t>
            </a:r>
            <a:r>
              <a:rPr sz="1350">
                <a:solidFill>
                  <a:srgbClr val="282828"/>
                </a:solidFill>
                <a:latin typeface="JNRSFF+MS-UIGothic"/>
                <a:cs typeface="JNRSFF+MS-UIGothic"/>
              </a:rPr>
              <a:t>的特异性。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6385559" y="4208938"/>
            <a:ext cx="140284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689E5F"/>
                </a:solidFill>
                <a:latin typeface="SimSun"/>
                <a:cs typeface="SimSun"/>
              </a:rPr>
              <a:t>详细</a:t>
            </a:r>
            <a:r>
              <a:rPr sz="2000" spc="15">
                <a:solidFill>
                  <a:srgbClr val="689E5F"/>
                </a:solidFill>
                <a:latin typeface="JNRSFF+MS-UIGothic"/>
                <a:cs typeface="JNRSFF+MS-UIGothic"/>
              </a:rPr>
              <a:t>描述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6385559" y="4766163"/>
            <a:ext cx="5060119" cy="157543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282828"/>
                </a:solidFill>
                <a:latin typeface="SimSun"/>
                <a:cs typeface="SimSun"/>
              </a:rPr>
              <a:t>酶</a:t>
            </a:r>
            <a:r>
              <a:rPr sz="1350">
                <a:solidFill>
                  <a:srgbClr val="282828"/>
                </a:solidFill>
                <a:latin typeface="JNRSFF+MS-UIGothic"/>
                <a:cs typeface="JNRSFF+MS-UIGothic"/>
              </a:rPr>
              <a:t>介</a:t>
            </a:r>
            <a:r>
              <a:rPr sz="1350">
                <a:solidFill>
                  <a:srgbClr val="282828"/>
                </a:solidFill>
                <a:latin typeface="SimSun"/>
                <a:cs typeface="SimSun"/>
              </a:rPr>
              <a:t>质</a:t>
            </a:r>
            <a:r>
              <a:rPr sz="1350">
                <a:solidFill>
                  <a:srgbClr val="282828"/>
                </a:solidFill>
                <a:latin typeface="JNRSFF+MS-UIGothic"/>
                <a:cs typeface="JNRSFF+MS-UIGothic"/>
              </a:rPr>
              <a:t>法在</a:t>
            </a:r>
            <a:r>
              <a:rPr sz="1350">
                <a:solidFill>
                  <a:srgbClr val="282828"/>
                </a:solidFill>
                <a:latin typeface="SimSun"/>
                <a:cs typeface="SimSun"/>
              </a:rPr>
              <a:t>经</a:t>
            </a:r>
            <a:r>
              <a:rPr sz="1350">
                <a:solidFill>
                  <a:srgbClr val="282828"/>
                </a:solidFill>
                <a:latin typeface="JNRSFF+MS-UIGothic"/>
                <a:cs typeface="JNRSFF+MS-UIGothic"/>
              </a:rPr>
              <a:t>典方法的基</a:t>
            </a:r>
            <a:r>
              <a:rPr sz="1350">
                <a:solidFill>
                  <a:srgbClr val="282828"/>
                </a:solidFill>
                <a:latin typeface="SimSun"/>
                <a:cs typeface="SimSun"/>
              </a:rPr>
              <a:t>础</a:t>
            </a:r>
            <a:r>
              <a:rPr sz="1350">
                <a:solidFill>
                  <a:srgbClr val="282828"/>
                </a:solidFill>
                <a:latin typeface="JNRSFF+MS-UIGothic"/>
                <a:cs typeface="JNRSFF+MS-UIGothic"/>
              </a:rPr>
              <a:t>上，利用</a:t>
            </a:r>
            <a:r>
              <a:rPr sz="1350">
                <a:solidFill>
                  <a:srgbClr val="282828"/>
                </a:solidFill>
                <a:latin typeface="SimSun"/>
                <a:cs typeface="SimSun"/>
              </a:rPr>
              <a:t>酶</a:t>
            </a:r>
            <a:r>
              <a:rPr sz="1350">
                <a:solidFill>
                  <a:srgbClr val="282828"/>
                </a:solidFill>
                <a:latin typeface="JNRSFF+MS-UIGothic"/>
                <a:cs typeface="JNRSFF+MS-UIGothic"/>
              </a:rPr>
              <a:t>促反</a:t>
            </a:r>
            <a:r>
              <a:rPr sz="1350">
                <a:solidFill>
                  <a:srgbClr val="282828"/>
                </a:solidFill>
                <a:latin typeface="SimSun"/>
                <a:cs typeface="SimSun"/>
              </a:rPr>
              <a:t>应</a:t>
            </a:r>
            <a:r>
              <a:rPr sz="1350">
                <a:solidFill>
                  <a:srgbClr val="282828"/>
                </a:solidFill>
                <a:latin typeface="JNRSFF+MS-UIGothic"/>
                <a:cs typeface="JNRSFF+MS-UIGothic"/>
              </a:rPr>
              <a:t>增</a:t>
            </a:r>
            <a:r>
              <a:rPr sz="1350">
                <a:solidFill>
                  <a:srgbClr val="282828"/>
                </a:solidFill>
                <a:latin typeface="SimSun"/>
                <a:cs typeface="SimSun"/>
              </a:rPr>
              <a:t>强</a:t>
            </a:r>
            <a:r>
              <a:rPr sz="1350">
                <a:solidFill>
                  <a:srgbClr val="282828"/>
                </a:solidFill>
                <a:latin typeface="JNRSFF+MS-UIGothic"/>
                <a:cs typeface="JNRSFF+MS-UIGothic"/>
              </a:rPr>
              <a:t>抗原抗体</a:t>
            </a:r>
          </a:p>
          <a:p>
            <a:pPr marL="0" marR="0">
              <a:lnSpc>
                <a:spcPts val="1350"/>
              </a:lnSpc>
              <a:spcBef>
                <a:spcPts val="1659"/>
              </a:spcBef>
              <a:spcAft>
                <a:spcPct val="0"/>
              </a:spcAft>
            </a:pPr>
            <a:r>
              <a:rPr sz="1350">
                <a:solidFill>
                  <a:srgbClr val="282828"/>
                </a:solidFill>
                <a:latin typeface="JNRSFF+MS-UIGothic"/>
                <a:cs typeface="JNRSFF+MS-UIGothic"/>
              </a:rPr>
              <a:t>之</a:t>
            </a:r>
            <a:r>
              <a:rPr sz="1350">
                <a:solidFill>
                  <a:srgbClr val="282828"/>
                </a:solidFill>
                <a:latin typeface="SimSun"/>
                <a:cs typeface="SimSun"/>
              </a:rPr>
              <a:t>间</a:t>
            </a:r>
            <a:r>
              <a:rPr sz="1350">
                <a:solidFill>
                  <a:srgbClr val="282828"/>
                </a:solidFill>
                <a:latin typeface="JNRSFF+MS-UIGothic"/>
                <a:cs typeface="JNRSFF+MS-UIGothic"/>
              </a:rPr>
              <a:t>的特异性</a:t>
            </a:r>
            <a:r>
              <a:rPr sz="1350">
                <a:solidFill>
                  <a:srgbClr val="282828"/>
                </a:solidFill>
                <a:latin typeface="SimSun"/>
                <a:cs typeface="SimSun"/>
              </a:rPr>
              <a:t>结</a:t>
            </a:r>
            <a:r>
              <a:rPr sz="1350">
                <a:solidFill>
                  <a:srgbClr val="282828"/>
                </a:solidFill>
                <a:latin typeface="JNRSFF+MS-UIGothic"/>
                <a:cs typeface="JNRSFF+MS-UIGothic"/>
              </a:rPr>
              <a:t>合，提高准确度。</a:t>
            </a:r>
            <a:r>
              <a:rPr sz="1350">
                <a:solidFill>
                  <a:srgbClr val="282828"/>
                </a:solidFill>
                <a:latin typeface="SimSun"/>
                <a:cs typeface="SimSun"/>
              </a:rPr>
              <a:t>该</a:t>
            </a:r>
            <a:r>
              <a:rPr sz="1350">
                <a:solidFill>
                  <a:srgbClr val="282828"/>
                </a:solidFill>
                <a:latin typeface="JNRSFF+MS-UIGothic"/>
                <a:cs typeface="JNRSFF+MS-UIGothic"/>
              </a:rPr>
              <a:t>方法操作相</a:t>
            </a:r>
            <a:r>
              <a:rPr sz="1350">
                <a:solidFill>
                  <a:srgbClr val="282828"/>
                </a:solidFill>
                <a:latin typeface="SimSun"/>
                <a:cs typeface="SimSun"/>
              </a:rPr>
              <a:t>对</a:t>
            </a:r>
            <a:r>
              <a:rPr sz="1350">
                <a:solidFill>
                  <a:srgbClr val="282828"/>
                </a:solidFill>
                <a:latin typeface="JNRSFF+MS-UIGothic"/>
                <a:cs typeface="JNRSFF+MS-UIGothic"/>
              </a:rPr>
              <a:t>复</a:t>
            </a:r>
            <a:r>
              <a:rPr sz="1350">
                <a:solidFill>
                  <a:srgbClr val="282828"/>
                </a:solidFill>
                <a:latin typeface="SimSun"/>
                <a:cs typeface="SimSun"/>
              </a:rPr>
              <a:t>杂</a:t>
            </a:r>
            <a:r>
              <a:rPr sz="1350">
                <a:solidFill>
                  <a:srgbClr val="282828"/>
                </a:solidFill>
                <a:latin typeface="JNRSFF+MS-UIGothic"/>
                <a:cs typeface="JNRSFF+MS-UIGothic"/>
              </a:rPr>
              <a:t>，成</a:t>
            </a:r>
          </a:p>
          <a:p>
            <a:pPr marL="0" marR="0">
              <a:lnSpc>
                <a:spcPts val="1350"/>
              </a:lnSpc>
              <a:spcBef>
                <a:spcPts val="1610"/>
              </a:spcBef>
              <a:spcAft>
                <a:spcPct val="0"/>
              </a:spcAft>
            </a:pPr>
            <a:r>
              <a:rPr sz="1350">
                <a:solidFill>
                  <a:srgbClr val="282828"/>
                </a:solidFill>
                <a:latin typeface="JNRSFF+MS-UIGothic"/>
                <a:cs typeface="JNRSFF+MS-UIGothic"/>
              </a:rPr>
              <a:t>本</a:t>
            </a:r>
            <a:r>
              <a:rPr sz="1350">
                <a:solidFill>
                  <a:srgbClr val="282828"/>
                </a:solidFill>
                <a:latin typeface="SimSun"/>
                <a:cs typeface="SimSun"/>
              </a:rPr>
              <a:t>较</a:t>
            </a:r>
            <a:r>
              <a:rPr sz="1350">
                <a:solidFill>
                  <a:srgbClr val="282828"/>
                </a:solidFill>
                <a:latin typeface="JNRSFF+MS-UIGothic"/>
                <a:cs typeface="JNRSFF+MS-UIGothic"/>
              </a:rPr>
              <a:t>高，但</a:t>
            </a:r>
            <a:r>
              <a:rPr sz="1350">
                <a:solidFill>
                  <a:srgbClr val="282828"/>
                </a:solidFill>
                <a:latin typeface="SimSun"/>
                <a:cs typeface="SimSun"/>
              </a:rPr>
              <a:t>检测结</a:t>
            </a:r>
            <a:r>
              <a:rPr sz="1350">
                <a:solidFill>
                  <a:srgbClr val="282828"/>
                </a:solidFill>
                <a:latin typeface="JNRSFF+MS-UIGothic"/>
                <a:cs typeface="JNRSFF+MS-UIGothic"/>
              </a:rPr>
              <a:t>果</a:t>
            </a:r>
            <a:r>
              <a:rPr sz="1350">
                <a:solidFill>
                  <a:srgbClr val="282828"/>
                </a:solidFill>
                <a:latin typeface="SimSun"/>
                <a:cs typeface="SimSun"/>
              </a:rPr>
              <a:t>较为</a:t>
            </a:r>
            <a:r>
              <a:rPr sz="1350">
                <a:solidFill>
                  <a:srgbClr val="282828"/>
                </a:solidFill>
                <a:latin typeface="JNRSFF+MS-UIGothic"/>
                <a:cs typeface="JNRSFF+MS-UIGothic"/>
              </a:rPr>
              <a:t>准确，尤其适用于弱抗原或弱抗体</a:t>
            </a:r>
          </a:p>
          <a:p>
            <a:pPr marL="0" marR="0">
              <a:lnSpc>
                <a:spcPts val="1350"/>
              </a:lnSpc>
              <a:spcBef>
                <a:spcPts val="1610"/>
              </a:spcBef>
              <a:spcAft>
                <a:spcPct val="0"/>
              </a:spcAft>
            </a:pPr>
            <a:r>
              <a:rPr sz="1350">
                <a:solidFill>
                  <a:srgbClr val="282828"/>
                </a:solidFill>
                <a:latin typeface="JNRSFF+MS-UIGothic"/>
                <a:cs typeface="JNRSFF+MS-UIGothic"/>
              </a:rPr>
              <a:t>的</a:t>
            </a:r>
            <a:r>
              <a:rPr sz="1350">
                <a:solidFill>
                  <a:srgbClr val="282828"/>
                </a:solidFill>
                <a:latin typeface="SimSun"/>
                <a:cs typeface="SimSun"/>
              </a:rPr>
              <a:t>检测</a:t>
            </a:r>
            <a:r>
              <a:rPr sz="1350">
                <a:solidFill>
                  <a:srgbClr val="282828"/>
                </a:solidFill>
                <a:latin typeface="JNRSFF+MS-UIGothic"/>
                <a:cs typeface="JNRSFF+MS-UIGothic"/>
              </a:rPr>
              <a:t>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619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689E5F"/>
                </a:solidFill>
                <a:latin typeface="JNRSFF+MS-UIGothic"/>
                <a:cs typeface="JNRSFF+MS-UIGothic"/>
              </a:rPr>
              <a:t>抗人球蛋白介</a:t>
            </a:r>
            <a:r>
              <a:rPr sz="3000">
                <a:solidFill>
                  <a:srgbClr val="689E5F"/>
                </a:solidFill>
                <a:latin typeface="SimSun"/>
                <a:cs typeface="SimSun"/>
              </a:rPr>
              <a:t>质</a:t>
            </a:r>
            <a:r>
              <a:rPr sz="3000">
                <a:solidFill>
                  <a:srgbClr val="689E5F"/>
                </a:solidFill>
                <a:latin typeface="JNRSFF+MS-UIGothic"/>
                <a:cs typeface="JNRSFF+MS-UIGothic"/>
              </a:rPr>
              <a:t>法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3698240" y="1680011"/>
            <a:ext cx="1320876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689E5F"/>
                </a:solidFill>
                <a:latin typeface="SimSun"/>
                <a:cs typeface="SimSun"/>
              </a:rPr>
              <a:t>总结词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3698240" y="2127103"/>
            <a:ext cx="8609134" cy="7372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282828"/>
                </a:solidFill>
                <a:latin typeface="JNRSFF+MS-UIGothic"/>
                <a:cs typeface="JNRSFF+MS-UIGothic"/>
              </a:rPr>
              <a:t>抗人球蛋白介</a:t>
            </a:r>
            <a:r>
              <a:rPr sz="1350">
                <a:solidFill>
                  <a:srgbClr val="282828"/>
                </a:solidFill>
                <a:latin typeface="SimSun"/>
                <a:cs typeface="SimSun"/>
              </a:rPr>
              <a:t>质</a:t>
            </a:r>
            <a:r>
              <a:rPr sz="1350">
                <a:solidFill>
                  <a:srgbClr val="282828"/>
                </a:solidFill>
                <a:latin typeface="JNRSFF+MS-UIGothic"/>
                <a:cs typeface="JNRSFF+MS-UIGothic"/>
              </a:rPr>
              <a:t>法是一种常用的血型</a:t>
            </a:r>
            <a:r>
              <a:rPr sz="1350">
                <a:solidFill>
                  <a:srgbClr val="282828"/>
                </a:solidFill>
                <a:latin typeface="SimSun"/>
                <a:cs typeface="SimSun"/>
              </a:rPr>
              <a:t>鉴</a:t>
            </a:r>
            <a:r>
              <a:rPr sz="1350">
                <a:solidFill>
                  <a:srgbClr val="282828"/>
                </a:solidFill>
                <a:latin typeface="JNRSFF+MS-UIGothic"/>
                <a:cs typeface="JNRSFF+MS-UIGothic"/>
              </a:rPr>
              <a:t>定方法，通</a:t>
            </a:r>
            <a:r>
              <a:rPr sz="1350">
                <a:solidFill>
                  <a:srgbClr val="282828"/>
                </a:solidFill>
                <a:latin typeface="SimSun"/>
                <a:cs typeface="SimSun"/>
              </a:rPr>
              <a:t>过</a:t>
            </a:r>
            <a:r>
              <a:rPr sz="1350">
                <a:solidFill>
                  <a:srgbClr val="282828"/>
                </a:solidFill>
                <a:latin typeface="JNRSFF+MS-UIGothic"/>
                <a:cs typeface="JNRSFF+MS-UIGothic"/>
              </a:rPr>
              <a:t>抗人球蛋白抗体与</a:t>
            </a:r>
            <a:r>
              <a:rPr sz="1350">
                <a:solidFill>
                  <a:srgbClr val="282828"/>
                </a:solidFill>
                <a:latin typeface="SimSun"/>
                <a:cs typeface="SimSun"/>
              </a:rPr>
              <a:t>红细</a:t>
            </a:r>
            <a:r>
              <a:rPr sz="1350">
                <a:solidFill>
                  <a:srgbClr val="282828"/>
                </a:solidFill>
                <a:latin typeface="JNRSFF+MS-UIGothic"/>
                <a:cs typeface="JNRSFF+MS-UIGothic"/>
              </a:rPr>
              <a:t>胞表面抗原特异性</a:t>
            </a:r>
            <a:r>
              <a:rPr sz="1350">
                <a:solidFill>
                  <a:srgbClr val="282828"/>
                </a:solidFill>
                <a:latin typeface="SimSun"/>
                <a:cs typeface="SimSun"/>
              </a:rPr>
              <a:t>结</a:t>
            </a:r>
            <a:r>
              <a:rPr sz="1350">
                <a:solidFill>
                  <a:srgbClr val="282828"/>
                </a:solidFill>
                <a:latin typeface="JNRSFF+MS-UIGothic"/>
                <a:cs typeface="JNRSFF+MS-UIGothic"/>
              </a:rPr>
              <a:t>合</a:t>
            </a:r>
            <a:r>
              <a:rPr sz="1350">
                <a:solidFill>
                  <a:srgbClr val="282828"/>
                </a:solidFill>
                <a:latin typeface="SimSun"/>
                <a:cs typeface="SimSun"/>
              </a:rPr>
              <a:t>进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282828"/>
                </a:solidFill>
                <a:latin typeface="JNRSFF+MS-UIGothic"/>
                <a:cs typeface="JNRSFF+MS-UIGothic"/>
              </a:rPr>
              <a:t>行</a:t>
            </a:r>
            <a:r>
              <a:rPr sz="1350">
                <a:solidFill>
                  <a:srgbClr val="282828"/>
                </a:solidFill>
                <a:latin typeface="SimSun"/>
                <a:cs typeface="SimSun"/>
              </a:rPr>
              <a:t>检测</a:t>
            </a:r>
            <a:r>
              <a:rPr sz="1350">
                <a:solidFill>
                  <a:srgbClr val="282828"/>
                </a:solidFill>
                <a:latin typeface="JNRSFF+MS-UIGothic"/>
                <a:cs typeface="JNRSFF+MS-UIGothic"/>
              </a:rPr>
              <a:t>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1320800" y="4228266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689E5F"/>
                </a:solidFill>
                <a:latin typeface="SimSun"/>
                <a:cs typeface="SimSun"/>
              </a:rPr>
              <a:t>详细</a:t>
            </a:r>
            <a:r>
              <a:rPr sz="2300" spc="25">
                <a:solidFill>
                  <a:srgbClr val="689E5F"/>
                </a:solidFill>
                <a:latin typeface="JNRSFF+MS-UIGothic"/>
                <a:cs typeface="JNRSFF+MS-UIGothic"/>
              </a:rPr>
              <a:t>描述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1320800" y="4675358"/>
            <a:ext cx="8609134" cy="104584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282828"/>
                </a:solidFill>
                <a:latin typeface="JNRSFF+MS-UIGothic"/>
                <a:cs typeface="JNRSFF+MS-UIGothic"/>
              </a:rPr>
              <a:t>抗人球蛋白介</a:t>
            </a:r>
            <a:r>
              <a:rPr sz="1350">
                <a:solidFill>
                  <a:srgbClr val="282828"/>
                </a:solidFill>
                <a:latin typeface="SimSun"/>
                <a:cs typeface="SimSun"/>
              </a:rPr>
              <a:t>质</a:t>
            </a:r>
            <a:r>
              <a:rPr sz="1350">
                <a:solidFill>
                  <a:srgbClr val="282828"/>
                </a:solidFill>
                <a:latin typeface="JNRSFF+MS-UIGothic"/>
                <a:cs typeface="JNRSFF+MS-UIGothic"/>
              </a:rPr>
              <a:t>法利用抗人球蛋白抗体与</a:t>
            </a:r>
            <a:r>
              <a:rPr sz="1350">
                <a:solidFill>
                  <a:srgbClr val="282828"/>
                </a:solidFill>
                <a:latin typeface="SimSun"/>
                <a:cs typeface="SimSun"/>
              </a:rPr>
              <a:t>红细</a:t>
            </a:r>
            <a:r>
              <a:rPr sz="1350">
                <a:solidFill>
                  <a:srgbClr val="282828"/>
                </a:solidFill>
                <a:latin typeface="JNRSFF+MS-UIGothic"/>
                <a:cs typeface="JNRSFF+MS-UIGothic"/>
              </a:rPr>
              <a:t>胞表面抗原的特异性</a:t>
            </a:r>
            <a:r>
              <a:rPr sz="1350">
                <a:solidFill>
                  <a:srgbClr val="282828"/>
                </a:solidFill>
                <a:latin typeface="SimSun"/>
                <a:cs typeface="SimSun"/>
              </a:rPr>
              <a:t>结</a:t>
            </a:r>
            <a:r>
              <a:rPr sz="1350">
                <a:solidFill>
                  <a:srgbClr val="282828"/>
                </a:solidFill>
                <a:latin typeface="JNRSFF+MS-UIGothic"/>
                <a:cs typeface="JNRSFF+MS-UIGothic"/>
              </a:rPr>
              <a:t>合，通</a:t>
            </a:r>
            <a:r>
              <a:rPr sz="1350">
                <a:solidFill>
                  <a:srgbClr val="282828"/>
                </a:solidFill>
                <a:latin typeface="SimSun"/>
                <a:cs typeface="SimSun"/>
              </a:rPr>
              <a:t>过观</a:t>
            </a:r>
            <a:r>
              <a:rPr sz="1350">
                <a:solidFill>
                  <a:srgbClr val="282828"/>
                </a:solidFill>
                <a:latin typeface="JNRSFF+MS-UIGothic"/>
                <a:cs typeface="JNRSFF+MS-UIGothic"/>
              </a:rPr>
              <a:t>察</a:t>
            </a:r>
            <a:r>
              <a:rPr sz="1350">
                <a:solidFill>
                  <a:srgbClr val="282828"/>
                </a:solidFill>
                <a:latin typeface="SimSun"/>
                <a:cs typeface="SimSun"/>
              </a:rPr>
              <a:t>红细</a:t>
            </a:r>
            <a:r>
              <a:rPr sz="1350">
                <a:solidFill>
                  <a:srgbClr val="282828"/>
                </a:solidFill>
                <a:latin typeface="JNRSFF+MS-UIGothic"/>
                <a:cs typeface="JNRSFF+MS-UIGothic"/>
              </a:rPr>
              <a:t>胞是否凝集来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282828"/>
                </a:solidFill>
                <a:latin typeface="JNRSFF+MS-UIGothic"/>
                <a:cs typeface="JNRSFF+MS-UIGothic"/>
              </a:rPr>
              <a:t>判断血型。</a:t>
            </a:r>
            <a:r>
              <a:rPr sz="1350">
                <a:solidFill>
                  <a:srgbClr val="282828"/>
                </a:solidFill>
                <a:latin typeface="SimSun"/>
                <a:cs typeface="SimSun"/>
              </a:rPr>
              <a:t>该</a:t>
            </a:r>
            <a:r>
              <a:rPr sz="1350">
                <a:solidFill>
                  <a:srgbClr val="282828"/>
                </a:solidFill>
                <a:latin typeface="JNRSFF+MS-UIGothic"/>
                <a:cs typeface="JNRSFF+MS-UIGothic"/>
              </a:rPr>
              <a:t>方法准确度高，特异性好，适用于各种血型抗原和抗体的</a:t>
            </a:r>
            <a:r>
              <a:rPr sz="1350">
                <a:solidFill>
                  <a:srgbClr val="282828"/>
                </a:solidFill>
                <a:latin typeface="SimSun"/>
                <a:cs typeface="SimSun"/>
              </a:rPr>
              <a:t>检测</a:t>
            </a:r>
            <a:r>
              <a:rPr sz="1350">
                <a:solidFill>
                  <a:srgbClr val="282828"/>
                </a:solidFill>
                <a:latin typeface="JNRSFF+MS-UIGothic"/>
                <a:cs typeface="JNRSFF+MS-UIGothic"/>
              </a:rPr>
              <a:t>。但操作相</a:t>
            </a:r>
            <a:r>
              <a:rPr sz="1350">
                <a:solidFill>
                  <a:srgbClr val="282828"/>
                </a:solidFill>
                <a:latin typeface="SimSun"/>
                <a:cs typeface="SimSun"/>
              </a:rPr>
              <a:t>对</a:t>
            </a:r>
            <a:r>
              <a:rPr sz="1350">
                <a:solidFill>
                  <a:srgbClr val="282828"/>
                </a:solidFill>
                <a:latin typeface="JNRSFF+MS-UIGothic"/>
                <a:cs typeface="JNRSFF+MS-UIGothic"/>
              </a:rPr>
              <a:t>复</a:t>
            </a:r>
            <a:r>
              <a:rPr sz="1350">
                <a:solidFill>
                  <a:srgbClr val="282828"/>
                </a:solidFill>
                <a:latin typeface="SimSun"/>
                <a:cs typeface="SimSun"/>
              </a:rPr>
              <a:t>杂</a:t>
            </a:r>
            <a:r>
              <a:rPr sz="1350">
                <a:solidFill>
                  <a:srgbClr val="282828"/>
                </a:solidFill>
                <a:latin typeface="JNRSFF+MS-UIGothic"/>
                <a:cs typeface="JNRSFF+MS-UIGothic"/>
              </a:rPr>
              <a:t>，成本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282828"/>
                </a:solidFill>
                <a:latin typeface="SimSun"/>
                <a:cs typeface="SimSun"/>
              </a:rPr>
              <a:t>较</a:t>
            </a:r>
            <a:r>
              <a:rPr sz="1350">
                <a:solidFill>
                  <a:srgbClr val="282828"/>
                </a:solidFill>
                <a:latin typeface="JNRSFF+MS-UIGothic"/>
                <a:cs typeface="JNRSFF+MS-UIGothic"/>
              </a:rPr>
              <a:t>高。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https://d.book118.com/645224141341011111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Theme Office">
  <a:themeElements>
    <a:clrScheme name="Standard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Standard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Standard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63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9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21">
      <vt:lpstr>Arial</vt:lpstr>
      <vt:lpstr>Calibri</vt:lpstr>
      <vt:lpstr>JNRSFF+MS-UIGothic</vt:lpstr>
      <vt:lpstr>TLBWDD+FDTLGC+Arial-BoldMT</vt:lpstr>
      <vt:lpstr>WSFJPL+MBNCWR+ArialMT</vt:lpstr>
      <vt:lpstr>Times New Roman</vt:lpstr>
      <vt:lpstr>FHIOBP+BPDWJQ+MicrosoftYaHei-Bold</vt:lpstr>
      <vt:lpstr>SimSun</vt:lpstr>
      <vt:lpstr>TBRKOG+AQPNOR+MicrosoftYaHei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2024-09-18T01:01:30.633</cp:lastPrinted>
  <dcterms:created xsi:type="dcterms:W3CDTF">2024-09-17T17:01:30Z</dcterms:created>
  <dcterms:modified xsi:type="dcterms:W3CDTF">2024-09-17T17:01:31Z</dcterms:modified>
</cp:coreProperties>
</file>