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1" r:id="rId34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tags" Target="tags/tag2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6BB1A-120B-49AE-8120-896344530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A1210-5E9F-407B-858E-799C07926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E7219-EA04-4CE6-83A0-B493B5DFA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B2FCF-B2EF-4DEA-99B2-A37EF9F92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06EEAA-049F-4473-BFFD-BAD1BCF92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03DEF-3870-4ADD-996A-448AFBAC3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26DDD5-C939-44E8-90A2-21586B400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574AA-41CA-4B4A-85C2-1A75343B5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068D3-64B3-441F-A5CF-4EF202449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CFA6E-869B-466E-A00A-C7BE6BC7D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F2DF1-C7FC-470C-BC93-0EB481F2E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4001300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13" name="文本框 12" title=""/>
          <p:cNvSpPr txBox="1"/>
          <p:nvPr/>
        </p:nvSpPr>
        <p:spPr>
          <a:xfrm>
            <a:off x="643890" y="2230120"/>
            <a:ext cx="1074610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7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第一讲</a:t>
            </a:r>
            <a:r>
              <a:rPr lang="en-US" altLang="zh-CN" sz="7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7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语法填空</a:t>
            </a:r>
            <a:r>
              <a:rPr lang="en-US" altLang="zh-CN" sz="7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7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动词空</a:t>
            </a:r>
            <a:endParaRPr lang="zh-CN" altLang="en-US" sz="72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70890" y="3792220"/>
            <a:ext cx="1074610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4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常见谓语动词设空句型</a:t>
            </a:r>
            <a:endParaRPr lang="zh-CN" altLang="en-US" sz="4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5" name="文本框 4" title=""/>
          <p:cNvSpPr txBox="1"/>
          <p:nvPr/>
        </p:nvSpPr>
        <p:spPr>
          <a:xfrm>
            <a:off x="647603" y="3497222"/>
            <a:ext cx="15544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5400" b="1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目录</a:t>
            </a:r>
            <a:endParaRPr lang="zh-CN" altLang="en-US" sz="5400" b="1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104" name="gaoding-8" title=""/>
          <p:cNvSpPr txBox="1"/>
          <p:nvPr/>
        </p:nvSpPr>
        <p:spPr>
          <a:xfrm>
            <a:off x="634682" y="2671236"/>
            <a:ext cx="4602480" cy="830997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zh-CN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6600" b="0" i="0" u="none" strike="noStrike" kern="1200" cap="none" spc="0" normalizeH="0" baseline="0">
                <a:ln>
                  <a:noFill/>
                </a:ln>
                <a:gradFill>
                  <a:gsLst>
                    <a:gs pos="0">
                      <a:srgbClr val="0941D9"/>
                    </a:gs>
                    <a:gs pos="100000">
                      <a:srgbClr val="3091F4"/>
                    </a:gs>
                  </a:gsLst>
                  <a:lin ang="2700000" scaled="0"/>
                </a:gradFill>
                <a:effectLst/>
                <a:uLnTx/>
                <a:uFillTx/>
                <a:latin typeface="阿里巴巴普惠体 H" panose="00020600040101010101" pitchFamily="18" charset="-122"/>
                <a:ea typeface="阿里巴巴普惠体 H" panose="00020600040101010101" pitchFamily="18" charset="-122"/>
                <a:cs typeface="阿里巴巴普惠体 H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5400">
                <a:solidFill>
                  <a:srgbClr val="4FA38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CONTENTS</a:t>
            </a:r>
            <a:endParaRPr lang="en-US" altLang="zh-CN" sz="5400">
              <a:solidFill>
                <a:srgbClr val="4FA38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gaoding-2" title=""/>
          <p:cNvSpPr/>
          <p:nvPr/>
        </p:nvSpPr>
        <p:spPr>
          <a:xfrm>
            <a:off x="6040438" y="1603725"/>
            <a:ext cx="4829810" cy="774700"/>
          </a:xfrm>
          <a:prstGeom prst="roundRect">
            <a:avLst/>
          </a:prstGeom>
          <a:gradFill flip="none" rotWithShape="1">
            <a:gsLst>
              <a:gs pos="26000">
                <a:srgbClr val="00A887"/>
              </a:gs>
              <a:gs pos="100000">
                <a:srgbClr val="EDD999"/>
              </a:gs>
            </a:gsLst>
            <a:lin ang="0" scaled="0"/>
          </a:gradFill>
          <a:ln>
            <a:noFill/>
          </a:ln>
          <a:effectLst>
            <a:outerShdw blurRad="139700" dist="101600" dir="5400000" algn="t" rotWithShape="0">
              <a:srgbClr val="4FA38B">
                <a:alpha val="2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5" name="gaoding-21" title=""/>
          <p:cNvSpPr txBox="1"/>
          <p:nvPr/>
        </p:nvSpPr>
        <p:spPr>
          <a:xfrm>
            <a:off x="6190382" y="1762932"/>
            <a:ext cx="1035050" cy="5842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3000"/>
              </a:lnSpc>
            </a:pPr>
            <a:r>
              <a:rPr lang="en-US" altLang="zh-CN" sz="4600" spc="349">
                <a:solidFill>
                  <a:srgbClr val="FFFFFF"/>
                </a:solidFill>
                <a:latin typeface="Times New Roman" panose="02020603050405020304" pitchFamily="18" charset="0"/>
                <a:ea typeface="方正兰亭粗黑简体" panose="02000500000000000000" charset="-122"/>
                <a:cs typeface="Times New Roman" panose="02020603050405020304" pitchFamily="18" charset="0"/>
              </a:rPr>
              <a:t>01</a:t>
            </a:r>
            <a:endParaRPr lang="en-US" altLang="zh-CN" sz="4600" spc="349">
              <a:solidFill>
                <a:srgbClr val="FFFFFF"/>
              </a:solidFill>
              <a:latin typeface="Times New Roman" panose="02020603050405020304" pitchFamily="18" charset="0"/>
              <a:ea typeface="方正兰亭粗黑简体" panose="02000500000000000000" charset="-122"/>
              <a:cs typeface="Times New Roman" panose="02020603050405020304" pitchFamily="18" charset="0"/>
            </a:endParaRPr>
          </a:p>
        </p:txBody>
      </p:sp>
      <p:sp>
        <p:nvSpPr>
          <p:cNvPr id="1027" name="gaoding-23" title=""/>
          <p:cNvSpPr txBox="1"/>
          <p:nvPr/>
        </p:nvSpPr>
        <p:spPr>
          <a:xfrm>
            <a:off x="7282607" y="1827899"/>
            <a:ext cx="3564255" cy="2921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90000"/>
              </a:lnSpc>
              <a:buClr>
                <a:srgbClr val="00A887"/>
              </a:buClr>
              <a:buFont typeface="Wingdings" panose="05000000000000000000" charset="0"/>
              <a:buNone/>
            </a:pPr>
            <a:r>
              <a:rPr lang="zh-CN" altLang="en-US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兰亭准黑_GBK" panose="02000500000000000000" charset="-122"/>
                <a:sym typeface="+mn-ea"/>
              </a:rPr>
              <a:t>知识引入</a:t>
            </a:r>
            <a:endParaRPr lang="zh-CN" altLang="en-US" sz="24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方正兰亭准黑_GBK" panose="02000500000000000000" charset="-122"/>
              <a:sym typeface="+mn-ea"/>
            </a:endParaRPr>
          </a:p>
        </p:txBody>
      </p:sp>
      <p:sp>
        <p:nvSpPr>
          <p:cNvPr id="16" name="gaoding-2" title=""/>
          <p:cNvSpPr/>
          <p:nvPr/>
        </p:nvSpPr>
        <p:spPr>
          <a:xfrm>
            <a:off x="6069013" y="2627345"/>
            <a:ext cx="4829810" cy="774700"/>
          </a:xfrm>
          <a:prstGeom prst="roundRect">
            <a:avLst/>
          </a:prstGeom>
          <a:gradFill flip="none" rotWithShape="1">
            <a:gsLst>
              <a:gs pos="26000">
                <a:srgbClr val="00A887"/>
              </a:gs>
              <a:gs pos="100000">
                <a:srgbClr val="EDD999"/>
              </a:gs>
            </a:gsLst>
            <a:lin ang="0" scaled="0"/>
          </a:gradFill>
          <a:ln>
            <a:noFill/>
          </a:ln>
          <a:effectLst>
            <a:outerShdw blurRad="139700" dist="101600" dir="5400000" algn="t" rotWithShape="0">
              <a:srgbClr val="4FA38B">
                <a:alpha val="2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gaoding-21" title=""/>
          <p:cNvSpPr txBox="1"/>
          <p:nvPr/>
        </p:nvSpPr>
        <p:spPr>
          <a:xfrm>
            <a:off x="6218957" y="2786552"/>
            <a:ext cx="1035050" cy="5842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3000"/>
              </a:lnSpc>
            </a:pPr>
            <a:r>
              <a:rPr lang="en-US" altLang="zh-CN" sz="4600" spc="349">
                <a:solidFill>
                  <a:srgbClr val="FFFFFF"/>
                </a:solidFill>
                <a:latin typeface="Times New Roman" panose="02020603050405020304" pitchFamily="18" charset="0"/>
                <a:ea typeface="方正兰亭粗黑简体" panose="02000500000000000000" charset="-122"/>
                <a:cs typeface="Times New Roman" panose="02020603050405020304" pitchFamily="18" charset="0"/>
              </a:rPr>
              <a:t>02</a:t>
            </a:r>
            <a:endParaRPr lang="en-US" altLang="zh-CN" sz="4600" spc="349">
              <a:solidFill>
                <a:srgbClr val="FFFFFF"/>
              </a:solidFill>
              <a:latin typeface="Times New Roman" panose="02020603050405020304" pitchFamily="18" charset="0"/>
              <a:ea typeface="方正兰亭粗黑简体" panose="02000500000000000000" charset="-122"/>
              <a:cs typeface="Times New Roman" panose="02020603050405020304" pitchFamily="18" charset="0"/>
            </a:endParaRPr>
          </a:p>
        </p:txBody>
      </p:sp>
      <p:sp>
        <p:nvSpPr>
          <p:cNvPr id="18" name="gaoding-23" title=""/>
          <p:cNvSpPr txBox="1"/>
          <p:nvPr/>
        </p:nvSpPr>
        <p:spPr>
          <a:xfrm>
            <a:off x="7311182" y="2851519"/>
            <a:ext cx="3564255" cy="2921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90000"/>
              </a:lnSpc>
              <a:buClr>
                <a:srgbClr val="00A887"/>
              </a:buClr>
              <a:buFont typeface="Wingdings" panose="05000000000000000000" charset="0"/>
              <a:buNone/>
            </a:pPr>
            <a:r>
              <a:rPr lang="zh-CN" altLang="en-US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兰亭准黑_GBK" panose="02000500000000000000" charset="-122"/>
                <a:sym typeface="+mn-ea"/>
              </a:rPr>
              <a:t>知识概括</a:t>
            </a:r>
            <a:endParaRPr lang="zh-CN" altLang="en-US" sz="24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方正兰亭准黑_GBK" panose="02000500000000000000" charset="-122"/>
              <a:sym typeface="+mn-ea"/>
            </a:endParaRPr>
          </a:p>
        </p:txBody>
      </p:sp>
      <p:sp>
        <p:nvSpPr>
          <p:cNvPr id="19" name="gaoding-2" title=""/>
          <p:cNvSpPr/>
          <p:nvPr/>
        </p:nvSpPr>
        <p:spPr>
          <a:xfrm>
            <a:off x="6069013" y="3635725"/>
            <a:ext cx="4829810" cy="774700"/>
          </a:xfrm>
          <a:prstGeom prst="roundRect">
            <a:avLst/>
          </a:prstGeom>
          <a:gradFill flip="none" rotWithShape="1">
            <a:gsLst>
              <a:gs pos="26000">
                <a:srgbClr val="00A887"/>
              </a:gs>
              <a:gs pos="100000">
                <a:srgbClr val="EDD999"/>
              </a:gs>
            </a:gsLst>
            <a:lin ang="0" scaled="0"/>
          </a:gradFill>
          <a:ln>
            <a:noFill/>
          </a:ln>
          <a:effectLst>
            <a:outerShdw blurRad="139700" dist="101600" dir="5400000" algn="t" rotWithShape="0">
              <a:srgbClr val="4FA38B">
                <a:alpha val="2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gaoding-21" title=""/>
          <p:cNvSpPr txBox="1"/>
          <p:nvPr/>
        </p:nvSpPr>
        <p:spPr>
          <a:xfrm>
            <a:off x="6218957" y="3794932"/>
            <a:ext cx="1035050" cy="5842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3000"/>
              </a:lnSpc>
            </a:pPr>
            <a:r>
              <a:rPr lang="en-US" altLang="zh-CN" sz="4600" spc="349">
                <a:solidFill>
                  <a:srgbClr val="FFFFFF"/>
                </a:solidFill>
                <a:latin typeface="Times New Roman" panose="02020603050405020304" pitchFamily="18" charset="0"/>
                <a:ea typeface="方正兰亭粗黑简体" panose="02000500000000000000" charset="-122"/>
                <a:cs typeface="Times New Roman" panose="02020603050405020304" pitchFamily="18" charset="0"/>
              </a:rPr>
              <a:t>03</a:t>
            </a:r>
            <a:endParaRPr lang="en-US" altLang="zh-CN" sz="4600" spc="349">
              <a:solidFill>
                <a:srgbClr val="FFFFFF"/>
              </a:solidFill>
              <a:latin typeface="Times New Roman" panose="02020603050405020304" pitchFamily="18" charset="0"/>
              <a:ea typeface="方正兰亭粗黑简体" panose="02000500000000000000" charset="-122"/>
              <a:cs typeface="Times New Roman" panose="02020603050405020304" pitchFamily="18" charset="0"/>
            </a:endParaRPr>
          </a:p>
        </p:txBody>
      </p:sp>
      <p:sp>
        <p:nvSpPr>
          <p:cNvPr id="21" name="gaoding-23" title=""/>
          <p:cNvSpPr txBox="1"/>
          <p:nvPr/>
        </p:nvSpPr>
        <p:spPr>
          <a:xfrm>
            <a:off x="7311182" y="3859899"/>
            <a:ext cx="3564255" cy="2921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90000"/>
              </a:lnSpc>
              <a:buClr>
                <a:srgbClr val="00A887"/>
              </a:buClr>
              <a:buFont typeface="Wingdings" panose="05000000000000000000" charset="0"/>
              <a:buNone/>
            </a:pPr>
            <a:r>
              <a:rPr lang="zh-CN" altLang="en-US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兰亭准黑_GBK" panose="02000500000000000000" charset="-122"/>
                <a:sym typeface="+mn-ea"/>
              </a:rPr>
              <a:t>常见应用</a:t>
            </a:r>
            <a:endParaRPr lang="zh-CN" altLang="en-US" sz="24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方正兰亭准黑_GBK" panose="02000500000000000000" charset="-122"/>
              <a:sym typeface="+mn-ea"/>
            </a:endParaRPr>
          </a:p>
        </p:txBody>
      </p:sp>
      <p:sp>
        <p:nvSpPr>
          <p:cNvPr id="22" name="gaoding-2" title=""/>
          <p:cNvSpPr/>
          <p:nvPr/>
        </p:nvSpPr>
        <p:spPr>
          <a:xfrm>
            <a:off x="6069013" y="4644105"/>
            <a:ext cx="4829810" cy="774700"/>
          </a:xfrm>
          <a:prstGeom prst="roundRect">
            <a:avLst/>
          </a:prstGeom>
          <a:gradFill flip="none" rotWithShape="1">
            <a:gsLst>
              <a:gs pos="26000">
                <a:srgbClr val="00A887"/>
              </a:gs>
              <a:gs pos="100000">
                <a:srgbClr val="EDD999"/>
              </a:gs>
            </a:gsLst>
            <a:lin ang="0" scaled="0"/>
          </a:gradFill>
          <a:ln>
            <a:noFill/>
          </a:ln>
          <a:effectLst>
            <a:outerShdw blurRad="139700" dist="101600" dir="5400000" algn="t" rotWithShape="0">
              <a:srgbClr val="4FA38B">
                <a:alpha val="2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gaoding-21" title=""/>
          <p:cNvSpPr txBox="1"/>
          <p:nvPr/>
        </p:nvSpPr>
        <p:spPr>
          <a:xfrm>
            <a:off x="6218957" y="4803312"/>
            <a:ext cx="1035050" cy="5842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3000"/>
              </a:lnSpc>
            </a:pPr>
            <a:r>
              <a:rPr lang="en-US" altLang="zh-CN" sz="4600" spc="349">
                <a:solidFill>
                  <a:srgbClr val="FFFFFF"/>
                </a:solidFill>
                <a:latin typeface="Times New Roman" panose="02020603050405020304" pitchFamily="18" charset="0"/>
                <a:ea typeface="方正兰亭粗黑简体" panose="02000500000000000000" charset="-122"/>
                <a:cs typeface="Times New Roman" panose="02020603050405020304" pitchFamily="18" charset="0"/>
              </a:rPr>
              <a:t>04</a:t>
            </a:r>
            <a:endParaRPr lang="en-US" altLang="zh-CN" sz="4600" spc="349">
              <a:solidFill>
                <a:srgbClr val="FFFFFF"/>
              </a:solidFill>
              <a:latin typeface="Times New Roman" panose="02020603050405020304" pitchFamily="18" charset="0"/>
              <a:ea typeface="方正兰亭粗黑简体" panose="02000500000000000000" charset="-122"/>
              <a:cs typeface="Times New Roman" panose="02020603050405020304" pitchFamily="18" charset="0"/>
            </a:endParaRPr>
          </a:p>
        </p:txBody>
      </p:sp>
      <p:sp>
        <p:nvSpPr>
          <p:cNvPr id="24" name="gaoding-23" title=""/>
          <p:cNvSpPr txBox="1"/>
          <p:nvPr/>
        </p:nvSpPr>
        <p:spPr>
          <a:xfrm>
            <a:off x="7311182" y="4868279"/>
            <a:ext cx="3564255" cy="2921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90000"/>
              </a:lnSpc>
              <a:buClr>
                <a:srgbClr val="00A887"/>
              </a:buClr>
              <a:buFont typeface="Wingdings" panose="05000000000000000000" charset="0"/>
              <a:buNone/>
            </a:pPr>
            <a:r>
              <a:rPr lang="zh-CN" altLang="en-US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兰亭准黑_GBK" panose="02000500000000000000" charset="-122"/>
                <a:sym typeface="+mn-ea"/>
              </a:rPr>
              <a:t>方法点拨</a:t>
            </a:r>
            <a:endParaRPr lang="zh-CN" altLang="en-US" sz="24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方正兰亭准黑_GBK" panose="02000500000000000000" charset="-122"/>
              <a:sym typeface="+mn-ea"/>
            </a:endParaRPr>
          </a:p>
        </p:txBody>
      </p:sp>
      <p:cxnSp>
        <p:nvCxnSpPr>
          <p:cNvPr id="25" name="直接连接符 24" title=""/>
          <p:cNvCxnSpPr/>
          <p:nvPr/>
        </p:nvCxnSpPr>
        <p:spPr>
          <a:xfrm flipH="1">
            <a:off x="5450205" y="1254760"/>
            <a:ext cx="0" cy="4493895"/>
          </a:xfrm>
          <a:prstGeom prst="line">
            <a:avLst/>
          </a:prstGeom>
          <a:ln w="22225" cap="rnd">
            <a:gradFill>
              <a:gsLst>
                <a:gs pos="0">
                  <a:schemeClr val="accent6">
                    <a:lumMod val="40000"/>
                    <a:lumOff val="60000"/>
                  </a:schemeClr>
                </a:gs>
                <a:gs pos="74000">
                  <a:srgbClr val="00A887"/>
                </a:gs>
                <a:gs pos="83000">
                  <a:srgbClr val="00A887"/>
                </a:gs>
                <a:gs pos="100000">
                  <a:srgbClr val="4FA38B"/>
                </a:gs>
              </a:gsLst>
              <a:lin ang="1560000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9" name="图形" title=""/>
          <p:cNvSpPr/>
          <p:nvPr/>
        </p:nvSpPr>
        <p:spPr>
          <a:xfrm>
            <a:off x="6187861" y="2411640"/>
            <a:ext cx="1817681" cy="540279"/>
          </a:xfrm>
          <a:prstGeom prst="roundRect">
            <a:avLst>
              <a:gd name="adj" fmla="val 50000"/>
            </a:avLst>
          </a:prstGeom>
          <a:solidFill>
            <a:srgbClr val="00A887"/>
          </a:solidFill>
          <a:ln w="28575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schemeClr val="bg2">
                <a:lumMod val="95000"/>
                <a:alpha val="40000"/>
              </a:schemeClr>
            </a:outerShdw>
          </a:effectLst>
        </p:spPr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400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Medium" panose="020b0500000000000000" pitchFamily="34" charset="-122"/>
              <a:ea typeface="思源黑体 CN Medium" panose="020b0500000000000000" pitchFamily="34" charset="-122"/>
              <a:cs typeface="思源黑体 CN Normal" panose="020b0500000000000000" pitchFamily="34" charset="-122"/>
              <a:sym typeface="+mn-lt"/>
            </a:endParaRPr>
          </a:p>
        </p:txBody>
      </p:sp>
      <p:sp>
        <p:nvSpPr>
          <p:cNvPr id="10" name="图形" title=""/>
          <p:cNvSpPr txBox="1"/>
          <p:nvPr/>
        </p:nvSpPr>
        <p:spPr>
          <a:xfrm>
            <a:off x="6337652" y="2439793"/>
            <a:ext cx="1565557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8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PART </a:t>
            </a:r>
            <a:r>
              <a:rPr lang="en-US" sz="2800" b="1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lt"/>
              </a:rPr>
              <a:t>01</a:t>
            </a:r>
            <a:endParaRPr lang="en-US" altLang="en-US" sz="28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6187861" y="3149938"/>
            <a:ext cx="4808587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7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知识概括</a:t>
            </a:r>
            <a:endParaRPr lang="zh-CN" altLang="en-US" sz="72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 title=""/>
          <p:cNvPicPr>
            <a:picLocks noChangeAspect="1"/>
          </p:cNvPicPr>
          <p:nvPr/>
        </p:nvPicPr>
        <p:blipFill>
          <a:blip r:embed="rId3"/>
          <a:srcRect t="25661" b="24516"/>
          <a:stretch>
            <a:fillRect/>
          </a:stretch>
        </p:blipFill>
        <p:spPr>
          <a:xfrm>
            <a:off x="1644694" y="2087529"/>
            <a:ext cx="3451557" cy="241268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-317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1542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知识引入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15950" y="1793875"/>
            <a:ext cx="11069320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The</a:t>
            </a:r>
            <a:r>
              <a:rPr lang="zh-CN" altLang="en-US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findings, based on performances and self-evaluation by about 275 college students, indicate that many people multitask not out of a desire to increase productivity, but because they are easily distracted and can’t focus on one activity.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333750" y="5339715"/>
            <a:ext cx="56343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考场上看到这个句子该如何理解？</a:t>
            </a:r>
            <a:endParaRPr lang="zh-CN" altLang="en-US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-317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1542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知识引入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742950" y="1483995"/>
            <a:ext cx="56343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辅助阅读的推手：</a:t>
            </a:r>
            <a:endParaRPr lang="zh-CN" altLang="en-US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742950" y="2208530"/>
            <a:ext cx="104895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标点符号：，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/ </a:t>
            </a:r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；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/ </a:t>
            </a:r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：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/ </a:t>
            </a:r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——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/ ......</a:t>
            </a:r>
            <a:endParaRPr lang="en-US" altLang="zh-CN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15950" y="2933065"/>
            <a:ext cx="11069320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The</a:t>
            </a:r>
            <a:r>
              <a:rPr lang="zh-CN" altLang="en-US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findings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</a:t>
            </a:r>
            <a:r>
              <a:rPr lang="en-US" altLang="zh-CN" sz="3200" b="1">
                <a:solidFill>
                  <a:srgbClr val="FF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based on performances and self-evaluation by about 275 college students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</a:t>
            </a:r>
            <a:r>
              <a:rPr lang="en-US" altLang="zh-CN" sz="3200" b="1">
                <a:solidFill>
                  <a:srgbClr val="FF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indicate that many people multitask not out of a desire to increase productivity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</a:t>
            </a:r>
            <a:r>
              <a:rPr lang="en-US" altLang="zh-CN" sz="3200" b="1">
                <a:solidFill>
                  <a:srgbClr val="FF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but because they are easily distracted and can’t focus on one activity.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-317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1542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知识引入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742950" y="1405890"/>
            <a:ext cx="56343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辅助阅读的功能词：</a:t>
            </a:r>
            <a:endParaRPr lang="zh-CN" altLang="en-US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742950" y="2294255"/>
            <a:ext cx="1048956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连词：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and / but / or / for / so / that / when / where / why / what / who / whether ......  </a:t>
            </a:r>
            <a:endParaRPr lang="en-US" altLang="zh-CN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616585" y="3247390"/>
            <a:ext cx="11069320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The</a:t>
            </a:r>
            <a:r>
              <a:rPr lang="zh-CN" altLang="en-US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findings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</a:t>
            </a:r>
            <a:r>
              <a:rPr lang="en-US" altLang="zh-CN" sz="3200" b="1">
                <a:solidFill>
                  <a:srgbClr val="FF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based </a:t>
            </a: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on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performances 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and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self-evaluation </a:t>
            </a: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by</a:t>
            </a:r>
            <a:r>
              <a:rPr lang="en-US" altLang="zh-CN" sz="3200" b="1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about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275 college students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</a:t>
            </a:r>
            <a:r>
              <a:rPr lang="en-US" altLang="zh-CN" sz="3200" b="1">
                <a:solidFill>
                  <a:srgbClr val="FF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indicate 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that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many people multitask 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not</a:t>
            </a:r>
            <a:r>
              <a:rPr lang="en-US" altLang="zh-CN" sz="3200" b="1">
                <a:solidFill>
                  <a:srgbClr val="FF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</a:t>
            </a: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out of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a desire to increase productivity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but</a:t>
            </a:r>
            <a:r>
              <a:rPr lang="en-US" altLang="zh-CN" sz="3200">
                <a:solidFill>
                  <a:srgbClr val="C00000"/>
                </a:solidFill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because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they are easily distracted 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and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can’t focus </a:t>
            </a: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on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one activity.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-317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1542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知识引入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616585" y="1285875"/>
            <a:ext cx="11069320" cy="4892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0B66FF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The findings, </a:t>
            </a:r>
            <a:endParaRPr lang="zh-CN" altLang="en-US" sz="2400">
              <a:solidFill>
                <a:srgbClr val="0B66FF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339A33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based 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on performances and self-evaluation by about 275 college students, </a:t>
            </a:r>
            <a:endParaRPr lang="en-GB" altLang="zh-CN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0B66FF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indicate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 </a:t>
            </a:r>
            <a:endParaRPr lang="zh-CN" altLang="en-US" sz="2400">
              <a:solidFill>
                <a:srgbClr val="0B66FF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9A03FF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that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 many people multitask </a:t>
            </a:r>
            <a:endParaRPr lang="zh-CN" altLang="en-US" sz="2400">
              <a:solidFill>
                <a:srgbClr val="000000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663333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not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 out of a desire to increase productivity,</a:t>
            </a:r>
            <a:endParaRPr lang="zh-CN" altLang="en-US" sz="2400">
              <a:solidFill>
                <a:srgbClr val="000000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663333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but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 because they are easily distracted </a:t>
            </a:r>
            <a:endParaRPr lang="zh-CN" altLang="en-US" sz="2400">
              <a:solidFill>
                <a:srgbClr val="000000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663333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and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 can’t focus on one activity. </a:t>
            </a:r>
            <a:endParaRPr lang="en-US" altLang="zh-CN" sz="24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-317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1542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知识引入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616585" y="1134745"/>
            <a:ext cx="1106932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0B66FF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The findings, </a:t>
            </a:r>
            <a:r>
              <a:rPr lang="zh-CN" altLang="en-US" sz="2400">
                <a:solidFill>
                  <a:srgbClr val="0B66FF"/>
                </a:solidFill>
                <a:effectLst/>
                <a:latin typeface="PingFang SC" panose="020b0400000000000000" pitchFamily="34" charset="-122"/>
                <a:ea typeface="PingFang SC" panose="020b0400000000000000" pitchFamily="34" charset="-122"/>
                <a:cs typeface="Arial" pitchFamily="34" charset="0"/>
                <a:sym typeface="+mn-ea"/>
              </a:rPr>
              <a:t>主句主语</a:t>
            </a:r>
            <a:endParaRPr lang="zh-CN" altLang="en-US" sz="2400">
              <a:solidFill>
                <a:srgbClr val="0B66FF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339A33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based 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on performances and self-evaluation by about 275 college students, </a:t>
            </a:r>
            <a:endParaRPr lang="en-GB" altLang="zh-CN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zh-CN" altLang="en-US" sz="2400">
                <a:solidFill>
                  <a:srgbClr val="339A33"/>
                </a:solidFill>
                <a:effectLst/>
                <a:latin typeface="PingFang SC" panose="020b0400000000000000" pitchFamily="34" charset="-122"/>
                <a:ea typeface="PingFang SC" panose="020b0400000000000000" pitchFamily="34" charset="-122"/>
                <a:cs typeface="Arial" pitchFamily="34" charset="0"/>
                <a:sym typeface="+mn-ea"/>
              </a:rPr>
              <a:t>插入非谓语补充</a:t>
            </a:r>
            <a:endParaRPr lang="zh-CN" altLang="en-US" sz="2400">
              <a:solidFill>
                <a:srgbClr val="000000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0B66FF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indicate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 </a:t>
            </a:r>
            <a:r>
              <a:rPr lang="zh-CN" altLang="en-US" sz="2400">
                <a:solidFill>
                  <a:srgbClr val="0B66FF"/>
                </a:solidFill>
                <a:effectLst/>
                <a:latin typeface="PingFang SC" panose="020b0400000000000000" pitchFamily="34" charset="-122"/>
                <a:ea typeface="PingFang SC" panose="020b0400000000000000" pitchFamily="34" charset="-122"/>
                <a:cs typeface="Arial" pitchFamily="34" charset="0"/>
                <a:sym typeface="+mn-ea"/>
              </a:rPr>
              <a:t>主句谓语</a:t>
            </a:r>
            <a:endParaRPr lang="zh-CN" altLang="en-US" sz="2400">
              <a:solidFill>
                <a:srgbClr val="0B66FF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9A03FF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that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 many people multitask </a:t>
            </a:r>
            <a:r>
              <a:rPr lang="zh-CN" altLang="en-US" sz="2400">
                <a:solidFill>
                  <a:srgbClr val="9A03FF"/>
                </a:solidFill>
                <a:effectLst/>
                <a:latin typeface="PingFang SC" panose="020b0400000000000000" pitchFamily="34" charset="-122"/>
                <a:ea typeface="PingFang SC" panose="020b0400000000000000" pitchFamily="34" charset="-122"/>
                <a:cs typeface="Arial" pitchFamily="34" charset="0"/>
                <a:sym typeface="+mn-ea"/>
              </a:rPr>
              <a:t>关系词</a:t>
            </a:r>
            <a:r>
              <a:rPr lang="en-GB" altLang="zh-CN" sz="2400">
                <a:solidFill>
                  <a:srgbClr val="9A03FF"/>
                </a:solidFill>
                <a:effectLst/>
                <a:latin typeface="PingFang SC" panose="020b0400000000000000" pitchFamily="34" charset="-122"/>
                <a:ea typeface="PingFang SC" panose="020b0400000000000000" pitchFamily="34" charset="-122"/>
                <a:cs typeface="Arial" pitchFamily="34" charset="0"/>
                <a:sym typeface="+mn-ea"/>
              </a:rPr>
              <a:t>that</a:t>
            </a:r>
            <a:r>
              <a:rPr lang="zh-CN" altLang="en-US" sz="2400">
                <a:solidFill>
                  <a:srgbClr val="9A03FF"/>
                </a:solidFill>
                <a:effectLst/>
                <a:latin typeface="PingFang SC" panose="020b0400000000000000" pitchFamily="34" charset="-122"/>
                <a:ea typeface="PingFang SC" panose="020b0400000000000000" pitchFamily="34" charset="-122"/>
                <a:cs typeface="Arial" pitchFamily="34" charset="0"/>
                <a:sym typeface="+mn-ea"/>
              </a:rPr>
              <a:t>宾语从句</a:t>
            </a:r>
            <a:endParaRPr lang="zh-CN" altLang="en-US" sz="2400">
              <a:solidFill>
                <a:srgbClr val="000000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663333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not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 out of a desire to increase productivity, </a:t>
            </a:r>
            <a:r>
              <a:rPr lang="zh-CN" altLang="en-US" sz="2400">
                <a:solidFill>
                  <a:srgbClr val="663333"/>
                </a:solidFill>
                <a:effectLst/>
                <a:latin typeface="PingFang SC" panose="020b0400000000000000" pitchFamily="34" charset="-122"/>
                <a:ea typeface="PingFang SC" panose="020b0400000000000000" pitchFamily="34" charset="-122"/>
                <a:cs typeface="Arial" pitchFamily="34" charset="0"/>
                <a:sym typeface="+mn-ea"/>
              </a:rPr>
              <a:t>不是</a:t>
            </a:r>
            <a:endParaRPr lang="zh-CN" altLang="en-US" sz="2400">
              <a:solidFill>
                <a:srgbClr val="000000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663333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but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 because they are easily distracted </a:t>
            </a:r>
            <a:r>
              <a:rPr lang="zh-CN" altLang="en-US" sz="2400">
                <a:solidFill>
                  <a:srgbClr val="663333"/>
                </a:solidFill>
                <a:effectLst/>
                <a:latin typeface="PingFang SC" panose="020b0400000000000000" pitchFamily="34" charset="-122"/>
                <a:ea typeface="PingFang SC" panose="020b0400000000000000" pitchFamily="34" charset="-122"/>
                <a:cs typeface="Arial" pitchFamily="34" charset="0"/>
                <a:sym typeface="+mn-ea"/>
              </a:rPr>
              <a:t>而是</a:t>
            </a:r>
            <a:endParaRPr lang="zh-CN" altLang="en-US" sz="2400">
              <a:solidFill>
                <a:srgbClr val="000000"/>
              </a:solidFill>
              <a:effectLst/>
              <a:latin typeface="PingFang SC" panose="020b0400000000000000" pitchFamily="34" charset="-122"/>
              <a:ea typeface="PingFang SC" panose="020b0400000000000000" pitchFamily="34" charset="-122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endParaRPr lang="zh-CN" altLang="en-US" sz="2400"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altLang="zh-CN" sz="2400" b="1">
                <a:solidFill>
                  <a:srgbClr val="663333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and</a:t>
            </a:r>
            <a:r>
              <a:rPr lang="en-GB" altLang="zh-CN" sz="240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  <a:sym typeface="+mn-ea"/>
              </a:rPr>
              <a:t> can’t focus on one activity. </a:t>
            </a:r>
            <a:r>
              <a:rPr lang="zh-CN" altLang="en-US" sz="2400">
                <a:solidFill>
                  <a:srgbClr val="663333"/>
                </a:solidFill>
                <a:effectLst/>
                <a:latin typeface="PingFang SC" panose="020b0400000000000000" pitchFamily="34" charset="-122"/>
                <a:ea typeface="PingFang SC" panose="020b0400000000000000" pitchFamily="34" charset="-122"/>
                <a:cs typeface="Arial" pitchFamily="34" charset="0"/>
                <a:sym typeface="+mn-ea"/>
              </a:rPr>
              <a:t>而且</a:t>
            </a:r>
            <a:endParaRPr lang="en-US" altLang="zh-CN" sz="24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-317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1542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知识引入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15950" y="1793875"/>
            <a:ext cx="11069320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The</a:t>
            </a:r>
            <a:r>
              <a:rPr lang="zh-CN" altLang="en-US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findings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, based on performances and self-evaluation by about 275 college students, 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indicate that many people multitask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not out of a desire to increase productivity, but 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because they are easily distracted and can’t focus on one activity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.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333750" y="5202555"/>
            <a:ext cx="563435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发现</a:t>
            </a:r>
            <a:r>
              <a:rPr lang="en-US" altLang="zh-CN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...</a:t>
            </a:r>
            <a:r>
              <a:rPr lang="zh-CN" altLang="en-US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表明</a:t>
            </a:r>
            <a:r>
              <a:rPr lang="en-US" altLang="zh-CN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...</a:t>
            </a:r>
            <a:r>
              <a:rPr lang="zh-CN" altLang="en-US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因为</a:t>
            </a:r>
            <a:r>
              <a:rPr lang="en-US" altLang="zh-CN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...</a:t>
            </a:r>
            <a:endParaRPr lang="en-US" altLang="zh-CN" sz="44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-317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1542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知识引入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15950" y="1793875"/>
            <a:ext cx="1106932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The</a:t>
            </a:r>
            <a:r>
              <a:rPr lang="zh-CN" altLang="en-US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findings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,</a:t>
            </a:r>
            <a:r>
              <a:rPr lang="en-US" altLang="zh-CN" sz="20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based on performances and self-evaluation by about 275 college students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, 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indicate </a:t>
            </a:r>
            <a:r>
              <a:rPr lang="en-US" altLang="zh-CN" sz="20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that many people multitask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20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not out of a desire to increase productivity, but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24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because</a:t>
            </a:r>
            <a:r>
              <a:rPr lang="en-US" altLang="zh-CN" sz="32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</a:t>
            </a:r>
            <a:r>
              <a:rPr lang="en-US" altLang="zh-CN" sz="2000" b="1">
                <a:solidFill>
                  <a:srgbClr val="C00000"/>
                </a:solidFill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they are easily distracted and can’t focus on one activity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.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333750" y="4241800"/>
            <a:ext cx="563435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发现</a:t>
            </a:r>
            <a:r>
              <a:rPr lang="en-US" altLang="zh-CN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, ..., </a:t>
            </a:r>
            <a:r>
              <a:rPr lang="zh-CN" altLang="en-US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表明</a:t>
            </a:r>
            <a:endParaRPr lang="en-US" altLang="zh-CN" sz="44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437765" y="5400675"/>
            <a:ext cx="742696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主语</a:t>
            </a:r>
            <a:r>
              <a:rPr lang="en-US" altLang="zh-CN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; ..., </a:t>
            </a:r>
            <a:r>
              <a:rPr lang="zh-CN" altLang="en-US" sz="44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谓语动词</a:t>
            </a:r>
            <a:endParaRPr lang="en-US" altLang="zh-CN" sz="44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9" name="图形" title=""/>
          <p:cNvSpPr/>
          <p:nvPr/>
        </p:nvSpPr>
        <p:spPr>
          <a:xfrm>
            <a:off x="6187861" y="2411640"/>
            <a:ext cx="1817681" cy="540279"/>
          </a:xfrm>
          <a:prstGeom prst="roundRect">
            <a:avLst>
              <a:gd name="adj" fmla="val 50000"/>
            </a:avLst>
          </a:prstGeom>
          <a:solidFill>
            <a:srgbClr val="00A887"/>
          </a:solidFill>
          <a:ln w="28575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schemeClr val="bg2">
                <a:lumMod val="95000"/>
                <a:alpha val="40000"/>
              </a:schemeClr>
            </a:outerShdw>
          </a:effectLst>
        </p:spPr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400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Medium" panose="020b0500000000000000" pitchFamily="34" charset="-122"/>
              <a:ea typeface="思源黑体 CN Medium" panose="020b0500000000000000" pitchFamily="34" charset="-122"/>
              <a:cs typeface="思源黑体 CN Normal" panose="020b0500000000000000" pitchFamily="34" charset="-122"/>
              <a:sym typeface="+mn-lt"/>
            </a:endParaRPr>
          </a:p>
        </p:txBody>
      </p:sp>
      <p:sp>
        <p:nvSpPr>
          <p:cNvPr id="10" name="图形" title=""/>
          <p:cNvSpPr txBox="1"/>
          <p:nvPr/>
        </p:nvSpPr>
        <p:spPr>
          <a:xfrm>
            <a:off x="6337652" y="2439793"/>
            <a:ext cx="1565557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8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思源黑体 CN Medium" panose="020b0500000000000000" pitchFamily="34" charset="-122"/>
                <a:cs typeface="Times New Roman" panose="02020603050405020304" pitchFamily="18" charset="0"/>
                <a:sym typeface="+mn-lt"/>
              </a:rPr>
              <a:t>PART </a:t>
            </a:r>
            <a:r>
              <a:rPr lang="en-US" sz="2800" b="1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思源黑体 CN Medium" panose="020b0500000000000000" pitchFamily="34" charset="-122"/>
                <a:cs typeface="Times New Roman" panose="02020603050405020304" pitchFamily="18" charset="0"/>
                <a:sym typeface="+mn-lt"/>
              </a:rPr>
              <a:t>02</a:t>
            </a:r>
            <a:endParaRPr lang="en-US" altLang="en-US" sz="28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思源黑体 CN Medium" panose="020b0500000000000000" pitchFamily="34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6187861" y="3149938"/>
            <a:ext cx="4611518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7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知识概括</a:t>
            </a:r>
            <a:endParaRPr lang="zh-CN" altLang="en-US" sz="72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 title=""/>
          <p:cNvPicPr>
            <a:picLocks noChangeAspect="1"/>
          </p:cNvPicPr>
          <p:nvPr/>
        </p:nvPicPr>
        <p:blipFill>
          <a:blip r:embed="rId3"/>
          <a:srcRect t="25661" b="24516"/>
          <a:stretch>
            <a:fillRect/>
          </a:stretch>
        </p:blipFill>
        <p:spPr>
          <a:xfrm>
            <a:off x="1644694" y="2087529"/>
            <a:ext cx="3451557" cy="241268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知识分析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grpSp>
        <p:nvGrpSpPr>
          <p:cNvPr id="5" name="组合 4" title=""/>
          <p:cNvGrpSpPr/>
          <p:nvPr/>
        </p:nvGrpSpPr>
        <p:grpSpPr>
          <a:xfrm>
            <a:off x="806450" y="3650615"/>
            <a:ext cx="10609580" cy="2225040"/>
            <a:chOff x="1270" y="5749"/>
            <a:chExt cx="16708" cy="3504"/>
          </a:xfrm>
        </p:grpSpPr>
        <p:sp>
          <p:nvSpPr>
            <p:cNvPr id="12" name="Rectangle 22" descr="psb"/>
            <p:cNvSpPr>
              <a:spLocks noChangeArrowheads="1"/>
            </p:cNvSpPr>
            <p:nvPr/>
          </p:nvSpPr>
          <p:spPr bwMode="auto">
            <a:xfrm>
              <a:off x="1270" y="5749"/>
              <a:ext cx="16709" cy="3504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>
              <a:outerShdw blurRad="114300" dist="152400" dir="2700000" algn="tl" rotWithShape="0">
                <a:schemeClr val="accent6">
                  <a:lumMod val="75000"/>
                  <a:alpha val="7000"/>
                </a:schemeClr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solidFill>
                  <a:srgbClr val="595959"/>
                </a:solidFill>
                <a:latin typeface="思源宋体 CN" panose="02020900000000000000" pitchFamily="18" charset="-122"/>
                <a:ea typeface="思源宋体 CN" panose="02020900000000000000" pitchFamily="18" charset="-122"/>
              </a:endParaRPr>
            </a:p>
          </p:txBody>
        </p:sp>
        <p:sp>
          <p:nvSpPr>
            <p:cNvPr id="13" name="Rectangle 26"/>
            <p:cNvSpPr>
              <a:spLocks noChangeArrowheads="1"/>
            </p:cNvSpPr>
            <p:nvPr/>
          </p:nvSpPr>
          <p:spPr bwMode="auto">
            <a:xfrm>
              <a:off x="1706" y="6339"/>
              <a:ext cx="15838" cy="2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zh-CN" altLang="en-US" sz="20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  <a:sym typeface="+mn-ea"/>
                </a:rPr>
                <a:t>标点符号：，</a:t>
              </a:r>
              <a:r>
                <a:rPr lang="en-US" altLang="zh-CN" sz="20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  <a:sym typeface="+mn-ea"/>
                </a:rPr>
                <a:t> / </a:t>
              </a:r>
              <a:r>
                <a:rPr lang="zh-CN" altLang="en-US" sz="20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  <a:sym typeface="+mn-ea"/>
                </a:rPr>
                <a:t>；</a:t>
              </a:r>
              <a:r>
                <a:rPr lang="en-US" altLang="zh-CN" sz="20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  <a:sym typeface="+mn-ea"/>
                </a:rPr>
                <a:t> / </a:t>
              </a:r>
              <a:r>
                <a:rPr lang="zh-CN" altLang="en-US" sz="20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  <a:sym typeface="+mn-ea"/>
                </a:rPr>
                <a:t>：</a:t>
              </a:r>
              <a:r>
                <a:rPr lang="en-US" altLang="zh-CN" sz="20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  <a:sym typeface="+mn-ea"/>
                </a:rPr>
                <a:t> / </a:t>
              </a:r>
              <a:r>
                <a:rPr lang="zh-CN" altLang="en-US" sz="20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  <a:sym typeface="+mn-ea"/>
                </a:rPr>
                <a:t>——</a:t>
              </a:r>
              <a:r>
                <a:rPr lang="en-US" altLang="zh-CN" sz="20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  <a:sym typeface="+mn-ea"/>
                </a:rPr>
                <a:t> / ......</a:t>
              </a:r>
              <a:endParaRPr lang="en-US" altLang="zh-CN" sz="20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  <a:sym typeface="+mn-ea"/>
              </a:endParaRPr>
            </a:p>
            <a:p>
              <a:pPr algn="l">
                <a:lnSpc>
                  <a:spcPct val="150000"/>
                </a:lnSpc>
              </a:pPr>
              <a:r>
                <a:rPr lang="zh-CN" altLang="en-US" sz="20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  <a:sym typeface="+mn-ea"/>
                </a:rPr>
                <a:t>连词：</a:t>
              </a:r>
              <a:r>
                <a:rPr lang="en-US" altLang="zh-CN" sz="20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  <a:sym typeface="+mn-ea"/>
                </a:rPr>
                <a:t>and / but / or / for / so / that / when / where / why / what / who / whether ......  </a:t>
              </a:r>
              <a:endParaRPr lang="zh-CN" altLang="en-US" sz="2000" b="1">
                <a:solidFill>
                  <a:srgbClr val="0A7C66"/>
                </a:solidFill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</p:grpSp>
      <p:sp>
        <p:nvSpPr>
          <p:cNvPr id="27" name="椭圆 26" title=""/>
          <p:cNvSpPr/>
          <p:nvPr/>
        </p:nvSpPr>
        <p:spPr>
          <a:xfrm>
            <a:off x="851575" y="1704858"/>
            <a:ext cx="369332" cy="369332"/>
          </a:xfrm>
          <a:prstGeom prst="ellipse">
            <a:avLst/>
          </a:prstGeom>
          <a:solidFill>
            <a:srgbClr val="FEBF00"/>
          </a:solidFill>
          <a:ln w="28575">
            <a:noFill/>
          </a:ln>
          <a:effectLst>
            <a:outerShdw blurRad="355600" sx="110000" sy="110000" algn="ctr" rotWithShape="0">
              <a:srgbClr val="FEBF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prstClr val="white"/>
              </a:solidFill>
              <a:latin typeface="思源黑体 CN Normal" panose="020b0500000000000000" pitchFamily="34" charset="-122"/>
              <a:ea typeface="思源黑体 CN Medium" panose="020b0500000000000000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860742" y="2400642"/>
            <a:ext cx="1050163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200" kern="1400" spc="100">
                <a:solidFill>
                  <a:schemeClr val="bg2">
                    <a:lumMod val="25000"/>
                  </a:schemeClr>
                </a:solidFill>
                <a:latin typeface="思源黑体 CN Normal" panose="020b0500000000000000" pitchFamily="34" charset="-122"/>
                <a:ea typeface="思源黑体 CN Normal" panose="020b05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一推手，一功能词。</a:t>
            </a:r>
            <a:endParaRPr lang="zh-CN" altLang="zh-CN" sz="36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思源黑体 CN Normal" panose="020b0500000000000000" pitchFamily="3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918210" y="1810385"/>
            <a:ext cx="24098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思源黑体 CN Normal" panose="020b0500000000000000" pitchFamily="34" charset="-122"/>
              </a:rPr>
              <a:t>1</a:t>
            </a:r>
            <a:r>
              <a:rPr lang="zh-CN" altLang="en-US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思源黑体 CN Normal" panose="020b0500000000000000" pitchFamily="34" charset="-122"/>
              </a:rPr>
              <a:t>、辅助阅读的方法</a:t>
            </a:r>
            <a:endParaRPr lang="zh-CN" altLang="en-US" sz="2000" b="1" smtClean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思源黑体 CN Normal" panose="020b05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知识分析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7" name="椭圆 26" title=""/>
          <p:cNvSpPr/>
          <p:nvPr/>
        </p:nvSpPr>
        <p:spPr>
          <a:xfrm>
            <a:off x="851575" y="1704858"/>
            <a:ext cx="369332" cy="369332"/>
          </a:xfrm>
          <a:prstGeom prst="ellipse">
            <a:avLst/>
          </a:prstGeom>
          <a:solidFill>
            <a:srgbClr val="FEBF00"/>
          </a:solidFill>
          <a:ln w="28575">
            <a:noFill/>
          </a:ln>
          <a:effectLst>
            <a:outerShdw blurRad="355600" sx="110000" sy="110000" algn="ctr" rotWithShape="0">
              <a:srgbClr val="FEBF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prstClr val="white"/>
              </a:solidFill>
              <a:latin typeface="思源黑体 CN Normal" panose="020b0500000000000000" pitchFamily="34" charset="-122"/>
              <a:ea typeface="思源黑体 CN Medium" panose="020b0500000000000000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860742" y="2400642"/>
            <a:ext cx="1050163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200" kern="1400" spc="100">
                <a:solidFill>
                  <a:schemeClr val="bg2">
                    <a:lumMod val="25000"/>
                  </a:schemeClr>
                </a:solidFill>
                <a:latin typeface="思源黑体 CN Normal" panose="020b0500000000000000" pitchFamily="34" charset="-122"/>
                <a:ea typeface="思源黑体 CN Normal" panose="020b05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主语</a:t>
            </a:r>
            <a:r>
              <a:rPr lang="en-US" altLang="zh-CN" sz="36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, ... , </a:t>
            </a:r>
            <a:r>
              <a:rPr lang="zh-CN" altLang="en-US" sz="36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谓语动词</a:t>
            </a:r>
            <a:endParaRPr lang="zh-CN" altLang="en-US" sz="36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918210" y="1810385"/>
            <a:ext cx="24098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思源黑体 CN Normal" panose="020b0500000000000000" pitchFamily="34" charset="-122"/>
              </a:rPr>
              <a:t>2</a:t>
            </a:r>
            <a:r>
              <a:rPr lang="zh-CN" altLang="en-US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思源黑体 CN Normal" panose="020b0500000000000000" pitchFamily="34" charset="-122"/>
              </a:rPr>
              <a:t>、句型总结</a:t>
            </a:r>
            <a:endParaRPr lang="zh-CN" altLang="en-US" sz="2000" b="1" smtClean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思源黑体 CN Normal" panose="020b0500000000000000" pitchFamily="34" charset="-122"/>
            </a:endParaRPr>
          </a:p>
        </p:txBody>
      </p:sp>
      <p:grpSp>
        <p:nvGrpSpPr>
          <p:cNvPr id="6" name="组合 5" title=""/>
          <p:cNvGrpSpPr/>
          <p:nvPr/>
        </p:nvGrpSpPr>
        <p:grpSpPr>
          <a:xfrm>
            <a:off x="806450" y="3587750"/>
            <a:ext cx="10609580" cy="2306320"/>
            <a:chOff x="1270" y="5650"/>
            <a:chExt cx="16708" cy="3632"/>
          </a:xfrm>
        </p:grpSpPr>
        <p:sp>
          <p:nvSpPr>
            <p:cNvPr id="12" name="Rectangle 22" descr="psb"/>
            <p:cNvSpPr>
              <a:spLocks noChangeArrowheads="1"/>
            </p:cNvSpPr>
            <p:nvPr/>
          </p:nvSpPr>
          <p:spPr bwMode="auto">
            <a:xfrm>
              <a:off x="1270" y="5749"/>
              <a:ext cx="16709" cy="3504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>
              <a:outerShdw blurRad="114300" dist="152400" dir="2700000" algn="tl" rotWithShape="0">
                <a:schemeClr val="accent6">
                  <a:lumMod val="75000"/>
                  <a:alpha val="7000"/>
                </a:schemeClr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solidFill>
                  <a:srgbClr val="595959"/>
                </a:solidFill>
                <a:latin typeface="思源宋体 CN" panose="02020900000000000000" pitchFamily="18" charset="-122"/>
                <a:ea typeface="思源宋体 CN" panose="02020900000000000000" pitchFamily="18" charset="-122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654" y="5650"/>
              <a:ext cx="15892" cy="36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r>
                <a:rPr lang="en-US" altLang="zh-CN" sz="3200" b="1">
                  <a:solidFill>
                    <a:srgbClr val="C00000"/>
                  </a:solidFill>
                  <a:latin typeface="Times New Roman Bold" panose="02020603050405020304" charset="0"/>
                  <a:cs typeface="Times New Roman Bold" panose="02020603050405020304" charset="0"/>
                  <a:sym typeface="+mn-ea"/>
                </a:rPr>
                <a:t>The</a:t>
              </a:r>
              <a:r>
                <a:rPr lang="zh-CN" altLang="en-US" sz="3200" b="1">
                  <a:solidFill>
                    <a:srgbClr val="C00000"/>
                  </a:solidFill>
                  <a:latin typeface="Times New Roman Bold" panose="02020603050405020304" charset="0"/>
                  <a:cs typeface="Times New Roman Bold" panose="02020603050405020304" charset="0"/>
                  <a:sym typeface="+mn-ea"/>
                </a:rPr>
                <a:t> </a:t>
              </a:r>
              <a:r>
                <a:rPr lang="en-US" altLang="zh-CN" sz="3200" b="1">
                  <a:solidFill>
                    <a:srgbClr val="C00000"/>
                  </a:solidFill>
                  <a:latin typeface="Times New Roman Bold" panose="02020603050405020304" charset="0"/>
                  <a:cs typeface="Times New Roman Bold" panose="02020603050405020304" charset="0"/>
                  <a:sym typeface="+mn-ea"/>
                </a:rPr>
                <a:t>findings</a:t>
              </a:r>
              <a:r>
                <a:rPr lang="en-US" altLang="zh-CN" sz="3200">
                  <a:latin typeface="Times New Roman Regular" panose="02020603050405020304" charset="0"/>
                  <a:cs typeface="Times New Roman Regular" panose="02020603050405020304" charset="0"/>
                  <a:sym typeface="+mn-ea"/>
                </a:rPr>
                <a:t>,</a:t>
              </a:r>
              <a:r>
                <a:rPr lang="en-US" altLang="zh-CN" sz="2000">
                  <a:latin typeface="Times New Roman Regular" panose="02020603050405020304" charset="0"/>
                  <a:cs typeface="Times New Roman Regular" panose="02020603050405020304" charset="0"/>
                  <a:sym typeface="+mn-ea"/>
                </a:rPr>
                <a:t> based on performances and self-evaluation by about 275 college students</a:t>
              </a:r>
              <a:r>
                <a:rPr lang="en-US" altLang="zh-CN" sz="3200">
                  <a:latin typeface="Times New Roman Regular" panose="02020603050405020304" charset="0"/>
                  <a:cs typeface="Times New Roman Regular" panose="02020603050405020304" charset="0"/>
                  <a:sym typeface="+mn-ea"/>
                </a:rPr>
                <a:t>, </a:t>
              </a:r>
              <a:r>
                <a:rPr lang="en-US" altLang="zh-CN" sz="3200" b="1">
                  <a:solidFill>
                    <a:srgbClr val="C00000"/>
                  </a:solidFill>
                  <a:latin typeface="Times New Roman Bold" panose="02020603050405020304" charset="0"/>
                  <a:cs typeface="Times New Roman Bold" panose="02020603050405020304" charset="0"/>
                  <a:sym typeface="+mn-ea"/>
                </a:rPr>
                <a:t>indicate</a:t>
              </a:r>
              <a:r>
                <a:rPr lang="en-US" altLang="zh-CN" sz="3200" b="1">
                  <a:solidFill>
                    <a:srgbClr val="FF0000"/>
                  </a:solidFill>
                  <a:latin typeface="Times New Roman Bold" panose="02020603050405020304" charset="0"/>
                  <a:cs typeface="Times New Roman Bold" panose="02020603050405020304" charset="0"/>
                  <a:sym typeface="+mn-ea"/>
                </a:rPr>
                <a:t> </a:t>
              </a:r>
              <a:r>
                <a:rPr lang="en-US" altLang="zh-CN" sz="2000" b="1">
                  <a:solidFill>
                    <a:srgbClr val="C00000"/>
                  </a:solidFill>
                  <a:latin typeface="Times New Roman Bold" panose="02020603050405020304" charset="0"/>
                  <a:cs typeface="Times New Roman Bold" panose="02020603050405020304" charset="0"/>
                  <a:sym typeface="+mn-ea"/>
                </a:rPr>
                <a:t>that many people multitask</a:t>
              </a:r>
              <a:r>
                <a:rPr lang="en-US" altLang="zh-CN" sz="3200">
                  <a:latin typeface="Times New Roman Regular" panose="02020603050405020304" charset="0"/>
                  <a:cs typeface="Times New Roman Regular" panose="02020603050405020304" charset="0"/>
                  <a:sym typeface="+mn-ea"/>
                </a:rPr>
                <a:t> </a:t>
              </a:r>
              <a:r>
                <a:rPr lang="en-US" altLang="zh-CN" sz="2000">
                  <a:latin typeface="Times New Roman Regular" panose="02020603050405020304" charset="0"/>
                  <a:cs typeface="Times New Roman Regular" panose="02020603050405020304" charset="0"/>
                  <a:sym typeface="+mn-ea"/>
                </a:rPr>
                <a:t>not out of a desire to increase productivity, but</a:t>
              </a:r>
              <a:r>
                <a:rPr lang="en-US" altLang="zh-CN" sz="3200">
                  <a:latin typeface="Times New Roman Regular" panose="02020603050405020304" charset="0"/>
                  <a:cs typeface="Times New Roman Regular" panose="02020603050405020304" charset="0"/>
                  <a:sym typeface="+mn-ea"/>
                </a:rPr>
                <a:t> </a:t>
              </a:r>
              <a:r>
                <a:rPr lang="en-US" altLang="zh-CN" sz="2400" b="1">
                  <a:solidFill>
                    <a:srgbClr val="C00000"/>
                  </a:solidFill>
                  <a:latin typeface="Times New Roman Bold" panose="02020603050405020304" charset="0"/>
                  <a:cs typeface="Times New Roman Bold" panose="02020603050405020304" charset="0"/>
                  <a:sym typeface="+mn-ea"/>
                </a:rPr>
                <a:t>because</a:t>
              </a:r>
              <a:r>
                <a:rPr lang="en-US" altLang="zh-CN" sz="3200" b="1">
                  <a:solidFill>
                    <a:srgbClr val="C00000"/>
                  </a:solidFill>
                  <a:latin typeface="Times New Roman Bold" panose="02020603050405020304" charset="0"/>
                  <a:cs typeface="Times New Roman Bold" panose="02020603050405020304" charset="0"/>
                  <a:sym typeface="+mn-ea"/>
                </a:rPr>
                <a:t> </a:t>
              </a:r>
              <a:r>
                <a:rPr lang="en-US" altLang="zh-CN" sz="2000" b="1">
                  <a:solidFill>
                    <a:srgbClr val="C00000"/>
                  </a:solidFill>
                  <a:latin typeface="Times New Roman Bold" panose="02020603050405020304" charset="0"/>
                  <a:cs typeface="Times New Roman Bold" panose="02020603050405020304" charset="0"/>
                  <a:sym typeface="+mn-ea"/>
                </a:rPr>
                <a:t>they are easily distracted and can’t focus on one activity</a:t>
              </a:r>
              <a:r>
                <a:rPr lang="en-US" altLang="zh-CN" sz="3200">
                  <a:latin typeface="Times New Roman Regular" panose="02020603050405020304" charset="0"/>
                  <a:cs typeface="Times New Roman Regular" panose="02020603050405020304" charset="0"/>
                  <a:sym typeface="+mn-ea"/>
                </a:rPr>
                <a:t>.</a:t>
              </a:r>
              <a:endParaRPr lang="en-US" altLang="zh-CN" sz="3200">
                <a:latin typeface="Times New Roman Regular" panose="02020603050405020304" charset="0"/>
                <a:cs typeface="Times New Roman Regular" panose="02020603050405020304" charset="0"/>
                <a:sym typeface="+mn-ea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9" name="图形" title=""/>
          <p:cNvSpPr/>
          <p:nvPr/>
        </p:nvSpPr>
        <p:spPr>
          <a:xfrm>
            <a:off x="6187861" y="2411640"/>
            <a:ext cx="1817681" cy="540279"/>
          </a:xfrm>
          <a:prstGeom prst="roundRect">
            <a:avLst>
              <a:gd name="adj" fmla="val 50000"/>
            </a:avLst>
          </a:prstGeom>
          <a:solidFill>
            <a:srgbClr val="00A887"/>
          </a:solidFill>
          <a:ln w="28575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schemeClr val="bg2">
                <a:lumMod val="95000"/>
                <a:alpha val="40000"/>
              </a:schemeClr>
            </a:outerShdw>
          </a:effectLst>
        </p:spPr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400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Medium" panose="020b0500000000000000" pitchFamily="34" charset="-122"/>
              <a:ea typeface="思源黑体 CN Medium" panose="020b0500000000000000" pitchFamily="34" charset="-122"/>
              <a:cs typeface="思源黑体 CN Normal" panose="020b0500000000000000" pitchFamily="34" charset="-122"/>
              <a:sym typeface="+mn-lt"/>
            </a:endParaRPr>
          </a:p>
        </p:txBody>
      </p:sp>
      <p:sp>
        <p:nvSpPr>
          <p:cNvPr id="10" name="图形" title=""/>
          <p:cNvSpPr txBox="1"/>
          <p:nvPr/>
        </p:nvSpPr>
        <p:spPr>
          <a:xfrm>
            <a:off x="6322870" y="2439793"/>
            <a:ext cx="159512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8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思源黑体 CN Medium" panose="020b0500000000000000" pitchFamily="34" charset="-122"/>
                <a:cs typeface="Times New Roman" panose="02020603050405020304" pitchFamily="18" charset="0"/>
                <a:sym typeface="+mn-lt"/>
              </a:rPr>
              <a:t>PART </a:t>
            </a:r>
            <a:r>
              <a:rPr lang="en-US" sz="2800" b="1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思源黑体 CN Medium" panose="020b0500000000000000" pitchFamily="34" charset="-122"/>
                <a:cs typeface="Times New Roman" panose="02020603050405020304" pitchFamily="18" charset="0"/>
                <a:sym typeface="+mn-lt"/>
              </a:rPr>
              <a:t>03</a:t>
            </a:r>
            <a:endParaRPr lang="en-US" altLang="en-US" sz="2800" b="1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思源黑体 CN Medium" panose="020b0500000000000000" pitchFamily="34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6187861" y="3149938"/>
            <a:ext cx="426242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7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常见应用</a:t>
            </a:r>
            <a:endParaRPr lang="zh-CN" altLang="en-US" sz="72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 title=""/>
          <p:cNvPicPr>
            <a:picLocks noChangeAspect="1"/>
          </p:cNvPicPr>
          <p:nvPr/>
        </p:nvPicPr>
        <p:blipFill>
          <a:blip r:embed="rId3"/>
          <a:srcRect t="25661" b="24516"/>
          <a:stretch>
            <a:fillRect/>
          </a:stretch>
        </p:blipFill>
        <p:spPr>
          <a:xfrm>
            <a:off x="1644694" y="2087529"/>
            <a:ext cx="3451557" cy="241268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-317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例题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1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24510" y="2286970"/>
            <a:ext cx="11070241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The animation series, Yao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—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Chinese Folktales, __________ (gain) more than 110 million views online since it was released. </a:t>
            </a:r>
            <a:endParaRPr lang="en-US" altLang="zh-CN" sz="2800">
              <a:latin typeface="Times New Roman" panose="02020603050405020304" pitchFamily="18" charset="0"/>
              <a:ea typeface="微软雅黑" panose="020b0503020204020204" pitchFamily="34" charset="-122"/>
              <a:cs typeface="Times New Roman (正文 CS 字体)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例题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1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24510" y="2286970"/>
            <a:ext cx="11070241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b="1">
                <a:solidFill>
                  <a:srgbClr val="C00000"/>
                </a:solidFill>
                <a:latin typeface="Times New Roman Bold" panose="02020603050405020304" charset="0"/>
                <a:ea typeface="微软雅黑" panose="020b0503020204020204" pitchFamily="34" charset="-122"/>
                <a:cs typeface="Times New Roman Bold" panose="02020603050405020304" charset="0"/>
              </a:rPr>
              <a:t>The animation series, 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Yao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—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Chinese Folktales</a:t>
            </a:r>
            <a:r>
              <a:rPr lang="en-US" altLang="zh-CN" sz="2800" b="1">
                <a:solidFill>
                  <a:srgbClr val="C00000"/>
                </a:solidFill>
                <a:latin typeface="Times New Roman Bold" panose="02020603050405020304" charset="0"/>
                <a:ea typeface="微软雅黑" panose="020b0503020204020204" pitchFamily="34" charset="-122"/>
                <a:cs typeface="Times New Roman Bold" panose="02020603050405020304" charset="0"/>
              </a:rPr>
              <a:t>, 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__________ (gain) more than 110 million views online since it was released. </a:t>
            </a:r>
            <a:endParaRPr lang="en-US" altLang="zh-CN" sz="2800">
              <a:latin typeface="Times New Roman" panose="02020603050405020304" pitchFamily="18" charset="0"/>
              <a:ea typeface="微软雅黑" panose="020b0503020204020204" pitchFamily="34" charset="-122"/>
              <a:cs typeface="Times New Roman (正文 CS 字体)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例题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1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24510" y="2286970"/>
            <a:ext cx="11070241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b="1">
                <a:solidFill>
                  <a:srgbClr val="C00000"/>
                </a:solidFill>
                <a:latin typeface="Times New Roman Bold" panose="02020603050405020304" charset="0"/>
                <a:ea typeface="微软雅黑" panose="020b0503020204020204" pitchFamily="34" charset="-122"/>
                <a:cs typeface="Times New Roman Bold" panose="02020603050405020304" charset="0"/>
              </a:rPr>
              <a:t>The animation series, 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Yao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—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Chinese Folktales</a:t>
            </a:r>
            <a:r>
              <a:rPr lang="en-US" altLang="zh-CN" sz="2800" b="1">
                <a:solidFill>
                  <a:srgbClr val="C00000"/>
                </a:solidFill>
                <a:latin typeface="Times New Roman Bold" panose="02020603050405020304" charset="0"/>
                <a:ea typeface="微软雅黑" panose="020b0503020204020204" pitchFamily="34" charset="-122"/>
                <a:cs typeface="Times New Roman Bold" panose="02020603050405020304" charset="0"/>
              </a:rPr>
              <a:t>, </a:t>
            </a:r>
            <a:r>
              <a:rPr lang="en-US" altLang="zh-CN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__________ (gain) more than 110 million views online since it was released. </a:t>
            </a:r>
            <a:endParaRPr lang="en-US" altLang="zh-CN" sz="2800">
              <a:latin typeface="Times New Roman" panose="02020603050405020304" pitchFamily="18" charset="0"/>
              <a:ea typeface="微软雅黑" panose="020b0503020204020204" pitchFamily="34" charset="-122"/>
              <a:cs typeface="Times New Roman (正文 CS 字体)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7959090" y="2286970"/>
            <a:ext cx="160782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  <a:cs typeface="Times New Roman" panose="02020603050405020304" pitchFamily="18" charset="0"/>
              </a:rPr>
              <a:t>谓语动词</a:t>
            </a:r>
            <a:endParaRPr lang="zh-CN" altLang="en-US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例题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2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24367" y="2009381"/>
            <a:ext cx="11070241" cy="26765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The remarkable development of this city, which is consciously designed to protect the past while stepping into the modern world, __________ (mean) there is always something new to discover here, and I could be photographing Beijing for the next 50 years.</a:t>
            </a:r>
            <a:r>
              <a:rPr lang="zh-CN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endParaRPr lang="zh-CN" altLang="en-US" sz="2800">
              <a:latin typeface="Times New Roman Regular" panose="02020603050405020304" charset="0"/>
              <a:ea typeface="微软雅黑" panose="020b0503020204020204" pitchFamily="34" charset="-122"/>
              <a:cs typeface="Times New Roman Regular" panose="02020603050405020304" charset="0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例题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2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24367" y="2009381"/>
            <a:ext cx="11070241" cy="26765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The remarkable development of this city, 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which is consciously designed to protect the past while stepping into the modern world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__________ (mean) there is always something new to discover here, and I could be photographing Beijing for the next 50 years.</a:t>
            </a:r>
            <a:r>
              <a:rPr lang="zh-CN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endParaRPr lang="zh-CN" altLang="en-US" sz="2800">
              <a:latin typeface="Times New Roman Regular" panose="02020603050405020304" charset="0"/>
              <a:ea typeface="微软雅黑" panose="020b0503020204020204" pitchFamily="34" charset="-122"/>
              <a:cs typeface="Times New Roman Regular" panose="02020603050405020304" charset="0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例题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2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24367" y="2009381"/>
            <a:ext cx="11070241" cy="26765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The remarkable development of this city, 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which is consciously designed to protect the past while stepping into the modern world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__________ (mean) there is always something new to discover here, and I could be photographing Beijing for the next 50 years.</a:t>
            </a:r>
            <a:r>
              <a:rPr lang="zh-CN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endParaRPr lang="zh-CN" altLang="en-US" sz="2800">
              <a:latin typeface="Times New Roman Regular" panose="02020603050405020304" charset="0"/>
              <a:ea typeface="微软雅黑" panose="020b0503020204020204" pitchFamily="34" charset="-122"/>
              <a:cs typeface="Times New Roman Regular" panose="02020603050405020304" charset="0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731520" y="3338530"/>
            <a:ext cx="160782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  <a:cs typeface="Times New Roman" panose="02020603050405020304" pitchFamily="18" charset="0"/>
              </a:rPr>
              <a:t>谓语动词</a:t>
            </a:r>
            <a:endParaRPr lang="zh-CN" altLang="en-US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2223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例题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3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70086" y="2446946"/>
            <a:ext cx="11070241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The first episode, named “Nobody” , ________ (tell) a pig monster’s story based on the classic Chinese novel Journey to the West.</a:t>
            </a:r>
            <a:endParaRPr lang="en-US" sz="2800">
              <a:latin typeface="Times New Roman" panose="02020603050405020304" pitchFamily="18" charset="0"/>
              <a:ea typeface="微软雅黑" panose="020b0503020204020204" pitchFamily="34" charset="-122"/>
              <a:cs typeface="Times New Roman (正文 CS 字体)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2223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例题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3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70086" y="2446946"/>
            <a:ext cx="11070241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2800" b="1">
                <a:solidFill>
                  <a:srgbClr val="C00000"/>
                </a:solidFill>
                <a:latin typeface="Times New Roman Bold" panose="02020603050405020304" charset="0"/>
                <a:ea typeface="微软雅黑" panose="020b0503020204020204" pitchFamily="34" charset="-122"/>
                <a:cs typeface="Times New Roman Bold" panose="02020603050405020304" charset="0"/>
              </a:rPr>
              <a:t>The first episode, </a:t>
            </a:r>
            <a:r>
              <a:rPr lang="en-US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named “Nobody” </a:t>
            </a:r>
            <a:r>
              <a:rPr lang="en-US" sz="2800" b="1">
                <a:solidFill>
                  <a:srgbClr val="C00000"/>
                </a:solidFill>
                <a:latin typeface="Times New Roman Bold" panose="02020603050405020304" charset="0"/>
                <a:ea typeface="微软雅黑" panose="020b0503020204020204" pitchFamily="34" charset="-122"/>
                <a:cs typeface="Times New Roman Bold" panose="02020603050405020304" charset="0"/>
              </a:rPr>
              <a:t>,</a:t>
            </a:r>
            <a:r>
              <a:rPr lang="en-US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 ________ (tell) a pig monster’s story based on the classic Chinese novel Journey to the West.</a:t>
            </a:r>
            <a:endParaRPr lang="en-US" sz="2800">
              <a:latin typeface="Times New Roman" panose="02020603050405020304" pitchFamily="18" charset="0"/>
              <a:ea typeface="微软雅黑" panose="020b0503020204020204" pitchFamily="34" charset="-122"/>
              <a:cs typeface="Times New Roman (正文 CS 字体)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2223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例题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3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70086" y="2446946"/>
            <a:ext cx="11070241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2800" b="1">
                <a:solidFill>
                  <a:srgbClr val="C00000"/>
                </a:solidFill>
                <a:latin typeface="Times New Roman Bold" panose="02020603050405020304" charset="0"/>
                <a:ea typeface="微软雅黑" panose="020b0503020204020204" pitchFamily="34" charset="-122"/>
                <a:cs typeface="Times New Roman Bold" panose="02020603050405020304" charset="0"/>
              </a:rPr>
              <a:t>The first episode, </a:t>
            </a:r>
            <a:r>
              <a:rPr lang="en-US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named “Nobody” </a:t>
            </a:r>
            <a:r>
              <a:rPr lang="en-US" sz="2800" b="1">
                <a:solidFill>
                  <a:srgbClr val="C00000"/>
                </a:solidFill>
                <a:latin typeface="Times New Roman Bold" panose="02020603050405020304" charset="0"/>
                <a:ea typeface="微软雅黑" panose="020b0503020204020204" pitchFamily="34" charset="-122"/>
                <a:cs typeface="Times New Roman Bold" panose="02020603050405020304" charset="0"/>
              </a:rPr>
              <a:t>,</a:t>
            </a:r>
            <a:r>
              <a:rPr lang="en-US" sz="2800">
                <a:latin typeface="Times New Roman" panose="02020603050405020304" pitchFamily="18" charset="0"/>
                <a:ea typeface="微软雅黑" panose="020b0503020204020204" pitchFamily="34" charset="-122"/>
                <a:cs typeface="Times New Roman (正文 CS 字体)"/>
              </a:rPr>
              <a:t> ________ (tell) a pig monster’s story based on the classic Chinese novel Journey to the West.</a:t>
            </a:r>
            <a:endParaRPr lang="en-US" sz="2800">
              <a:latin typeface="Times New Roman" panose="02020603050405020304" pitchFamily="18" charset="0"/>
              <a:ea typeface="微软雅黑" panose="020b0503020204020204" pitchFamily="34" charset="-122"/>
              <a:cs typeface="Times New Roman (正文 CS 字体)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111875" y="2446355"/>
            <a:ext cx="160782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  <a:cs typeface="Times New Roman" panose="02020603050405020304" pitchFamily="18" charset="0"/>
              </a:rPr>
              <a:t>谓语动词</a:t>
            </a:r>
            <a:endParaRPr lang="zh-CN" altLang="en-US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2223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拓展延伸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1</a:t>
            </a:r>
            <a:endParaRPr lang="en-US" altLang="zh-CN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70086" y="2446946"/>
            <a:ext cx="11070241" cy="2030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Travelling to conferences, lectures, workshops, and the like – frequently by plane – ________(view) as important for scientists to get together and exchange information.</a:t>
            </a:r>
            <a:r>
              <a:rPr lang="zh-CN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endParaRPr lang="en-US" sz="2800">
              <a:latin typeface="Times New Roman Regular" panose="02020603050405020304" charset="0"/>
              <a:ea typeface="微软雅黑" panose="020b0503020204020204" pitchFamily="34" charset="-122"/>
              <a:cs typeface="Times New Roman Regular" panose="02020603050405020304" charset="0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2223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拓展延伸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1</a:t>
            </a:r>
            <a:endParaRPr lang="en-US" altLang="zh-CN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70086" y="2446946"/>
            <a:ext cx="11070241" cy="2030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Travelling to conferences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lectures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workshops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and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the like 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–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frequently by plane 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–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________(view) as important for scientists to get together and exchange information.</a:t>
            </a:r>
            <a:r>
              <a:rPr lang="zh-CN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endParaRPr lang="en-US" sz="2800">
              <a:latin typeface="Times New Roman Regular" panose="02020603050405020304" charset="0"/>
              <a:ea typeface="微软雅黑" panose="020b0503020204020204" pitchFamily="34" charset="-122"/>
              <a:cs typeface="Times New Roman Regular" panose="02020603050405020304" charset="0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2223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拓展延伸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1</a:t>
            </a:r>
            <a:endParaRPr lang="en-US" altLang="zh-CN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70086" y="2446946"/>
            <a:ext cx="11070241" cy="2030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8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Travelling to conferences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</a:t>
            </a:r>
            <a:r>
              <a:rPr lang="en-US" altLang="zh-CN" sz="28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lectures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</a:t>
            </a:r>
            <a:r>
              <a:rPr lang="en-US" altLang="zh-CN" sz="28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workshops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and</a:t>
            </a:r>
            <a:r>
              <a:rPr lang="en-US" altLang="zh-CN" sz="28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the like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–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frequently by plane 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–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________(view) as important for scientists to get together and exchange information.</a:t>
            </a:r>
            <a:r>
              <a:rPr lang="zh-CN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endParaRPr lang="en-US" sz="2800">
              <a:latin typeface="Times New Roman Regular" panose="02020603050405020304" charset="0"/>
              <a:ea typeface="微软雅黑" panose="020b0503020204020204" pitchFamily="34" charset="-122"/>
              <a:cs typeface="Times New Roman Regular" panose="02020603050405020304" charset="0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2223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拓展延伸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1</a:t>
            </a:r>
            <a:endParaRPr lang="en-US" altLang="zh-CN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70086" y="2446946"/>
            <a:ext cx="11070241" cy="1245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8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Travelling</a:t>
            </a:r>
            <a:r>
              <a:rPr lang="en-US" altLang="zh-CN" sz="32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to </a:t>
            </a:r>
            <a:r>
              <a:rPr lang="en-US" altLang="zh-CN" sz="28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conferences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</a:t>
            </a:r>
            <a:r>
              <a:rPr lang="en-US" altLang="zh-CN" sz="28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lectures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</a:t>
            </a:r>
            <a:r>
              <a:rPr lang="en-US" altLang="zh-CN" sz="28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workshops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and</a:t>
            </a:r>
            <a:r>
              <a:rPr lang="en-US" altLang="zh-CN" sz="28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the like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–</a:t>
            </a:r>
            <a:r>
              <a:rPr lang="en-US" altLang="zh-CN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frequently by plane </a:t>
            </a:r>
            <a:r>
              <a:rPr lang="en-US" altLang="zh-CN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–</a:t>
            </a:r>
            <a:r>
              <a:rPr lang="en-US" altLang="zh-CN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________(view) as important for scientists to get together and exchange information.</a:t>
            </a:r>
            <a:r>
              <a:rPr lang="zh-CN" altLang="zh-CN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endParaRPr lang="zh-CN" altLang="zh-CN">
              <a:effectLst/>
              <a:latin typeface="Times New Roman Regular" panose="02020603050405020304" charset="0"/>
              <a:ea typeface="微软雅黑" panose="020b0503020204020204" pitchFamily="34" charset="-122"/>
              <a:cs typeface="Times New Roman Regular" panose="02020603050405020304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-317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1542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知识引入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742950" y="1405890"/>
            <a:ext cx="56343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辅助阅读的功能词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2</a:t>
            </a:r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：</a:t>
            </a:r>
            <a:endParaRPr lang="zh-CN" altLang="en-US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742950" y="2294255"/>
            <a:ext cx="104895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介词：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in / on / at / for / by / about / under / of / from ......  </a:t>
            </a:r>
            <a:endParaRPr lang="en-US" altLang="zh-CN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615950" y="3359785"/>
            <a:ext cx="11069320" cy="1291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Travelling</a:t>
            </a:r>
            <a:r>
              <a:rPr lang="en-US" altLang="zh-CN" sz="32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to </a:t>
            </a:r>
            <a:r>
              <a:rPr lang="en-US" altLang="zh-CN" sz="32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conferences</a:t>
            </a:r>
            <a:r>
              <a:rPr lang="en-US" altLang="zh-CN" sz="32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</a:t>
            </a:r>
            <a:r>
              <a:rPr lang="en-US" altLang="zh-CN" sz="32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lectures</a:t>
            </a:r>
            <a:r>
              <a:rPr lang="en-US" altLang="zh-CN" sz="32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</a:t>
            </a:r>
            <a:r>
              <a:rPr lang="en-US" altLang="zh-CN" sz="32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workshops</a:t>
            </a:r>
            <a:r>
              <a:rPr lang="en-US" altLang="zh-CN" sz="32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and</a:t>
            </a:r>
            <a:r>
              <a:rPr lang="en-US" altLang="zh-CN" sz="32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the like</a:t>
            </a:r>
            <a:r>
              <a:rPr lang="en-US" altLang="zh-CN" sz="32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32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–</a:t>
            </a:r>
            <a:r>
              <a:rPr lang="en-US" altLang="zh-CN" sz="32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20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frequently by plane </a:t>
            </a:r>
            <a:r>
              <a:rPr lang="en-US" altLang="zh-CN" sz="20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–</a:t>
            </a:r>
            <a:r>
              <a:rPr lang="en-US" altLang="zh-CN" sz="20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________(view) as important for scientists to get together and exchange information.</a:t>
            </a:r>
            <a:r>
              <a:rPr lang="zh-CN" altLang="zh-CN" sz="20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endParaRPr lang="zh-CN" altLang="zh-CN" sz="2000">
              <a:effectLst/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288030" y="5038090"/>
            <a:ext cx="56343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travelling + </a:t>
            </a:r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介词短语</a:t>
            </a:r>
            <a:endParaRPr lang="zh-CN" altLang="en-US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3333750" y="5763895"/>
            <a:ext cx="56343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介词短语：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A</a:t>
            </a:r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，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B</a:t>
            </a:r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，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C</a:t>
            </a:r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，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and D </a:t>
            </a:r>
            <a:endParaRPr lang="en-US" altLang="zh-CN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-317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拓展延伸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1</a:t>
            </a:r>
            <a:endParaRPr lang="en-US" altLang="zh-CN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70086" y="2446946"/>
            <a:ext cx="11070241" cy="2030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8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Travelling </a:t>
            </a:r>
            <a:r>
              <a:rPr lang="en-US" altLang="zh-CN" sz="24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to conferences</a:t>
            </a:r>
            <a:r>
              <a:rPr lang="en-US" altLang="zh-CN" sz="24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</a:t>
            </a:r>
            <a:r>
              <a:rPr lang="en-US" altLang="zh-CN" sz="24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lectures</a:t>
            </a:r>
            <a:r>
              <a:rPr lang="en-US" altLang="zh-CN" sz="24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</a:t>
            </a:r>
            <a:r>
              <a:rPr lang="en-US" altLang="zh-CN" sz="24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workshops</a:t>
            </a:r>
            <a:r>
              <a:rPr lang="en-US" altLang="zh-CN" sz="24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, and</a:t>
            </a:r>
            <a:r>
              <a:rPr lang="en-US" altLang="zh-CN" sz="2400">
                <a:solidFill>
                  <a:srgbClr val="C00000"/>
                </a:solidFill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the like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–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frequently by plane </a:t>
            </a:r>
            <a:r>
              <a:rPr lang="en-US" altLang="zh-CN" sz="2800" b="1">
                <a:solidFill>
                  <a:srgbClr val="C00000"/>
                </a:solidFill>
                <a:effectLst/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–</a:t>
            </a: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________(view) as important for scientists to get together and exchange information.</a:t>
            </a:r>
            <a:r>
              <a:rPr lang="zh-CN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 </a:t>
            </a:r>
            <a:endParaRPr lang="en-US" sz="2800">
              <a:latin typeface="Times New Roman Regular" panose="02020603050405020304" charset="0"/>
              <a:ea typeface="微软雅黑" panose="020b0503020204020204" pitchFamily="34" charset="-122"/>
              <a:cs typeface="Times New Roman Regular" panose="02020603050405020304" charset="0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902460" y="3200100"/>
            <a:ext cx="160782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  <a:cs typeface="Times New Roman" panose="02020603050405020304" pitchFamily="18" charset="0"/>
              </a:rPr>
              <a:t>谓语动词</a:t>
            </a:r>
            <a:endParaRPr lang="zh-CN" altLang="en-US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288030" y="4737735"/>
            <a:ext cx="56343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破折号的作用</a:t>
            </a:r>
            <a:r>
              <a:rPr lang="en-US" altLang="zh-CN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= </a:t>
            </a:r>
            <a:r>
              <a: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逗号的作用</a:t>
            </a:r>
            <a:endParaRPr lang="zh-CN" altLang="en-US" sz="28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3278505" y="5520690"/>
            <a:ext cx="563435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主语</a:t>
            </a:r>
            <a:r>
              <a:rPr lang="en-US" altLang="zh-CN" sz="40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</a:t>
            </a:r>
            <a:r>
              <a:rPr lang="zh-CN" altLang="en-US" sz="40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—</a:t>
            </a:r>
            <a:r>
              <a:rPr lang="en-US" altLang="zh-CN" sz="40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... </a:t>
            </a:r>
            <a:r>
              <a:rPr lang="zh-CN" altLang="en-US" sz="40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—</a:t>
            </a:r>
            <a:r>
              <a:rPr lang="en-US" altLang="zh-CN" sz="40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 </a:t>
            </a:r>
            <a:r>
              <a:rPr lang="zh-CN" altLang="en-US" sz="40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rPr>
              <a:t>谓语动词</a:t>
            </a:r>
            <a:endParaRPr lang="zh-CN" altLang="en-US" sz="4000" b="1">
              <a:solidFill>
                <a:srgbClr val="C00000"/>
              </a:solidFill>
              <a:latin typeface="PingFang SC Semibold" panose="020b0400000000000000" charset="-122"/>
              <a:ea typeface="PingFang SC Semibold" panose="020b0400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318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知识分析</a:t>
            </a:r>
            <a:endParaRPr lang="zh-CN" altLang="en-US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7" name="椭圆 26" title=""/>
          <p:cNvSpPr/>
          <p:nvPr/>
        </p:nvSpPr>
        <p:spPr>
          <a:xfrm>
            <a:off x="851575" y="1704858"/>
            <a:ext cx="369332" cy="369332"/>
          </a:xfrm>
          <a:prstGeom prst="ellipse">
            <a:avLst/>
          </a:prstGeom>
          <a:solidFill>
            <a:srgbClr val="FEBF00"/>
          </a:solidFill>
          <a:ln w="28575">
            <a:noFill/>
          </a:ln>
          <a:effectLst>
            <a:outerShdw blurRad="355600" sx="110000" sy="110000" algn="ctr" rotWithShape="0">
              <a:srgbClr val="FEBF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prstClr val="white"/>
              </a:solidFill>
              <a:latin typeface="思源黑体 CN Normal" panose="020b0500000000000000" pitchFamily="34" charset="-122"/>
              <a:ea typeface="思源黑体 CN Medium" panose="020b0500000000000000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860742" y="2400642"/>
            <a:ext cx="1050163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200" kern="1400" spc="100">
                <a:solidFill>
                  <a:schemeClr val="bg2">
                    <a:lumMod val="25000"/>
                  </a:schemeClr>
                </a:solidFill>
                <a:latin typeface="思源黑体 CN Normal" panose="020b0500000000000000" pitchFamily="34" charset="-122"/>
                <a:ea typeface="思源黑体 CN Normal" panose="020b05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主语</a:t>
            </a:r>
            <a:r>
              <a:rPr lang="en-US" altLang="zh-CN" sz="36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- ... - </a:t>
            </a:r>
            <a:r>
              <a:rPr lang="zh-CN" altLang="en-US" sz="36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谓语动词</a:t>
            </a:r>
            <a:endParaRPr lang="zh-CN" altLang="en-US" sz="36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918210" y="1810385"/>
            <a:ext cx="24098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思源黑体 CN Normal" panose="020b0500000000000000" pitchFamily="34" charset="-122"/>
              </a:rPr>
              <a:t>2</a:t>
            </a:r>
            <a:r>
              <a:rPr lang="zh-CN" altLang="en-US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思源黑体 CN Normal" panose="020b0500000000000000" pitchFamily="34" charset="-122"/>
              </a:rPr>
              <a:t>、句型延伸</a:t>
            </a:r>
            <a:endParaRPr lang="zh-CN" altLang="en-US" sz="2000" b="1" smtClean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思源黑体 CN Normal" panose="020b0500000000000000" pitchFamily="34" charset="-122"/>
            </a:endParaRPr>
          </a:p>
        </p:txBody>
      </p:sp>
      <p:grpSp>
        <p:nvGrpSpPr>
          <p:cNvPr id="5" name="组合 4" title=""/>
          <p:cNvGrpSpPr/>
          <p:nvPr/>
        </p:nvGrpSpPr>
        <p:grpSpPr>
          <a:xfrm>
            <a:off x="806450" y="3650615"/>
            <a:ext cx="10609580" cy="2225040"/>
            <a:chOff x="1270" y="5749"/>
            <a:chExt cx="16708" cy="3504"/>
          </a:xfrm>
        </p:grpSpPr>
        <p:sp>
          <p:nvSpPr>
            <p:cNvPr id="12" name="Rectangle 22" descr="psb"/>
            <p:cNvSpPr>
              <a:spLocks noChangeArrowheads="1"/>
            </p:cNvSpPr>
            <p:nvPr/>
          </p:nvSpPr>
          <p:spPr bwMode="auto">
            <a:xfrm>
              <a:off x="1270" y="5749"/>
              <a:ext cx="16709" cy="3504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>
              <a:outerShdw blurRad="114300" dist="152400" dir="2700000" algn="tl" rotWithShape="0">
                <a:schemeClr val="accent6">
                  <a:lumMod val="75000"/>
                  <a:alpha val="7000"/>
                </a:schemeClr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solidFill>
                  <a:srgbClr val="595959"/>
                </a:solidFill>
                <a:latin typeface="思源宋体 CN" panose="02020900000000000000" pitchFamily="18" charset="-122"/>
                <a:ea typeface="思源宋体 CN" panose="02020900000000000000" pitchFamily="18" charset="-122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5178" y="7461"/>
              <a:ext cx="8873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</a:rPr>
                <a:t>破折号的作用</a:t>
              </a:r>
              <a:r>
                <a:rPr lang="en-US" altLang="zh-CN" sz="28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</a:rPr>
                <a:t> = </a:t>
              </a:r>
              <a:r>
                <a:rPr lang="zh-CN" altLang="en-US" sz="2800" b="1">
                  <a:solidFill>
                    <a:srgbClr val="C00000"/>
                  </a:solidFill>
                  <a:latin typeface="PingFang SC Semibold" panose="020b0400000000000000" charset="-122"/>
                  <a:ea typeface="PingFang SC Semibold" panose="020b0400000000000000" charset="-122"/>
                </a:rPr>
                <a:t>逗号的作用</a:t>
              </a:r>
              <a:endParaRPr lang="zh-CN" altLang="en-US" sz="2800" b="1">
                <a:solidFill>
                  <a:srgbClr val="C00000"/>
                </a:solidFill>
                <a:latin typeface="PingFang SC Semibold" panose="020b0400000000000000" charset="-122"/>
                <a:ea typeface="PingFang SC Semibold" panose="020b0400000000000000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2223"/>
            <a:ext cx="12188190" cy="6855460"/>
          </a:xfrm>
          <a:prstGeom prst="rect">
            <a:avLst/>
          </a:prstGeom>
        </p:spPr>
      </p:pic>
      <p:sp>
        <p:nvSpPr>
          <p:cNvPr id="16" name="圆角矩形 15" title=""/>
          <p:cNvSpPr/>
          <p:nvPr/>
        </p:nvSpPr>
        <p:spPr>
          <a:xfrm>
            <a:off x="615664" y="636288"/>
            <a:ext cx="929783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>
                  <a:alpha val="30000"/>
                </a:srgbClr>
              </a:gs>
              <a:gs pos="91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 title=""/>
          <p:cNvSpPr/>
          <p:nvPr/>
        </p:nvSpPr>
        <p:spPr>
          <a:xfrm>
            <a:off x="409364" y="548640"/>
            <a:ext cx="1065250" cy="2445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00A887"/>
              </a:gs>
              <a:gs pos="85000">
                <a:srgbClr val="00A887">
                  <a:alpha val="0"/>
                </a:srgbClr>
              </a:gs>
            </a:gsLst>
            <a:lin ang="10800000" scaled="1"/>
          </a:gradFill>
          <a:ln>
            <a:noFill/>
          </a:ln>
          <a:effectLst>
            <a:outerShdw blurRad="190500" sx="102000" sy="102000" algn="ctr" rotWithShape="0">
              <a:srgbClr val="DF2D38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Medium" panose="020b0500000000000000" pitchFamily="34" charset="-122"/>
              <a:ea typeface="思源黑体 CN Medium" panose="020b0500000000000000" pitchFamily="34" charset="-122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 flipH="1">
            <a:off x="524510" y="1039495"/>
            <a:ext cx="11161395" cy="0"/>
          </a:xfrm>
          <a:prstGeom prst="line">
            <a:avLst/>
          </a:prstGeom>
          <a:ln w="12700">
            <a:solidFill>
              <a:srgbClr val="EDD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571625" y="483870"/>
            <a:ext cx="5055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拓展延伸</a:t>
            </a:r>
            <a:r>
              <a:rPr lang="en-US" altLang="zh-CN" sz="2400" b="1" smtClean="0">
                <a:latin typeface="微软雅黑" panose="020b0503020204020204" pitchFamily="34" charset="-122"/>
                <a:ea typeface="微软雅黑" panose="020b0503020204020204" pitchFamily="34" charset="-122"/>
                <a:cs typeface="汉仪瑞意宋简" panose="00020600040101010101" charset="-122"/>
              </a:rPr>
              <a:t>2</a:t>
            </a:r>
            <a:endParaRPr lang="en-US" altLang="zh-CN" sz="2400" b="1" smtClean="0">
              <a:latin typeface="微软雅黑" panose="020b0503020204020204" pitchFamily="34" charset="-122"/>
              <a:ea typeface="微软雅黑" panose="020b0503020204020204" pitchFamily="34" charset="-122"/>
              <a:cs typeface="汉仪瑞意宋简" panose="00020600040101010101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570086" y="2446946"/>
            <a:ext cx="11070241" cy="2030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>
              <a:lnSpc>
                <a:spcPct val="150000"/>
              </a:lnSpc>
            </a:pPr>
            <a:r>
              <a:rPr lang="en-US" altLang="zh-CN" sz="2800">
                <a:effectLst/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In the Ming Dynasty, the center was the Forbidden City, ______(surround) in concentric</a:t>
            </a:r>
            <a:r>
              <a:rPr lang="zh-CN" altLang="zh-CN" sz="2800">
                <a:effectLst/>
                <a:latin typeface="Times New Roman Regular" panose="02020603050405020304" charset="0"/>
                <a:ea typeface="DengXian" panose="02010600030101010101" pitchFamily="2" charset="-122"/>
                <a:cs typeface="Times New Roman Regular" panose="02020603050405020304" charset="0"/>
                <a:sym typeface="+mn-ea"/>
              </a:rPr>
              <a:t>（同心的）</a:t>
            </a:r>
            <a:r>
              <a:rPr lang="en-US" altLang="zh-CN" sz="2800">
                <a:effectLst/>
                <a:latin typeface="Times New Roman Regular" panose="02020603050405020304" charset="0"/>
                <a:ea typeface="DengXian" panose="02010600030101010101" pitchFamily="2" charset="-122"/>
                <a:cs typeface="Times New Roman Regular" panose="02020603050405020304" charset="0"/>
                <a:sym typeface="+mn-ea"/>
              </a:rPr>
              <a:t>circles by the Inner City and Outer City.</a:t>
            </a:r>
            <a:endParaRPr lang="en-US" sz="2800">
              <a:latin typeface="Times New Roman Regular" panose="02020603050405020304" charset="0"/>
              <a:ea typeface="微软雅黑" panose="020b0503020204020204" pitchFamily="34" charset="-122"/>
              <a:cs typeface="Times New Roman Regular" panose="02020603050405020304" charset="0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https://d.book118.com/645240013003011120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53">
      <vt:lpstr>Arial</vt:lpstr>
      <vt:lpstr>Calibri</vt:lpstr>
      <vt:lpstr>Calibri Light</vt:lpstr>
      <vt:lpstr>宋体</vt:lpstr>
      <vt:lpstr>微软雅黑</vt:lpstr>
      <vt:lpstr>汉仪瑞意宋简</vt:lpstr>
      <vt:lpstr>阿里巴巴普惠体 H</vt:lpstr>
      <vt:lpstr>Times New Roman</vt:lpstr>
      <vt:lpstr>方正兰亭粗黑简体</vt:lpstr>
      <vt:lpstr>Wingdings</vt:lpstr>
      <vt:lpstr>方正兰亭准黑_GBK</vt:lpstr>
      <vt:lpstr>思源黑体 CN Medium</vt:lpstr>
      <vt:lpstr>思源黑体 CN Normal</vt:lpstr>
      <vt:lpstr>Times New Roman Regular</vt:lpstr>
      <vt:lpstr>PingFang SC Semibold</vt:lpstr>
      <vt:lpstr>Times New Roman Bold</vt:lpstr>
      <vt:lpstr>PingFang SC</vt:lpstr>
      <vt:lpstr>思源宋体 CN</vt:lpstr>
      <vt:lpstr>Times New Roman (正文 CS 字体)</vt:lpstr>
      <vt:lpstr>DengXian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2024-09-22T09:00:40.937</cp:lastPrinted>
  <dcterms:created xsi:type="dcterms:W3CDTF">2024-09-22T01:00:40Z</dcterms:created>
  <dcterms:modified xsi:type="dcterms:W3CDTF">2024-09-22T01:00:42Z</dcterms:modified>
</cp:coreProperties>
</file>