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B34AB2-6566-49F9-8237-BFB156B2C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25B61-61CF-46B0-AD1D-979D845B6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26289B-4666-4193-8163-169B39D54D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3D6BD1-C70F-4A4C-8FF1-ED104998EA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ABF4FA-8C7A-4FE5-98F5-6C75902D7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A14E4AA-D385-4092-BD65-F535C1CF2A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22757D-23E7-46F8-AE59-771D789C9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827678-0C3D-4FAA-BD6F-2E035BDB67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DC52B0-31AA-4618-B04D-5316E8FF6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C2758D-8357-42B5-9BDA-4E722C1C0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B3E23-3D60-431D-92D4-DC380D97C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30101301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供应链协同采购与供应协议管理技巧与案例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供应链协同采购概述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供应协议管理关键要素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供应链协同采购策略与技巧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供应协议执行监控及改进方法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案例分析：成功实施供应链协同采购与供应协议管理经验分享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供应链协同采购概述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供应链协同采购是指供应链上下游企业间通过协同合作，共同进行采购活动，以实现资源共享、风险共担和成本优化的一种采购模式。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通过协同采购，企业可以更有效地整合内外部资源，提高采购效率，降低采购成本，增强供应链的稳定性和竞争力。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供应链协同采购定义与意义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供应链协同采购优势与挑战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资源整合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通过协同采购，企业可以整合内外部资源，实现资源共享，提高资源利用效率。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成本优化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协同采购可以降低采购成本，包括原材料成本、物流成本等，提高企业盈利能力。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50654" cy="914400"/>
            <a:chOff x="454963" y="93878"/>
            <a:chExt cx="10650654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10775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供应链协同采购优势与挑战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0539" y="237534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风险共担：协同采购可以降低企业面临的市场风险和供应链风险，提高供应链的稳定性。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869284" y="1724456"/>
            <a:ext cx="1112806" cy="1111282"/>
            <a:chOff x="8869284" y="1724456"/>
            <a:chExt cx="1112806" cy="1111282"/>
          </a:xfrm>
        </p:grpSpPr>
        <p:sp>
          <p:nvSpPr>
            <p:cNvPr id="26" name="AutoShape 26"/>
            <p:cNvSpPr/>
            <p:nvPr/>
          </p:nvSpPr>
          <p:spPr>
            <a:xfrm>
              <a:off x="8869284" y="1724456"/>
              <a:ext cx="1112806" cy="111128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9246951" y="2006396"/>
            <a:ext cx="355759" cy="488728"/>
            <a:chOff x="9246951" y="2006396"/>
            <a:chExt cx="355759" cy="488728"/>
          </a:xfrm>
        </p:grpSpPr>
        <p:sp>
          <p:nvSpPr>
            <p:cNvPr id="28" name="AutoShape 28"/>
            <p:cNvSpPr/>
            <p:nvPr/>
          </p:nvSpPr>
          <p:spPr>
            <a:xfrm>
              <a:off x="9249427" y="2006396"/>
              <a:ext cx="350996" cy="48872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9246951" y="2006396"/>
              <a:ext cx="355759" cy="488728"/>
            </a:xfrm>
            <a:custGeom>
              <a:rect l="l" t="t" r="r" b="b"/>
              <a:pathLst>
                <a:path w="122" h="168">
                  <a:moveTo>
                    <a:pt x="0" y="21"/>
                  </a:moveTo>
                  <a:cubicBezTo>
                    <a:pt x="53" y="21"/>
                    <a:pt x="61" y="0"/>
                    <a:pt x="61" y="0"/>
                  </a:cubicBezTo>
                  <a:cubicBezTo>
                    <a:pt x="61" y="0"/>
                    <a:pt x="69" y="21"/>
                    <a:pt x="122" y="21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2" y="141"/>
                    <a:pt x="61" y="168"/>
                    <a:pt x="61" y="168"/>
                  </a:cubicBezTo>
                  <a:cubicBezTo>
                    <a:pt x="61" y="168"/>
                    <a:pt x="0" y="141"/>
                    <a:pt x="0" y="10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7154784" y="2168988"/>
            <a:ext cx="754094" cy="754094"/>
            <a:chOff x="7154784" y="2168988"/>
            <a:chExt cx="754094" cy="754094"/>
          </a:xfrm>
        </p:grpSpPr>
        <p:sp>
          <p:nvSpPr>
            <p:cNvPr id="31" name="AutoShape 31"/>
            <p:cNvSpPr/>
            <p:nvPr/>
          </p:nvSpPr>
          <p:spPr>
            <a:xfrm>
              <a:off x="7154784" y="2168988"/>
              <a:ext cx="754094" cy="7540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AutoShape 32"/>
          <p:cNvSpPr/>
          <p:nvPr/>
        </p:nvSpPr>
        <p:spPr>
          <a:xfrm>
            <a:off x="8974059" y="4475657"/>
            <a:ext cx="942975" cy="93983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9253761" y="4762883"/>
            <a:ext cx="381952" cy="365379"/>
          </a:xfrm>
          <a:custGeom>
            <a:rect l="l" t="t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05615" y="2719818"/>
            <a:ext cx="1655731" cy="1655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8050039" y="3166160"/>
            <a:ext cx="965549" cy="862584"/>
          </a:xfrm>
          <a:custGeom>
            <a:rect l="l" t="t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6" name="Group 36"/>
          <p:cNvGrpSpPr/>
          <p:nvPr/>
        </p:nvGrpSpPr>
        <p:grpSpPr>
          <a:xfrm>
            <a:off x="9888459" y="3223119"/>
            <a:ext cx="996982" cy="996982"/>
            <a:chOff x="9888459" y="3223119"/>
            <a:chExt cx="996982" cy="996982"/>
          </a:xfrm>
        </p:grpSpPr>
        <p:sp>
          <p:nvSpPr>
            <p:cNvPr id="37" name="AutoShape 37"/>
            <p:cNvSpPr/>
            <p:nvPr/>
          </p:nvSpPr>
          <p:spPr>
            <a:xfrm>
              <a:off x="9888459" y="3223119"/>
              <a:ext cx="996982" cy="996982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6438790" y="3427907"/>
            <a:ext cx="941356" cy="939832"/>
            <a:chOff x="6438790" y="3427907"/>
            <a:chExt cx="941356" cy="939832"/>
          </a:xfrm>
        </p:grpSpPr>
        <p:sp>
          <p:nvSpPr>
            <p:cNvPr id="39" name="AutoShape 39"/>
            <p:cNvSpPr/>
            <p:nvPr/>
          </p:nvSpPr>
          <p:spPr>
            <a:xfrm>
              <a:off x="6438790" y="3427907"/>
              <a:ext cx="941356" cy="93983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6726064" y="3627837"/>
            <a:ext cx="376047" cy="403289"/>
            <a:chOff x="6726064" y="3627837"/>
            <a:chExt cx="376047" cy="403289"/>
          </a:xfrm>
        </p:grpSpPr>
        <p:sp>
          <p:nvSpPr>
            <p:cNvPr id="41" name="AutoShape 41"/>
            <p:cNvSpPr/>
            <p:nvPr/>
          </p:nvSpPr>
          <p:spPr>
            <a:xfrm>
              <a:off x="6728064" y="3627837"/>
              <a:ext cx="374047" cy="403289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6855318" y="3629837"/>
              <a:ext cx="246793" cy="278987"/>
            </a:xfrm>
            <a:custGeom>
              <a:rect l="l" t="t" r="r" b="b"/>
              <a:pathLst>
                <a:path w="105" h="118">
                  <a:moveTo>
                    <a:pt x="32" y="118"/>
                  </a:moveTo>
                  <a:cubicBezTo>
                    <a:pt x="21" y="118"/>
                    <a:pt x="10" y="113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3" y="90"/>
                    <a:pt x="27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91"/>
                    <a:pt x="40" y="90"/>
                    <a:pt x="4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3"/>
                    <a:pt x="79" y="48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0"/>
                    <a:pt x="77" y="36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69" y="28"/>
                    <a:pt x="65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7" y="27"/>
                    <a:pt x="53" y="28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9"/>
                    <a:pt x="23" y="49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3" y="39"/>
                    <a:pt x="13" y="30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9" y="4"/>
                    <a:pt x="50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72" y="0"/>
                    <a:pt x="83" y="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101" y="22"/>
                    <a:pt x="105" y="33"/>
                    <a:pt x="105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5" y="55"/>
                    <a:pt x="101" y="6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54" y="114"/>
                    <a:pt x="4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726064" y="3753090"/>
              <a:ext cx="246793" cy="278035"/>
            </a:xfrm>
            <a:custGeom>
              <a:rect l="l" t="t" r="r" b="b"/>
              <a:pathLst>
                <a:path w="105" h="118">
                  <a:moveTo>
                    <a:pt x="44" y="118"/>
                  </a:moveTo>
                  <a:cubicBezTo>
                    <a:pt x="33" y="118"/>
                    <a:pt x="22" y="114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4" y="96"/>
                    <a:pt x="0" y="85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4" y="52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1" y="5"/>
                    <a:pt x="6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2" y="0"/>
                    <a:pt x="91" y="3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100" y="9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2" y="28"/>
                    <a:pt x="78" y="27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69" y="27"/>
                    <a:pt x="65" y="28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8" y="65"/>
                    <a:pt x="26" y="70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8"/>
                    <a:pt x="28" y="82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6" y="90"/>
                    <a:pt x="40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8" y="91"/>
                    <a:pt x="52" y="90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74" y="68"/>
                    <a:pt x="82" y="68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93" y="79"/>
                    <a:pt x="93" y="87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66" y="114"/>
                    <a:pt x="55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7334997" y="4608940"/>
            <a:ext cx="1147763" cy="1147763"/>
            <a:chOff x="7334997" y="4608940"/>
            <a:chExt cx="1147763" cy="1147763"/>
          </a:xfrm>
        </p:grpSpPr>
        <p:sp>
          <p:nvSpPr>
            <p:cNvPr id="45" name="AutoShape 45"/>
            <p:cNvSpPr/>
            <p:nvPr/>
          </p:nvSpPr>
          <p:spPr>
            <a:xfrm>
              <a:off x="7334997" y="4608940"/>
              <a:ext cx="1147763" cy="114776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7679450" y="4875395"/>
            <a:ext cx="458857" cy="474497"/>
            <a:chOff x="7679450" y="4875395"/>
            <a:chExt cx="458857" cy="474497"/>
          </a:xfrm>
        </p:grpSpPr>
        <p:sp>
          <p:nvSpPr>
            <p:cNvPr id="47" name="AutoShape 47"/>
            <p:cNvSpPr/>
            <p:nvPr/>
          </p:nvSpPr>
          <p:spPr>
            <a:xfrm>
              <a:off x="7805622" y="4875395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7679450" y="5135348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9" name="Freeform 49"/>
          <p:cNvSpPr/>
          <p:nvPr/>
        </p:nvSpPr>
        <p:spPr>
          <a:xfrm>
            <a:off x="10218660" y="3455593"/>
            <a:ext cx="412781" cy="412781"/>
          </a:xfrm>
          <a:custGeom>
            <a:rect l="l" t="t" r="r" b="b"/>
            <a:pathLst>
              <a:path w="20512" h="2160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0" name="Group 50"/>
          <p:cNvGrpSpPr/>
          <p:nvPr/>
        </p:nvGrpSpPr>
        <p:grpSpPr>
          <a:xfrm>
            <a:off x="7380145" y="2375347"/>
            <a:ext cx="272942" cy="241109"/>
            <a:chOff x="7380145" y="2375347"/>
            <a:chExt cx="272942" cy="241109"/>
          </a:xfrm>
        </p:grpSpPr>
        <p:sp>
          <p:nvSpPr>
            <p:cNvPr id="51" name="Freeform 51"/>
            <p:cNvSpPr/>
            <p:nvPr/>
          </p:nvSpPr>
          <p:spPr>
            <a:xfrm>
              <a:off x="7399265" y="2485735"/>
              <a:ext cx="233260" cy="130721"/>
            </a:xfrm>
            <a:custGeom>
              <a:rect l="l" t="t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380145" y="2375347"/>
              <a:ext cx="272942" cy="16159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1066267" y="2006396"/>
            <a:ext cx="1203412" cy="16168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协同采购需要供应链上下游企业间实现信息共享，但信息共享可能存在泄露商业机密的风险。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信息共享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协同采购涉及多个企业的利益分配问题，如何公平、合理地分配利益是协同采购面临的一大挑战。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利益分配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协同采购需要建立有效的组织协调机制，以确保各参与方能够紧密合作、协同配合。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组织协调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供应链协同采购优势与挑战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数字化与智能化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随着数字化和智能化技术的不断发展，供应链协同采购将更加注重数字化和智能化技术的应用，如大数据、人工智能等，以提高采购效率和准确性。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绿色化与可持续化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随着全球对环保和可持续发展的日益关注，供应链协同采购将更加注重绿色化和可持续化的发展，推动绿色采购和可持续供应链管理。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全球化与多元化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随着全球化的不断深入和市场的多元化发展，供应链协同采购将更加注重全球化和多元化的发展，推动跨国、跨地区的协同采购和供应链管理。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供应链协同采购发展趋势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供应协议管理关键要素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包括供应商和采购方的名称、地址、联系方式等。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合同条款明确性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合同双方基本信息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详细列明采购物品的名称、规格、数量、质量等要求。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采购物品描述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明确采购物品的价格、付款方式、付款期限等。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价格与付款条款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规定采购物品的交货时间、地点和方式。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交货期与交货方式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说明采购物品的质量保证期限、验收标准和方法。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质量保证与验收标准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列明合同双方违约责任及争议解决方式。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交货期确定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根据采购物品的生产周期、运输时间等因素，合理确定交货期，并在合同中明确规定。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价格条款制定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根据市场行情、采购物品的成本等因素，制定合理的价格条款，包括固定价格、浮动价格等。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付款方式选择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根据采购双方的信任和合作程度，选择合适的付款方式，如预付款、货到付款、分期付款等。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交货期与价格条款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验收标准制定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根据采购物品的特点和行业标准，制定合理的验收标准和方法，并在合同中明确规定。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不合格品处理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对于不符合质量标准的产品，要求供应商进行退换或者采取其他补救措施，确保采购方的利益不受损失。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质量保证要求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要求供应商提供符合质量标准的产品，并在合同中规定质量保证期限和质量问题的解决方式。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质量保证与验收标准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9375" r="9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合同变更与解除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在合同中规定合同变更和解除的情形和程序，以便在合同执行过程中出现问题时能够及时处理。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违约责任规定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在合同中明确规定合同双方违约责任，包括违约情形、违约责任承担方式等。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争议解决方式选择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根据采购双方的意愿和合同约定，选择合适的争议解决方式，如协商、调解、仲裁或诉讼等。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违约责任及争议解决机制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供应链协同采购策略与技巧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制定采购计划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根据需求预测结果，结合库存水平、生产计划和供应商能力等因素，制定详细的采购计划，包括采购品种、数量、时间等。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灵活调整计划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建立快速响应机制，根据市场变化、生产调整等实际情况，及时调整采购计划，确保供应链协同顺畅。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准确预测需求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利用历史数据、市场趋势分析、销售预测等方法，准确预测未来需求，为采购计划提供可靠依据。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需求预测与计划制定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明确选择标准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建立供应商选择标准，包括质量、价格、交货期、服务等方面，确保选定的供应商符合采购需求。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供应商调查与评估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对潜在供应商进行调查，了解其生产能力、技术水平、质量管理体系等情况，并进行综合评估。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建立供应商数据库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将评估合格的供应商纳入数据库，建立长期合作关系，实现信息共享和协同工作。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供应商选择与评估方法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https://d.book118.com/645301013011011110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2024-09-15T03:26:27.585</cp:lastPrinted>
  <dcterms:created xsi:type="dcterms:W3CDTF">2024-09-14T19:26:27Z</dcterms:created>
  <dcterms:modified xsi:type="dcterms:W3CDTF">2024-09-14T19:26:29Z</dcterms:modified>
</cp:coreProperties>
</file>