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D031F-12EC-48E4-92AB-58B3A94D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9B06D-AEC7-44E1-99EC-8D8C14E60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6EDD7-F158-42C3-AEE7-4EEA9C81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543B4-D889-4490-A400-F2FDBD5D3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6D623-B4D0-4ADB-85DB-833CAC0D2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D75DBA-5A67-49C4-96CF-59411DC4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D72A8-5FED-4BB0-817A-B406C1DB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D8A84-4AFE-4D5A-A201-27B129AC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3F6BB-6782-46BA-A0EF-88AFE00F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F1F69-9B8A-443A-896F-EA9B36F2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8F3DA-EE8D-4FBE-92CC-086EF421F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emf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NULL" TargetMode="External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9.jpeg" /><Relationship Id="rId7" Type="http://schemas.openxmlformats.org/officeDocument/2006/relationships/tags" Target="../tags/tag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0.emf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vmlDrawing" Target="../drawings/vmlDrawing2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3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3.emf" /><Relationship Id="rId4" Type="http://schemas.openxmlformats.org/officeDocument/2006/relationships/vmlDrawing" Target="../drawings/vmlDrawing4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5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5.emf" /><Relationship Id="rId4" Type="http://schemas.openxmlformats.org/officeDocument/2006/relationships/vmlDrawing" Target="../drawings/vmlDrawing6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111103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2018" y="130174"/>
            <a:ext cx="6642731" cy="4597224"/>
          </a:xfrm>
          <a:prstGeom prst="rect">
            <a:avLst/>
          </a:prstGeom>
        </p:spPr>
      </p:pic>
      <p:sp>
        <p:nvSpPr>
          <p:cNvPr id="28" name="矩形 27" title=""/>
          <p:cNvSpPr/>
          <p:nvPr/>
        </p:nvSpPr>
        <p:spPr>
          <a:xfrm>
            <a:off x="0" y="5249610"/>
            <a:ext cx="12192000" cy="1523051"/>
          </a:xfrm>
          <a:prstGeom prst="rect">
            <a:avLst/>
          </a:prstGeom>
          <a:solidFill>
            <a:srgbClr val="C5FF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6" name="矩形 15" title=""/>
          <p:cNvSpPr/>
          <p:nvPr/>
        </p:nvSpPr>
        <p:spPr>
          <a:xfrm>
            <a:off x="0" y="5380993"/>
            <a:ext cx="12192000" cy="1477007"/>
          </a:xfrm>
          <a:prstGeom prst="rect">
            <a:avLst/>
          </a:prstGeom>
          <a:solidFill>
            <a:srgbClr val="00B6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635" y="1365250"/>
            <a:ext cx="12191365" cy="2757805"/>
          </a:xfrm>
          <a:prstGeom prst="rect">
            <a:avLst/>
          </a:prstGeom>
          <a:solidFill>
            <a:schemeClr val="tx2">
              <a:lumMod val="20000"/>
              <a:lumOff val="80000"/>
              <a:alpha val="71000"/>
            </a:schemeClr>
          </a:solidFill>
        </p:spPr>
        <p:txBody>
          <a:bodyPr wrap="square" rtlCol="0">
            <a:no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400" b="0" i="0" u="none" strike="noStrike" kern="1200" cap="none" spc="0" normalizeH="0" baseline="0">
                <a:ln>
                  <a:noFill/>
                </a:ln>
                <a:gradFill>
                  <a:gsLst>
                    <a:gs pos="0">
                      <a:srgbClr val="0057D6"/>
                    </a:gs>
                    <a:gs pos="100000">
                      <a:srgbClr val="00D3F0"/>
                    </a:gs>
                  </a:gsLst>
                  <a:lin ang="0" scaled="0"/>
                </a:gradFill>
                <a:effectLst/>
                <a:uLnTx/>
                <a:uFillTx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 B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产业转移</a:t>
            </a:r>
            <a:endParaRPr lang="zh-CN" altLang="en-US" sz="8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88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对区域发展的影响</a:t>
            </a:r>
            <a:endParaRPr lang="zh-CN" altLang="en-US" sz="88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endParaRPr lang="en-US" altLang="zh-CN" sz="8800"/>
          </a:p>
        </p:txBody>
      </p:sp>
      <p:sp>
        <p:nvSpPr>
          <p:cNvPr id="30" name="平行四边形 29" title=""/>
          <p:cNvSpPr/>
          <p:nvPr/>
        </p:nvSpPr>
        <p:spPr>
          <a:xfrm>
            <a:off x="-623019" y="767724"/>
            <a:ext cx="2350635" cy="3437246"/>
          </a:xfrm>
          <a:prstGeom prst="parallelogram">
            <a:avLst>
              <a:gd name="adj" fmla="val 34956"/>
            </a:avLst>
          </a:prstGeom>
          <a:gradFill>
            <a:gsLst>
              <a:gs pos="0">
                <a:schemeClr val="bg1">
                  <a:alpha val="18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grpSp>
        <p:nvGrpSpPr>
          <p:cNvPr id="25" name="组合 24" title=""/>
          <p:cNvGrpSpPr/>
          <p:nvPr/>
        </p:nvGrpSpPr>
        <p:grpSpPr>
          <a:xfrm>
            <a:off x="2409420" y="5870389"/>
            <a:ext cx="7373159" cy="498213"/>
            <a:chOff x="521161" y="5870389"/>
            <a:chExt cx="7373159" cy="498213"/>
          </a:xfrm>
        </p:grpSpPr>
        <p:sp>
          <p:nvSpPr>
            <p:cNvPr id="6" name="矩形 5"/>
            <p:cNvSpPr/>
            <p:nvPr/>
          </p:nvSpPr>
          <p:spPr>
            <a:xfrm>
              <a:off x="521161" y="5870389"/>
              <a:ext cx="7373159" cy="498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lnSpc>
                  <a:spcPct val="12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思源宋体 CN SemiBold" panose="02020600000000000000" pitchFamily="18" charset="-122"/>
                  <a:ea typeface="思源宋体 CN SemiBold" panose="02020600000000000000" pitchFamily="18" charset="-122"/>
                </a:rPr>
                <a:t>新教材  新高考  新方向</a:t>
              </a:r>
              <a:endParaRPr lang="zh-CN" altLang="en-US" sz="2400">
                <a:solidFill>
                  <a:schemeClr val="bg1"/>
                </a:solidFill>
                <a:latin typeface="思源宋体 CN SemiBold" panose="02020600000000000000" pitchFamily="18" charset="-122"/>
                <a:ea typeface="思源宋体 CN SemiBold" panose="02020600000000000000" pitchFamily="18" charset="-122"/>
              </a:endParaRPr>
            </a:p>
          </p:txBody>
        </p:sp>
        <p:sp>
          <p:nvSpPr>
            <p:cNvPr id="7" name="平行四边形 6"/>
            <p:cNvSpPr/>
            <p:nvPr/>
          </p:nvSpPr>
          <p:spPr>
            <a:xfrm>
              <a:off x="2760979" y="5972819"/>
              <a:ext cx="184151" cy="293352"/>
            </a:xfrm>
            <a:prstGeom prst="parallelogram">
              <a:avLst>
                <a:gd name="adj" fmla="val 50961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平行四边形 8"/>
            <p:cNvSpPr/>
            <p:nvPr/>
          </p:nvSpPr>
          <p:spPr>
            <a:xfrm>
              <a:off x="5602550" y="5972819"/>
              <a:ext cx="184151" cy="293352"/>
            </a:xfrm>
            <a:prstGeom prst="parallelogram">
              <a:avLst>
                <a:gd name="adj" fmla="val 50961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33" name="直接连接符 32" title=""/>
          <p:cNvCxnSpPr/>
          <p:nvPr/>
        </p:nvCxnSpPr>
        <p:spPr>
          <a:xfrm>
            <a:off x="1154393" y="6139543"/>
            <a:ext cx="1074057" cy="0"/>
          </a:xfrm>
          <a:prstGeom prst="line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 title=""/>
          <p:cNvCxnSpPr/>
          <p:nvPr/>
        </p:nvCxnSpPr>
        <p:spPr>
          <a:xfrm>
            <a:off x="9993593" y="6139543"/>
            <a:ext cx="1074057" cy="0"/>
          </a:xfrm>
          <a:prstGeom prst="line">
            <a:avLst/>
          </a:prstGeom>
          <a:ln>
            <a:solidFill>
              <a:schemeClr val="bg1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本框 7" title=""/>
          <p:cNvSpPr txBox="1"/>
          <p:nvPr/>
        </p:nvSpPr>
        <p:spPr>
          <a:xfrm>
            <a:off x="184150" y="627380"/>
            <a:ext cx="51466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/>
              <a:t>2024</a:t>
            </a:r>
            <a:r>
              <a:rPr lang="zh-CN" altLang="en-US" sz="3600" b="1"/>
              <a:t>届高三一轮复习</a:t>
            </a:r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00C3ED">
                  <a:alpha val="0"/>
                </a:srgbClr>
              </a:gs>
              <a:gs pos="100000">
                <a:srgbClr val="00C3ED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: 圆角 3" title=""/>
          <p:cNvSpPr/>
          <p:nvPr/>
        </p:nvSpPr>
        <p:spPr>
          <a:xfrm flipV="1">
            <a:off x="228872" y="248854"/>
            <a:ext cx="11705220" cy="6487225"/>
          </a:xfrm>
          <a:custGeom>
            <a:gdLst>
              <a:gd name="connsiteX0" fmla="*/ 0 w 5334000"/>
              <a:gd name="connsiteY0" fmla="*/ 191117 h 5623560"/>
              <a:gd name="connsiteX1" fmla="*/ 191117 w 5334000"/>
              <a:gd name="connsiteY1" fmla="*/ 0 h 5623560"/>
              <a:gd name="connsiteX2" fmla="*/ 5142883 w 5334000"/>
              <a:gd name="connsiteY2" fmla="*/ 0 h 5623560"/>
              <a:gd name="connsiteX3" fmla="*/ 5334000 w 5334000"/>
              <a:gd name="connsiteY3" fmla="*/ 191117 h 5623560"/>
              <a:gd name="connsiteX4" fmla="*/ 5334000 w 5334000"/>
              <a:gd name="connsiteY4" fmla="*/ 5432443 h 5623560"/>
              <a:gd name="connsiteX5" fmla="*/ 5142883 w 5334000"/>
              <a:gd name="connsiteY5" fmla="*/ 5623560 h 5623560"/>
              <a:gd name="connsiteX6" fmla="*/ 191117 w 5334000"/>
              <a:gd name="connsiteY6" fmla="*/ 5623560 h 5623560"/>
              <a:gd name="connsiteX7" fmla="*/ 0 w 5334000"/>
              <a:gd name="connsiteY7" fmla="*/ 5432443 h 5623560"/>
              <a:gd name="connsiteX8" fmla="*/ 0 w 5334000"/>
              <a:gd name="connsiteY8" fmla="*/ 191117 h 5623560"/>
              <a:gd name="connsiteX0-1" fmla="*/ 0 w 5334000"/>
              <a:gd name="connsiteY0-2" fmla="*/ 191117 h 5623560"/>
              <a:gd name="connsiteX1-3" fmla="*/ 191117 w 5334000"/>
              <a:gd name="connsiteY1-4" fmla="*/ 0 h 5623560"/>
              <a:gd name="connsiteX2-5" fmla="*/ 5142883 w 5334000"/>
              <a:gd name="connsiteY2-6" fmla="*/ 0 h 5623560"/>
              <a:gd name="connsiteX3-7" fmla="*/ 5334000 w 5334000"/>
              <a:gd name="connsiteY3-8" fmla="*/ 709277 h 5623560"/>
              <a:gd name="connsiteX4-9" fmla="*/ 5334000 w 5334000"/>
              <a:gd name="connsiteY4-10" fmla="*/ 5432443 h 5623560"/>
              <a:gd name="connsiteX5-11" fmla="*/ 5142883 w 5334000"/>
              <a:gd name="connsiteY5-12" fmla="*/ 5623560 h 5623560"/>
              <a:gd name="connsiteX6-13" fmla="*/ 191117 w 5334000"/>
              <a:gd name="connsiteY6-14" fmla="*/ 5623560 h 5623560"/>
              <a:gd name="connsiteX7-15" fmla="*/ 0 w 5334000"/>
              <a:gd name="connsiteY7-16" fmla="*/ 5432443 h 5623560"/>
              <a:gd name="connsiteX8-17" fmla="*/ 0 w 5334000"/>
              <a:gd name="connsiteY8-18" fmla="*/ 191117 h 5623560"/>
              <a:gd name="connsiteX0-19" fmla="*/ 0 w 5334000"/>
              <a:gd name="connsiteY0-20" fmla="*/ 191117 h 5623560"/>
              <a:gd name="connsiteX1-21" fmla="*/ 191117 w 5334000"/>
              <a:gd name="connsiteY1-22" fmla="*/ 0 h 5623560"/>
              <a:gd name="connsiteX2-23" fmla="*/ 4289443 w 5334000"/>
              <a:gd name="connsiteY2-24" fmla="*/ 30480 h 5623560"/>
              <a:gd name="connsiteX3-25" fmla="*/ 5334000 w 5334000"/>
              <a:gd name="connsiteY3-26" fmla="*/ 709277 h 5623560"/>
              <a:gd name="connsiteX4-27" fmla="*/ 5334000 w 5334000"/>
              <a:gd name="connsiteY4-28" fmla="*/ 5432443 h 5623560"/>
              <a:gd name="connsiteX5-29" fmla="*/ 5142883 w 5334000"/>
              <a:gd name="connsiteY5-30" fmla="*/ 5623560 h 5623560"/>
              <a:gd name="connsiteX6-31" fmla="*/ 191117 w 5334000"/>
              <a:gd name="connsiteY6-32" fmla="*/ 5623560 h 5623560"/>
              <a:gd name="connsiteX7-33" fmla="*/ 0 w 5334000"/>
              <a:gd name="connsiteY7-34" fmla="*/ 5432443 h 5623560"/>
              <a:gd name="connsiteX8-35" fmla="*/ 0 w 5334000"/>
              <a:gd name="connsiteY8-36" fmla="*/ 191117 h 5623560"/>
              <a:gd name="connsiteX0-37" fmla="*/ 0 w 5334000"/>
              <a:gd name="connsiteY0-38" fmla="*/ 373943 h 5806386"/>
              <a:gd name="connsiteX1-39" fmla="*/ 191117 w 5334000"/>
              <a:gd name="connsiteY1-40" fmla="*/ 182826 h 5806386"/>
              <a:gd name="connsiteX2-41" fmla="*/ 4289443 w 5334000"/>
              <a:gd name="connsiteY2-42" fmla="*/ 213306 h 5806386"/>
              <a:gd name="connsiteX3-43" fmla="*/ 5334000 w 5334000"/>
              <a:gd name="connsiteY3-44" fmla="*/ 892103 h 5806386"/>
              <a:gd name="connsiteX4-45" fmla="*/ 5334000 w 5334000"/>
              <a:gd name="connsiteY4-46" fmla="*/ 5615269 h 5806386"/>
              <a:gd name="connsiteX5-47" fmla="*/ 5142883 w 5334000"/>
              <a:gd name="connsiteY5-48" fmla="*/ 5806386 h 5806386"/>
              <a:gd name="connsiteX6-49" fmla="*/ 191117 w 5334000"/>
              <a:gd name="connsiteY6-50" fmla="*/ 5806386 h 5806386"/>
              <a:gd name="connsiteX7-51" fmla="*/ 0 w 5334000"/>
              <a:gd name="connsiteY7-52" fmla="*/ 5615269 h 5806386"/>
              <a:gd name="connsiteX8-53" fmla="*/ 0 w 5334000"/>
              <a:gd name="connsiteY8-54" fmla="*/ 373943 h 5806386"/>
              <a:gd name="connsiteX0-55" fmla="*/ 0 w 5334000"/>
              <a:gd name="connsiteY0-56" fmla="*/ 191117 h 5623560"/>
              <a:gd name="connsiteX1-57" fmla="*/ 191117 w 5334000"/>
              <a:gd name="connsiteY1-58" fmla="*/ 0 h 5623560"/>
              <a:gd name="connsiteX2-59" fmla="*/ 4289443 w 5334000"/>
              <a:gd name="connsiteY2-60" fmla="*/ 30480 h 5623560"/>
              <a:gd name="connsiteX3-61" fmla="*/ 5334000 w 5334000"/>
              <a:gd name="connsiteY3-62" fmla="*/ 2126597 h 5623560"/>
              <a:gd name="connsiteX4-63" fmla="*/ 5334000 w 5334000"/>
              <a:gd name="connsiteY4-64" fmla="*/ 5432443 h 5623560"/>
              <a:gd name="connsiteX5-65" fmla="*/ 5142883 w 5334000"/>
              <a:gd name="connsiteY5-66" fmla="*/ 5623560 h 5623560"/>
              <a:gd name="connsiteX6-67" fmla="*/ 191117 w 5334000"/>
              <a:gd name="connsiteY6-68" fmla="*/ 5623560 h 5623560"/>
              <a:gd name="connsiteX7-69" fmla="*/ 0 w 5334000"/>
              <a:gd name="connsiteY7-70" fmla="*/ 5432443 h 5623560"/>
              <a:gd name="connsiteX8-71" fmla="*/ 0 w 5334000"/>
              <a:gd name="connsiteY8-72" fmla="*/ 191117 h 56235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5334000" h="5623560">
                <a:moveTo>
                  <a:pt x="0" y="191117"/>
                </a:moveTo>
                <a:cubicBezTo>
                  <a:pt x="0" y="85566"/>
                  <a:pt x="85566" y="0"/>
                  <a:pt x="191117" y="0"/>
                </a:cubicBezTo>
                <a:lnTo>
                  <a:pt x="4289443" y="30480"/>
                </a:lnTo>
                <a:cubicBezTo>
                  <a:pt x="5146590" y="148693"/>
                  <a:pt x="5334000" y="552208"/>
                  <a:pt x="5334000" y="2126597"/>
                </a:cubicBezTo>
                <a:lnTo>
                  <a:pt x="5334000" y="5432443"/>
                </a:lnTo>
                <a:cubicBezTo>
                  <a:pt x="5334000" y="5537994"/>
                  <a:pt x="5248434" y="5623560"/>
                  <a:pt x="5142883" y="5623560"/>
                </a:cubicBezTo>
                <a:lnTo>
                  <a:pt x="191117" y="5623560"/>
                </a:lnTo>
                <a:cubicBezTo>
                  <a:pt x="85566" y="5623560"/>
                  <a:pt x="0" y="5537994"/>
                  <a:pt x="0" y="5432443"/>
                </a:cubicBezTo>
                <a:lnTo>
                  <a:pt x="0" y="19111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矩形: 圆角 3" title=""/>
          <p:cNvSpPr/>
          <p:nvPr/>
        </p:nvSpPr>
        <p:spPr>
          <a:xfrm>
            <a:off x="506289" y="642812"/>
            <a:ext cx="2470825" cy="742064"/>
          </a:xfrm>
          <a:custGeom>
            <a:gdLst>
              <a:gd name="connsiteX0" fmla="*/ 0 w 5334000"/>
              <a:gd name="connsiteY0" fmla="*/ 191117 h 5623560"/>
              <a:gd name="connsiteX1" fmla="*/ 191117 w 5334000"/>
              <a:gd name="connsiteY1" fmla="*/ 0 h 5623560"/>
              <a:gd name="connsiteX2" fmla="*/ 5142883 w 5334000"/>
              <a:gd name="connsiteY2" fmla="*/ 0 h 5623560"/>
              <a:gd name="connsiteX3" fmla="*/ 5334000 w 5334000"/>
              <a:gd name="connsiteY3" fmla="*/ 191117 h 5623560"/>
              <a:gd name="connsiteX4" fmla="*/ 5334000 w 5334000"/>
              <a:gd name="connsiteY4" fmla="*/ 5432443 h 5623560"/>
              <a:gd name="connsiteX5" fmla="*/ 5142883 w 5334000"/>
              <a:gd name="connsiteY5" fmla="*/ 5623560 h 5623560"/>
              <a:gd name="connsiteX6" fmla="*/ 191117 w 5334000"/>
              <a:gd name="connsiteY6" fmla="*/ 5623560 h 5623560"/>
              <a:gd name="connsiteX7" fmla="*/ 0 w 5334000"/>
              <a:gd name="connsiteY7" fmla="*/ 5432443 h 5623560"/>
              <a:gd name="connsiteX8" fmla="*/ 0 w 5334000"/>
              <a:gd name="connsiteY8" fmla="*/ 191117 h 5623560"/>
              <a:gd name="connsiteX0-1" fmla="*/ 0 w 5334000"/>
              <a:gd name="connsiteY0-2" fmla="*/ 191117 h 5623560"/>
              <a:gd name="connsiteX1-3" fmla="*/ 191117 w 5334000"/>
              <a:gd name="connsiteY1-4" fmla="*/ 0 h 5623560"/>
              <a:gd name="connsiteX2-5" fmla="*/ 5142883 w 5334000"/>
              <a:gd name="connsiteY2-6" fmla="*/ 0 h 5623560"/>
              <a:gd name="connsiteX3-7" fmla="*/ 5334000 w 5334000"/>
              <a:gd name="connsiteY3-8" fmla="*/ 709277 h 5623560"/>
              <a:gd name="connsiteX4-9" fmla="*/ 5334000 w 5334000"/>
              <a:gd name="connsiteY4-10" fmla="*/ 5432443 h 5623560"/>
              <a:gd name="connsiteX5-11" fmla="*/ 5142883 w 5334000"/>
              <a:gd name="connsiteY5-12" fmla="*/ 5623560 h 5623560"/>
              <a:gd name="connsiteX6-13" fmla="*/ 191117 w 5334000"/>
              <a:gd name="connsiteY6-14" fmla="*/ 5623560 h 5623560"/>
              <a:gd name="connsiteX7-15" fmla="*/ 0 w 5334000"/>
              <a:gd name="connsiteY7-16" fmla="*/ 5432443 h 5623560"/>
              <a:gd name="connsiteX8-17" fmla="*/ 0 w 5334000"/>
              <a:gd name="connsiteY8-18" fmla="*/ 191117 h 5623560"/>
              <a:gd name="connsiteX0-19" fmla="*/ 0 w 5334000"/>
              <a:gd name="connsiteY0-20" fmla="*/ 191117 h 5623560"/>
              <a:gd name="connsiteX1-21" fmla="*/ 191117 w 5334000"/>
              <a:gd name="connsiteY1-22" fmla="*/ 0 h 5623560"/>
              <a:gd name="connsiteX2-23" fmla="*/ 4289443 w 5334000"/>
              <a:gd name="connsiteY2-24" fmla="*/ 30480 h 5623560"/>
              <a:gd name="connsiteX3-25" fmla="*/ 5334000 w 5334000"/>
              <a:gd name="connsiteY3-26" fmla="*/ 709277 h 5623560"/>
              <a:gd name="connsiteX4-27" fmla="*/ 5334000 w 5334000"/>
              <a:gd name="connsiteY4-28" fmla="*/ 5432443 h 5623560"/>
              <a:gd name="connsiteX5-29" fmla="*/ 5142883 w 5334000"/>
              <a:gd name="connsiteY5-30" fmla="*/ 5623560 h 5623560"/>
              <a:gd name="connsiteX6-31" fmla="*/ 191117 w 5334000"/>
              <a:gd name="connsiteY6-32" fmla="*/ 5623560 h 5623560"/>
              <a:gd name="connsiteX7-33" fmla="*/ 0 w 5334000"/>
              <a:gd name="connsiteY7-34" fmla="*/ 5432443 h 5623560"/>
              <a:gd name="connsiteX8-35" fmla="*/ 0 w 5334000"/>
              <a:gd name="connsiteY8-36" fmla="*/ 191117 h 5623560"/>
              <a:gd name="connsiteX0-37" fmla="*/ 0 w 5334000"/>
              <a:gd name="connsiteY0-38" fmla="*/ 373943 h 5806386"/>
              <a:gd name="connsiteX1-39" fmla="*/ 191117 w 5334000"/>
              <a:gd name="connsiteY1-40" fmla="*/ 182826 h 5806386"/>
              <a:gd name="connsiteX2-41" fmla="*/ 4289443 w 5334000"/>
              <a:gd name="connsiteY2-42" fmla="*/ 213306 h 5806386"/>
              <a:gd name="connsiteX3-43" fmla="*/ 5334000 w 5334000"/>
              <a:gd name="connsiteY3-44" fmla="*/ 892103 h 5806386"/>
              <a:gd name="connsiteX4-45" fmla="*/ 5334000 w 5334000"/>
              <a:gd name="connsiteY4-46" fmla="*/ 5615269 h 5806386"/>
              <a:gd name="connsiteX5-47" fmla="*/ 5142883 w 5334000"/>
              <a:gd name="connsiteY5-48" fmla="*/ 5806386 h 5806386"/>
              <a:gd name="connsiteX6-49" fmla="*/ 191117 w 5334000"/>
              <a:gd name="connsiteY6-50" fmla="*/ 5806386 h 5806386"/>
              <a:gd name="connsiteX7-51" fmla="*/ 0 w 5334000"/>
              <a:gd name="connsiteY7-52" fmla="*/ 5615269 h 5806386"/>
              <a:gd name="connsiteX8-53" fmla="*/ 0 w 5334000"/>
              <a:gd name="connsiteY8-54" fmla="*/ 373943 h 5806386"/>
              <a:gd name="connsiteX0-55" fmla="*/ 0 w 5334000"/>
              <a:gd name="connsiteY0-56" fmla="*/ 191117 h 5623560"/>
              <a:gd name="connsiteX1-57" fmla="*/ 191117 w 5334000"/>
              <a:gd name="connsiteY1-58" fmla="*/ 0 h 5623560"/>
              <a:gd name="connsiteX2-59" fmla="*/ 4289443 w 5334000"/>
              <a:gd name="connsiteY2-60" fmla="*/ 30480 h 5623560"/>
              <a:gd name="connsiteX3-61" fmla="*/ 5334000 w 5334000"/>
              <a:gd name="connsiteY3-62" fmla="*/ 2126597 h 5623560"/>
              <a:gd name="connsiteX4-63" fmla="*/ 5334000 w 5334000"/>
              <a:gd name="connsiteY4-64" fmla="*/ 5432443 h 5623560"/>
              <a:gd name="connsiteX5-65" fmla="*/ 5142883 w 5334000"/>
              <a:gd name="connsiteY5-66" fmla="*/ 5623560 h 5623560"/>
              <a:gd name="connsiteX6-67" fmla="*/ 191117 w 5334000"/>
              <a:gd name="connsiteY6-68" fmla="*/ 5623560 h 5623560"/>
              <a:gd name="connsiteX7-69" fmla="*/ 0 w 5334000"/>
              <a:gd name="connsiteY7-70" fmla="*/ 5432443 h 5623560"/>
              <a:gd name="connsiteX8-71" fmla="*/ 0 w 5334000"/>
              <a:gd name="connsiteY8-72" fmla="*/ 191117 h 56235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5334000" h="5623560">
                <a:moveTo>
                  <a:pt x="0" y="191117"/>
                </a:moveTo>
                <a:cubicBezTo>
                  <a:pt x="0" y="85566"/>
                  <a:pt x="85566" y="0"/>
                  <a:pt x="191117" y="0"/>
                </a:cubicBezTo>
                <a:lnTo>
                  <a:pt x="4289443" y="30480"/>
                </a:lnTo>
                <a:cubicBezTo>
                  <a:pt x="5146590" y="148693"/>
                  <a:pt x="5334000" y="552208"/>
                  <a:pt x="5334000" y="2126597"/>
                </a:cubicBezTo>
                <a:lnTo>
                  <a:pt x="5334000" y="5432443"/>
                </a:lnTo>
                <a:cubicBezTo>
                  <a:pt x="5334000" y="5537994"/>
                  <a:pt x="5248434" y="5623560"/>
                  <a:pt x="5142883" y="5623560"/>
                </a:cubicBezTo>
                <a:lnTo>
                  <a:pt x="191117" y="5623560"/>
                </a:lnTo>
                <a:cubicBezTo>
                  <a:pt x="85566" y="5623560"/>
                  <a:pt x="0" y="5537994"/>
                  <a:pt x="0" y="5432443"/>
                </a:cubicBezTo>
                <a:lnTo>
                  <a:pt x="0" y="191117"/>
                </a:lnTo>
                <a:close/>
              </a:path>
            </a:pathLst>
          </a:custGeom>
          <a:solidFill>
            <a:srgbClr val="00C3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995" y="642812"/>
            <a:ext cx="2615411" cy="963251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577545" y="2347121"/>
            <a:ext cx="10877064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457200" indent="-457200" algn="just" defTabSz="914400" rtl="0" eaLnBrk="1" latinLnBrk="0" hangingPunct="1">
              <a:lnSpc>
                <a:spcPct val="150000"/>
              </a:lnSpc>
              <a:buFont typeface="Wingdings" panose="05000000000000000000" pitchFamily="2" charset="2"/>
              <a:buChar char="n"/>
              <a:defRPr sz="3200" kern="1200">
                <a:solidFill>
                  <a:schemeClr val="tx1"/>
                </a:solidFill>
                <a:latin typeface="思源宋体 CN Light" panose="02020300000000000000" pitchFamily="18" charset="-122"/>
                <a:ea typeface="思源宋体 CN Light" panose="020203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</a:rPr>
              <a:t>常以我国或世界某区域工业部门跨国或跨地区转移为素材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</a:rPr>
              <a:t>，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</a:rPr>
              <a:t>考查产业转移的规律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</a:rPr>
              <a:t>影响因素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</a:rPr>
              <a:t>及对地理环境带来的影响</a:t>
            </a:r>
            <a:endParaRPr lang="zh-CN" altLang="en-US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 title=""/>
          <p:cNvGrpSpPr/>
          <p:nvPr/>
        </p:nvGrpSpPr>
        <p:grpSpPr>
          <a:xfrm>
            <a:off x="240481" y="108544"/>
            <a:ext cx="11456219" cy="604402"/>
            <a:chOff x="240481" y="108544"/>
            <a:chExt cx="11456219" cy="604402"/>
          </a:xfrm>
        </p:grpSpPr>
        <p:sp>
          <p:nvSpPr>
            <p:cNvPr id="5" name="文本框 4"/>
            <p:cNvSpPr txBox="1"/>
            <p:nvPr/>
          </p:nvSpPr>
          <p:spPr>
            <a:xfrm>
              <a:off x="941498" y="108544"/>
              <a:ext cx="10252918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3200" b="1" i="0" u="none" strike="noStrike" kern="1200" cap="none" spc="0" normalizeH="0" baseline="0" noProof="0">
                  <a:ln>
                    <a:noFill/>
                  </a:ln>
                  <a:gradFill>
                    <a:gsLst>
                      <a:gs pos="0">
                        <a:srgbClr val="0057D6"/>
                      </a:gs>
                      <a:gs pos="100000">
                        <a:srgbClr val="00D3F0"/>
                      </a:gs>
                    </a:gsLst>
                    <a:lin ang="0" scaled="0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 B" panose="00020600040101010101" pitchFamily="18" charset="-122"/>
                </a:rPr>
                <a:t>1.</a:t>
              </a: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gradFill>
                    <a:gsLst>
                      <a:gs pos="0">
                        <a:srgbClr val="0057D6"/>
                      </a:gs>
                      <a:gs pos="100000">
                        <a:srgbClr val="00D3F0"/>
                      </a:gs>
                    </a:gsLst>
                    <a:lin ang="0" scaled="0"/>
                  </a:gradFill>
                  <a:effectLst/>
                  <a:uLnTx/>
                  <a:uFillTx/>
                  <a:latin typeface="思源宋体 CN Heavy" panose="02020900000000000000" pitchFamily="18" charset="-122"/>
                  <a:ea typeface="思源宋体 CN Heavy" panose="02020900000000000000" pitchFamily="18" charset="-122"/>
                  <a:cs typeface="阿里巴巴普惠体 B" panose="00020600040101010101" pitchFamily="18" charset="-122"/>
                </a:rPr>
                <a:t>产业转移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0">
                      <a:srgbClr val="0057D6"/>
                    </a:gs>
                    <a:gs pos="100000">
                      <a:srgbClr val="00D3F0"/>
                    </a:gs>
                  </a:gsLst>
                  <a:lin ang="0" scaled="0"/>
                </a:gradFill>
                <a:effectLst/>
                <a:uLnTx/>
                <a:uFillTx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 B" panose="00020600040101010101" pitchFamily="18" charset="-122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240481" y="213360"/>
              <a:ext cx="392471" cy="392471"/>
            </a:xfrm>
            <a:prstGeom prst="rect">
              <a:avLst/>
            </a:prstGeom>
            <a:noFill/>
            <a:ln>
              <a:solidFill>
                <a:srgbClr val="0082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449885" y="422764"/>
              <a:ext cx="281610" cy="281610"/>
            </a:xfrm>
            <a:prstGeom prst="rect">
              <a:avLst/>
            </a:prstGeom>
            <a:solidFill>
              <a:srgbClr val="0082DF"/>
            </a:solidFill>
            <a:ln>
              <a:solidFill>
                <a:srgbClr val="0082D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9" name="直接连接符 8"/>
            <p:cNvCxnSpPr/>
            <p:nvPr/>
          </p:nvCxnSpPr>
          <p:spPr>
            <a:xfrm>
              <a:off x="872672" y="704374"/>
              <a:ext cx="10824028" cy="0"/>
            </a:xfrm>
            <a:prstGeom prst="line">
              <a:avLst/>
            </a:prstGeom>
            <a:ln w="9525">
              <a:solidFill>
                <a:srgbClr val="00C2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组合 22"/>
            <p:cNvGrpSpPr/>
            <p:nvPr/>
          </p:nvGrpSpPr>
          <p:grpSpPr>
            <a:xfrm>
              <a:off x="11194416" y="128171"/>
              <a:ext cx="502284" cy="584775"/>
              <a:chOff x="11194416" y="128171"/>
              <a:chExt cx="502284" cy="584775"/>
            </a:xfrm>
          </p:grpSpPr>
          <p:sp>
            <p:nvSpPr>
              <p:cNvPr id="11" name="椭圆 10"/>
              <p:cNvSpPr/>
              <p:nvPr/>
            </p:nvSpPr>
            <p:spPr>
              <a:xfrm>
                <a:off x="11194416" y="171622"/>
                <a:ext cx="502284" cy="502284"/>
              </a:xfrm>
              <a:prstGeom prst="ellipse">
                <a:avLst/>
              </a:prstGeom>
              <a:solidFill>
                <a:srgbClr val="00B6E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等线" panose="02010600030101010101" charset="-122"/>
                  <a:ea typeface="等线" panose="02010600030101010101" charset="-122"/>
                </a:endParaRPr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11228191" y="128171"/>
                <a:ext cx="43473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3200" b="0" i="0" u="none" strike="noStrike" kern="1200" cap="none" spc="0" normalizeH="0" baseline="0">
                    <a:ln>
                      <a:noFill/>
                    </a:ln>
                    <a:gradFill>
                      <a:gsLst>
                        <a:gs pos="0">
                          <a:srgbClr val="0057D6"/>
                        </a:gs>
                        <a:gs pos="100000">
                          <a:srgbClr val="00D3F0"/>
                        </a:gs>
                      </a:gsLst>
                      <a:lin ang="0" scaled="0"/>
                    </a:gradFill>
                    <a:effectLst/>
                    <a:uLnTx/>
                    <a:uFillTx/>
                    <a:latin typeface="思源宋体 CN Heavy" panose="02020900000000000000" pitchFamily="18" charset="-122"/>
                    <a:ea typeface="思源宋体 CN Heavy" panose="02020900000000000000" pitchFamily="18" charset="-122"/>
                    <a:cs typeface="阿里巴巴普惠体 B" panose="00020600040101010101" pitchFamily="18" charset="-122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chemeClr val="bg1"/>
                    </a:solidFill>
                  </a:rPr>
                  <a:t>1</a:t>
                </a:r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2" name="文本框 1" title=""/>
          <p:cNvSpPr txBox="1"/>
          <p:nvPr/>
        </p:nvSpPr>
        <p:spPr>
          <a:xfrm>
            <a:off x="383945" y="1104901"/>
            <a:ext cx="1159783" cy="523220"/>
          </a:xfrm>
          <a:prstGeom prst="rect">
            <a:avLst/>
          </a:prstGeom>
          <a:solidFill>
            <a:srgbClr val="3A8AF9"/>
          </a:solidFill>
          <a:ln>
            <a:solidFill>
              <a:srgbClr val="3A8AF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800" b="1" kern="1200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概念</a:t>
            </a:r>
            <a:endParaRPr lang="zh-CN" altLang="en-US"/>
          </a:p>
        </p:txBody>
      </p:sp>
      <p:sp>
        <p:nvSpPr>
          <p:cNvPr id="6" name="文本框 5" title=""/>
          <p:cNvSpPr txBox="1"/>
          <p:nvPr/>
        </p:nvSpPr>
        <p:spPr>
          <a:xfrm>
            <a:off x="1877000" y="1027728"/>
            <a:ext cx="9889787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指某些国家或地区将一部分产业转移到其他国家或地区，是产业在空间上移动的现象。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449351" y="2100494"/>
            <a:ext cx="1159783" cy="521970"/>
          </a:xfrm>
          <a:prstGeom prst="rect">
            <a:avLst/>
          </a:prstGeom>
          <a:solidFill>
            <a:srgbClr val="3A8AF9"/>
          </a:solidFill>
          <a:ln>
            <a:solidFill>
              <a:srgbClr val="3A8AF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800" b="1" kern="1200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方式</a:t>
            </a:r>
            <a:endParaRPr lang="zh-CN" altLang="en-US"/>
          </a:p>
        </p:txBody>
      </p:sp>
      <p:sp>
        <p:nvSpPr>
          <p:cNvPr id="8" name="文本框 7" title=""/>
          <p:cNvSpPr txBox="1"/>
          <p:nvPr/>
        </p:nvSpPr>
        <p:spPr>
          <a:xfrm>
            <a:off x="1992630" y="2106295"/>
            <a:ext cx="64814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对外直接投资</a:t>
            </a:r>
            <a:r>
              <a:rPr lang="en-US" altLang="zh-CN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、在外建立企业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文本框 9" title=""/>
          <p:cNvSpPr txBox="1"/>
          <p:nvPr/>
        </p:nvSpPr>
        <p:spPr>
          <a:xfrm>
            <a:off x="448716" y="2905845"/>
            <a:ext cx="1159783" cy="523220"/>
          </a:xfrm>
          <a:prstGeom prst="rect">
            <a:avLst/>
          </a:prstGeom>
          <a:solidFill>
            <a:srgbClr val="3A8AF9"/>
          </a:solidFill>
          <a:ln>
            <a:solidFill>
              <a:srgbClr val="3A8AF9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800" b="1" kern="1200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目的</a:t>
            </a:r>
            <a:endParaRPr lang="zh-CN" altLang="en-US"/>
          </a:p>
        </p:txBody>
      </p:sp>
      <p:sp>
        <p:nvSpPr>
          <p:cNvPr id="12" name="文本框 11" title=""/>
          <p:cNvSpPr txBox="1"/>
          <p:nvPr/>
        </p:nvSpPr>
        <p:spPr>
          <a:xfrm>
            <a:off x="1992630" y="2907030"/>
            <a:ext cx="81299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降低生产成本、扩大销售市场、追求更高利润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78105" y="3545840"/>
            <a:ext cx="12269470" cy="1038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产业转移的</a:t>
            </a:r>
            <a:r>
              <a:rPr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根本原因是利润</a:t>
            </a:r>
            <a:r>
              <a:rPr sz="2800" b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，利润与生产成本、市场份额有直接关系，如下图所示：</a:t>
            </a:r>
            <a:endParaRPr sz="2800" b="1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14" name="图片 -214748256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365" y="4217035"/>
            <a:ext cx="8608060" cy="26911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76163" name="对象 476162" title=""/>
          <p:cNvGraphicFramePr>
            <a:graphicFrameLocks noChangeAspect="1"/>
          </p:cNvGraphicFramePr>
          <p:nvPr/>
        </p:nvGraphicFramePr>
        <p:xfrm>
          <a:off x="201930" y="921385"/>
          <a:ext cx="12597130" cy="5813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169015" imgH="4163695" progId="Word.Document.8">
                  <p:embed/>
                </p:oleObj>
              </mc:Choice>
              <mc:Fallback>
                <p:oleObj r:id="rId2" imgW="11169015" imgH="416369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1930" y="921385"/>
                        <a:ext cx="12597130" cy="58134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组合 2" title=""/>
          <p:cNvGrpSpPr/>
          <p:nvPr/>
        </p:nvGrpSpPr>
        <p:grpSpPr>
          <a:xfrm>
            <a:off x="-10160" y="308610"/>
            <a:ext cx="12269470" cy="521970"/>
            <a:chOff x="-16" y="486"/>
            <a:chExt cx="19322" cy="822"/>
          </a:xfrm>
        </p:grpSpPr>
        <p:cxnSp>
          <p:nvCxnSpPr>
            <p:cNvPr id="22" name="直接连接符 21"/>
            <p:cNvCxnSpPr/>
            <p:nvPr>
              <p:custDataLst>
                <p:tags r:id="rId4"/>
              </p:custDataLst>
            </p:nvPr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>
              <p:custDataLst>
                <p:tags r:id="rId5"/>
              </p:custDataLst>
            </p:nvPr>
          </p:nvCxnSpPr>
          <p:spPr>
            <a:xfrm>
              <a:off x="11591" y="901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>
              <p:custDataLst>
                <p:tags r:id="rId6"/>
              </p:custDataLst>
            </p:nvPr>
          </p:nvSpPr>
          <p:spPr>
            <a:xfrm>
              <a:off x="1798" y="509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595" y="48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产业转移的影响因素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7187" name="矩形 477186" title=""/>
          <p:cNvSpPr/>
          <p:nvPr/>
        </p:nvSpPr>
        <p:spPr>
          <a:xfrm>
            <a:off x="0" y="771525"/>
            <a:ext cx="12192000" cy="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77186" name="图片 47718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335" y="830580"/>
            <a:ext cx="10418445" cy="5962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77188" name="矩形 477187" title=""/>
          <p:cNvSpPr/>
          <p:nvPr/>
        </p:nvSpPr>
        <p:spPr>
          <a:xfrm>
            <a:off x="0" y="5629275"/>
            <a:ext cx="865188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00000"/>
              </a:lnSpc>
              <a:buNone/>
              <a:tabLst>
                <a:tab pos="4800600"/>
              </a:tabLst>
            </a:pPr>
            <a:r>
              <a:rPr lang="zh-CN" altLang="en-US" b="1">
                <a:solidFill>
                  <a:schemeClr val="tx1"/>
                </a:solidFill>
                <a:latin typeface="Calibri"/>
                <a:ea typeface="黑体" panose="02010609060101010101" charset="-122"/>
              </a:rPr>
              <a:t> </a:t>
            </a:r>
            <a:endParaRPr lang="zh-CN" altLang="en-US" sz="1800">
              <a:solidFill>
                <a:schemeClr val="tx1"/>
              </a:solidFill>
              <a:latin typeface="Calibri"/>
              <a:ea typeface="Courier New" panose="02070309020205020404" pitchFamily="49" charset="0"/>
            </a:endParaRPr>
          </a:p>
        </p:txBody>
      </p:sp>
      <p:grpSp>
        <p:nvGrpSpPr>
          <p:cNvPr id="3" name="组合 2" title=""/>
          <p:cNvGrpSpPr/>
          <p:nvPr/>
        </p:nvGrpSpPr>
        <p:grpSpPr>
          <a:xfrm>
            <a:off x="-10160" y="308610"/>
            <a:ext cx="12269470" cy="521970"/>
            <a:chOff x="-16" y="486"/>
            <a:chExt cx="19322" cy="822"/>
          </a:xfrm>
        </p:grpSpPr>
        <p:cxnSp>
          <p:nvCxnSpPr>
            <p:cNvPr id="22" name="直接连接符 21"/>
            <p:cNvCxnSpPr/>
            <p:nvPr>
              <p:custDataLst>
                <p:tags r:id="rId3"/>
              </p:custDataLst>
            </p:nvPr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>
              <p:custDataLst>
                <p:tags r:id="rId4"/>
              </p:custDataLst>
            </p:nvPr>
          </p:nvCxnSpPr>
          <p:spPr>
            <a:xfrm>
              <a:off x="11591" y="901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>
              <p:custDataLst>
                <p:tags r:id="rId5"/>
              </p:custDataLst>
            </p:nvPr>
          </p:nvSpPr>
          <p:spPr>
            <a:xfrm>
              <a:off x="1798" y="509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595" y="48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产业转移的影响因素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8550275" y="2020570"/>
            <a:ext cx="32702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追求效益最大化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160020" y="3617595"/>
            <a:ext cx="12031980" cy="320294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思源黑体" panose="020b0400000000000000" pitchFamily="34" charset="-122"/>
              </a:rPr>
              <a:t>产业跨区域转移，受制于多种因素的综合影响。企业迁移前后的生产成本和综合收益，受到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思源黑体" panose="020b0400000000000000" pitchFamily="34" charset="-122"/>
              </a:rPr>
              <a:t>生产要素、地理位置、市场环境、政府政策、产业配套、基础设施等多种因素影响，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思源黑体" panose="020b0400000000000000" pitchFamily="34" charset="-122"/>
              </a:rPr>
              <a:t>企业转出地以“推力”为主，企业转入地以“拉力”为主。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思源黑体" panose="020b0400000000000000" pitchFamily="34" charset="-122"/>
            </a:endParaRPr>
          </a:p>
        </p:txBody>
      </p:sp>
      <p:sp>
        <p:nvSpPr>
          <p:cNvPr id="10" name="椭圆 9" title=""/>
          <p:cNvSpPr/>
          <p:nvPr/>
        </p:nvSpPr>
        <p:spPr>
          <a:xfrm>
            <a:off x="2987455" y="1649009"/>
            <a:ext cx="1800200" cy="1800200"/>
          </a:xfrm>
          <a:prstGeom prst="ellipse">
            <a:avLst/>
          </a:prstGeom>
          <a:solidFill>
            <a:srgbClr val="3A8AF9"/>
          </a:solidFill>
          <a:ln>
            <a:solidFill>
              <a:srgbClr val="3A8AF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思源宋体 CN Heavy" panose="02020900000000000000" pitchFamily="18" charset="-122"/>
                <a:ea typeface="思源宋体 CN Heavy" panose="02020900000000000000" pitchFamily="18" charset="-122"/>
                <a:cs typeface="+mn-ea"/>
                <a:sym typeface="思源黑体" panose="020b0400000000000000" pitchFamily="34" charset="-122"/>
              </a:rPr>
              <a:t>企业</a:t>
            </a:r>
            <a:endParaRPr lang="en-US" altLang="zh-CN" sz="2800">
              <a:latin typeface="思源宋体 CN Heavy" panose="02020900000000000000" pitchFamily="18" charset="-122"/>
              <a:ea typeface="思源宋体 CN Heavy" panose="02020900000000000000" pitchFamily="18" charset="-122"/>
              <a:cs typeface="+mn-ea"/>
              <a:sym typeface="思源黑体" panose="020b0400000000000000" pitchFamily="34" charset="-122"/>
            </a:endParaRPr>
          </a:p>
          <a:p>
            <a:pPr algn="ctr"/>
            <a:r>
              <a:rPr lang="zh-CN" altLang="en-US" sz="2800">
                <a:latin typeface="思源宋体 CN Heavy" panose="02020900000000000000" pitchFamily="18" charset="-122"/>
                <a:ea typeface="思源宋体 CN Heavy" panose="02020900000000000000" pitchFamily="18" charset="-122"/>
                <a:cs typeface="+mn-ea"/>
                <a:sym typeface="思源黑体" panose="020b0400000000000000" pitchFamily="34" charset="-122"/>
              </a:rPr>
              <a:t>转出地</a:t>
            </a:r>
            <a:endParaRPr lang="zh-CN" altLang="en-US" sz="2800">
              <a:latin typeface="思源宋体 CN Heavy" panose="02020900000000000000" pitchFamily="18" charset="-122"/>
              <a:ea typeface="思源宋体 CN Heavy" panose="02020900000000000000" pitchFamily="18" charset="-122"/>
              <a:cs typeface="+mn-ea"/>
              <a:sym typeface="思源黑体" panose="020b0400000000000000" pitchFamily="34" charset="-122"/>
            </a:endParaRPr>
          </a:p>
        </p:txBody>
      </p:sp>
      <p:sp>
        <p:nvSpPr>
          <p:cNvPr id="12" name="椭圆 11" title=""/>
          <p:cNvSpPr/>
          <p:nvPr/>
        </p:nvSpPr>
        <p:spPr>
          <a:xfrm>
            <a:off x="7055095" y="1649009"/>
            <a:ext cx="1800200" cy="1800200"/>
          </a:xfrm>
          <a:prstGeom prst="ellipse">
            <a:avLst/>
          </a:prstGeom>
          <a:solidFill>
            <a:srgbClr val="3A8AF9"/>
          </a:solidFill>
          <a:ln>
            <a:solidFill>
              <a:srgbClr val="3A8AF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思源宋体 CN Heavy" panose="02020900000000000000" pitchFamily="18" charset="-122"/>
                <a:ea typeface="思源宋体 CN Heavy" panose="02020900000000000000" pitchFamily="18" charset="-122"/>
                <a:cs typeface="+mn-ea"/>
                <a:sym typeface="思源黑体" panose="020b0400000000000000" pitchFamily="34" charset="-122"/>
              </a:rPr>
              <a:t>企业</a:t>
            </a:r>
            <a:endParaRPr lang="en-US" altLang="zh-CN" sz="2800">
              <a:latin typeface="思源宋体 CN Heavy" panose="02020900000000000000" pitchFamily="18" charset="-122"/>
              <a:ea typeface="思源宋体 CN Heavy" panose="02020900000000000000" pitchFamily="18" charset="-122"/>
              <a:cs typeface="+mn-ea"/>
              <a:sym typeface="思源黑体" panose="020b0400000000000000" pitchFamily="34" charset="-122"/>
            </a:endParaRPr>
          </a:p>
          <a:p>
            <a:pPr algn="ctr"/>
            <a:r>
              <a:rPr lang="zh-CN" altLang="en-US" sz="2800">
                <a:latin typeface="思源宋体 CN Heavy" panose="02020900000000000000" pitchFamily="18" charset="-122"/>
                <a:ea typeface="思源宋体 CN Heavy" panose="02020900000000000000" pitchFamily="18" charset="-122"/>
                <a:cs typeface="+mn-ea"/>
                <a:sym typeface="思源黑体" panose="020b0400000000000000" pitchFamily="34" charset="-122"/>
              </a:rPr>
              <a:t>转入地</a:t>
            </a:r>
            <a:endParaRPr lang="zh-CN" altLang="en-US" sz="2800">
              <a:latin typeface="思源宋体 CN Heavy" panose="02020900000000000000" pitchFamily="18" charset="-122"/>
              <a:ea typeface="思源宋体 CN Heavy" panose="02020900000000000000" pitchFamily="18" charset="-122"/>
              <a:cs typeface="+mn-ea"/>
              <a:sym typeface="思源黑体" panose="020b0400000000000000" pitchFamily="34" charset="-122"/>
            </a:endParaRPr>
          </a:p>
        </p:txBody>
      </p:sp>
      <p:grpSp>
        <p:nvGrpSpPr>
          <p:cNvPr id="13" name="组合 12" title=""/>
          <p:cNvGrpSpPr/>
          <p:nvPr/>
        </p:nvGrpSpPr>
        <p:grpSpPr>
          <a:xfrm>
            <a:off x="4969771" y="1618926"/>
            <a:ext cx="1938074" cy="679175"/>
            <a:chOff x="5076321" y="2224944"/>
            <a:chExt cx="1938074" cy="679175"/>
          </a:xfrm>
        </p:grpSpPr>
        <p:cxnSp>
          <p:nvCxnSpPr>
            <p:cNvPr id="14" name="直接箭头连接符 13"/>
            <p:cNvCxnSpPr/>
            <p:nvPr/>
          </p:nvCxnSpPr>
          <p:spPr>
            <a:xfrm>
              <a:off x="5076321" y="2904119"/>
              <a:ext cx="1879471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矩形 14"/>
            <p:cNvSpPr/>
            <p:nvPr/>
          </p:nvSpPr>
          <p:spPr>
            <a:xfrm>
              <a:off x="5188254" y="2224944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思源宋体 CN" panose="02020400000000000000" pitchFamily="18" charset="-122"/>
                  <a:ea typeface="思源宋体 CN" panose="02020400000000000000" pitchFamily="18" charset="-122"/>
                  <a:cs typeface="+mn-ea"/>
                  <a:sym typeface="思源黑体" panose="020b0400000000000000" pitchFamily="34" charset="-122"/>
                </a:rPr>
                <a:t>“推力”</a:t>
              </a:r>
              <a:endParaRPr lang="zh-CN" altLang="en-US" sz="3200">
                <a:latin typeface="思源宋体 CN" panose="02020400000000000000" pitchFamily="18" charset="-122"/>
                <a:ea typeface="思源宋体 CN" panose="02020400000000000000" pitchFamily="18" charset="-122"/>
                <a:cs typeface="+mn-ea"/>
                <a:sym typeface="思源黑体" panose="020b0400000000000000" pitchFamily="34" charset="-122"/>
              </a:endParaRPr>
            </a:p>
          </p:txBody>
        </p:sp>
      </p:grpSp>
      <p:grpSp>
        <p:nvGrpSpPr>
          <p:cNvPr id="16" name="组合 15" title=""/>
          <p:cNvGrpSpPr/>
          <p:nvPr/>
        </p:nvGrpSpPr>
        <p:grpSpPr>
          <a:xfrm>
            <a:off x="4957148" y="2734443"/>
            <a:ext cx="1961812" cy="779080"/>
            <a:chOff x="5076321" y="3408175"/>
            <a:chExt cx="1961812" cy="779080"/>
          </a:xfrm>
        </p:grpSpPr>
        <p:cxnSp>
          <p:nvCxnSpPr>
            <p:cNvPr id="17" name="直接箭头连接符 16"/>
            <p:cNvCxnSpPr/>
            <p:nvPr/>
          </p:nvCxnSpPr>
          <p:spPr>
            <a:xfrm>
              <a:off x="5076321" y="3408175"/>
              <a:ext cx="1879471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矩形 17"/>
            <p:cNvSpPr/>
            <p:nvPr/>
          </p:nvSpPr>
          <p:spPr>
            <a:xfrm>
              <a:off x="5211992" y="3602480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latin typeface="思源宋体 CN" panose="02020400000000000000" pitchFamily="18" charset="-122"/>
                  <a:ea typeface="思源宋体 CN" panose="02020400000000000000" pitchFamily="18" charset="-122"/>
                  <a:cs typeface="+mn-ea"/>
                  <a:sym typeface="思源黑体" panose="020b0400000000000000" pitchFamily="34" charset="-122"/>
                </a:rPr>
                <a:t>“拉力”</a:t>
              </a:r>
              <a:endParaRPr lang="zh-CN" altLang="en-US" sz="3200">
                <a:latin typeface="思源宋体 CN" panose="02020400000000000000" pitchFamily="18" charset="-122"/>
                <a:ea typeface="思源宋体 CN" panose="02020400000000000000" pitchFamily="18" charset="-122"/>
                <a:cs typeface="+mn-ea"/>
                <a:sym typeface="思源黑体" panose="020b0400000000000000" pitchFamily="34" charset="-122"/>
              </a:endParaRPr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-10160" y="308610"/>
            <a:ext cx="12269470" cy="521970"/>
            <a:chOff x="-16" y="486"/>
            <a:chExt cx="19322" cy="822"/>
          </a:xfrm>
        </p:grpSpPr>
        <p:cxnSp>
          <p:nvCxnSpPr>
            <p:cNvPr id="22" name="直接连接符 21"/>
            <p:cNvCxnSpPr/>
            <p:nvPr>
              <p:custDataLst>
                <p:tags r:id="rId2"/>
              </p:custDataLst>
            </p:nvPr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>
              <p:custDataLst>
                <p:tags r:id="rId3"/>
              </p:custDataLst>
            </p:nvPr>
          </p:nvCxnSpPr>
          <p:spPr>
            <a:xfrm>
              <a:off x="11591" y="901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>
              <p:custDataLst>
                <p:tags r:id="rId4"/>
              </p:custDataLst>
            </p:nvPr>
          </p:nvSpPr>
          <p:spPr>
            <a:xfrm>
              <a:off x="1798" y="509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2595" y="48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产业转移的影响因素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/>
        </p:nvGrpSpPr>
        <p:grpSpPr>
          <a:xfrm>
            <a:off x="46355" y="-2540"/>
            <a:ext cx="12269470" cy="574675"/>
            <a:chOff x="-16" y="416"/>
            <a:chExt cx="19322" cy="905"/>
          </a:xfrm>
        </p:grpSpPr>
        <p:cxnSp>
          <p:nvCxnSpPr>
            <p:cNvPr id="22" name="直接连接符 21"/>
            <p:cNvCxnSpPr/>
            <p:nvPr/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/>
          </p:nvCxnSpPr>
          <p:spPr>
            <a:xfrm>
              <a:off x="11591" y="929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/>
          </p:nvSpPr>
          <p:spPr>
            <a:xfrm>
              <a:off x="1798" y="537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/>
          </p:nvSpPr>
          <p:spPr bwMode="auto">
            <a:xfrm>
              <a:off x="2506" y="41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3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产业转移的一般规律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endParaRPr>
            </a:p>
          </p:txBody>
        </p:sp>
      </p:grpSp>
      <p:sp>
        <p:nvSpPr>
          <p:cNvPr id="100" name="文本框 99" title=""/>
          <p:cNvSpPr txBox="1"/>
          <p:nvPr/>
        </p:nvSpPr>
        <p:spPr>
          <a:xfrm>
            <a:off x="46355" y="571500"/>
            <a:ext cx="11953875" cy="10337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（</a:t>
            </a:r>
            <a:r>
              <a:rPr 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</a:t>
            </a:r>
            <a:r>
              <a:rPr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转移</a:t>
            </a:r>
            <a:r>
              <a:rPr lang="zh-CN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顺序：</a:t>
            </a:r>
            <a:r>
              <a:rPr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由轻工业(劳动密集型)到重化工业(资源密集型和资金密集型)到高科技工业(技术密集型)。</a:t>
            </a:r>
            <a:endParaRPr sz="2800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8" name="组合 7" title=""/>
          <p:cNvGrpSpPr/>
          <p:nvPr/>
        </p:nvGrpSpPr>
        <p:grpSpPr>
          <a:xfrm>
            <a:off x="133985" y="3290570"/>
            <a:ext cx="5593080" cy="2828290"/>
            <a:chOff x="-222" y="5200"/>
            <a:chExt cx="8808" cy="4454"/>
          </a:xfrm>
        </p:grpSpPr>
        <p:pic>
          <p:nvPicPr>
            <p:cNvPr id="2" name="图片 -2147482615" descr="../YLL22B1-1-876.TIF"/>
            <p:cNvPicPr>
              <a:picLocks noChangeAspect="1"/>
            </p:cNvPicPr>
            <p:nvPr/>
          </p:nvPicPr>
          <p:blipFill>
            <a:blip r:embed="rId4" r:link="rId3"/>
            <a:stretch>
              <a:fillRect/>
            </a:stretch>
          </p:blipFill>
          <p:spPr>
            <a:xfrm>
              <a:off x="-222" y="5200"/>
              <a:ext cx="8808" cy="392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2" name="文本框 101"/>
            <p:cNvSpPr txBox="1"/>
            <p:nvPr/>
          </p:nvSpPr>
          <p:spPr>
            <a:xfrm>
              <a:off x="0" y="9123"/>
              <a:ext cx="3861" cy="5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/>
              <a:r>
                <a:rPr lang="zh-CN" sz="1600" b="1">
                  <a:cs typeface="楷体_GB2312" charset="0"/>
                </a:rPr>
                <a:t>产业典型产品周期示意</a:t>
              </a:r>
              <a:endParaRPr lang="zh-CN" altLang="en-US" sz="1600" b="1">
                <a:cs typeface="楷体_GB2312" charset="0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3861" y="9123"/>
              <a:ext cx="4363" cy="53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algn="ctr"/>
              <a:r>
                <a:rPr lang="zh-CN" sz="1600" b="1">
                  <a:cs typeface="楷体_GB2312" charset="0"/>
                </a:rPr>
                <a:t>产品生产环节的价值链</a:t>
              </a:r>
              <a:endParaRPr lang="zh-CN" altLang="en-US" sz="1600" b="1">
                <a:cs typeface="楷体_GB2312" charset="0"/>
              </a:endParaRPr>
            </a:p>
          </p:txBody>
        </p:sp>
      </p:grpSp>
      <p:sp>
        <p:nvSpPr>
          <p:cNvPr id="5" name="文本框 4" title=""/>
          <p:cNvSpPr txBox="1"/>
          <p:nvPr/>
        </p:nvSpPr>
        <p:spPr>
          <a:xfrm>
            <a:off x="5727700" y="2847340"/>
            <a:ext cx="6286500" cy="18148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发达国家总是把处于成熟期、衰退期和低附加值的生产环节向国外转移，而把技术含量高、</a:t>
            </a:r>
            <a:r>
              <a:rPr lang="zh-CN" altLang="en-US" sz="2800" b="1"/>
              <a:t>具有良好发展前景的产业和高附加值的生产环节留在国内</a:t>
            </a:r>
            <a:r>
              <a:rPr lang="zh-CN" altLang="en-US" sz="2800"/>
              <a:t>。</a:t>
            </a:r>
            <a:endParaRPr lang="zh-CN" altLang="en-US" sz="2800"/>
          </a:p>
        </p:txBody>
      </p:sp>
      <p:sp>
        <p:nvSpPr>
          <p:cNvPr id="6" name="文本框 5" title=""/>
          <p:cNvSpPr txBox="1"/>
          <p:nvPr/>
        </p:nvSpPr>
        <p:spPr>
          <a:xfrm>
            <a:off x="5727700" y="4848860"/>
            <a:ext cx="6287135" cy="18148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产品的生产流程中，</a:t>
            </a:r>
            <a:r>
              <a:rPr lang="zh-CN" altLang="en-US" sz="2800" b="1"/>
              <a:t>设计与销售环节的附加值高，加工环节的附加值低</a:t>
            </a:r>
            <a:r>
              <a:rPr lang="zh-CN" altLang="en-US" sz="2800"/>
              <a:t>。产业转移中，发达国家向发展中国家转移的是产品的加工环节。</a:t>
            </a:r>
            <a:endParaRPr lang="zh-CN" altLang="en-US" sz="2800"/>
          </a:p>
        </p:txBody>
      </p:sp>
      <p:pic>
        <p:nvPicPr>
          <p:cNvPr id="10" name="图片 9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" y="1599565"/>
            <a:ext cx="11954510" cy="10699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title=""/>
          <p:cNvSpPr/>
          <p:nvPr/>
        </p:nvSpPr>
        <p:spPr>
          <a:xfrm>
            <a:off x="771773" y="2277781"/>
            <a:ext cx="72821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由发达国家或地区向发展中国家或地区转移</a:t>
            </a:r>
            <a:endParaRPr lang="zh-CN" altLang="en-US" sz="28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670808" y="1236127"/>
            <a:ext cx="104825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资源密集型工业由接近能源、原料地，向市场、交通优势地转移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670808" y="716824"/>
            <a:ext cx="104825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劳动密集型工业都是转向劳动力数量较多、工资水平较低的地区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717798" y="1758605"/>
            <a:ext cx="97713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n"/>
            </a:pP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污染严重工业由发达国家或地区转向发展中国家或落后地区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46355" y="142240"/>
            <a:ext cx="12269470" cy="521970"/>
            <a:chOff x="-16" y="416"/>
            <a:chExt cx="19322" cy="822"/>
          </a:xfrm>
        </p:grpSpPr>
        <p:cxnSp>
          <p:nvCxnSpPr>
            <p:cNvPr id="12" name="直接连接符 11"/>
            <p:cNvCxnSpPr/>
            <p:nvPr>
              <p:custDataLst>
                <p:tags r:id="rId2"/>
              </p:custDataLst>
            </p:nvPr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>
              <p:custDataLst>
                <p:tags r:id="rId3"/>
              </p:custDataLst>
            </p:nvPr>
          </p:nvCxnSpPr>
          <p:spPr>
            <a:xfrm>
              <a:off x="11591" y="846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>
              <p:custDataLst>
                <p:tags r:id="rId4"/>
              </p:custDataLst>
            </p:nvPr>
          </p:nvSpPr>
          <p:spPr>
            <a:xfrm>
              <a:off x="1798" y="454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2506" y="41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3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产业转移的一般规律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endParaRPr>
            </a:p>
          </p:txBody>
        </p:sp>
      </p:grpSp>
      <p:pic>
        <p:nvPicPr>
          <p:cNvPr id="5630" name="H21SZFX1LRJTYDL183.eps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202815" y="2883535"/>
            <a:ext cx="7101205" cy="397446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8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/>
        </p:nvGrpSpPr>
        <p:grpSpPr>
          <a:xfrm>
            <a:off x="-10160" y="308610"/>
            <a:ext cx="12269470" cy="521970"/>
            <a:chOff x="-16" y="486"/>
            <a:chExt cx="19322" cy="822"/>
          </a:xfrm>
        </p:grpSpPr>
        <p:cxnSp>
          <p:nvCxnSpPr>
            <p:cNvPr id="22" name="直接连接符 21"/>
            <p:cNvCxnSpPr/>
            <p:nvPr/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/>
          </p:nvCxnSpPr>
          <p:spPr>
            <a:xfrm>
              <a:off x="11591" y="901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/>
          </p:nvSpPr>
          <p:spPr>
            <a:xfrm>
              <a:off x="1798" y="509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/>
          </p:nvSpPr>
          <p:spPr bwMode="auto">
            <a:xfrm>
              <a:off x="2595" y="48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ea typeface="宋体" panose="02010600030101010101" pitchFamily="2" charset="-122"/>
                  <a:sym typeface="+mn-ea"/>
                </a:rPr>
                <a:t>产业转移的规律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ea typeface="宋体" panose="02010600030101010101" pitchFamily="2" charset="-122"/>
                <a:sym typeface="+mn-ea"/>
              </a:endParaRPr>
            </a:p>
          </p:txBody>
        </p:sp>
      </p:grpSp>
      <p:sp>
        <p:nvSpPr>
          <p:cNvPr id="100" name="文本框 99" title=""/>
          <p:cNvSpPr txBox="1"/>
          <p:nvPr/>
        </p:nvSpPr>
        <p:spPr>
          <a:xfrm>
            <a:off x="191770" y="944880"/>
            <a:ext cx="1180909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转移方向:由发达国家或地区向发展中国家或欠发达地区转移。</a:t>
            </a:r>
            <a:endParaRPr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630" name="H21SZFX1LRJTYDL183.eps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045" y="1581150"/>
            <a:ext cx="9156700" cy="5124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70018" name="对象 470017" title=""/>
          <p:cNvGraphicFramePr>
            <a:graphicFrameLocks noChangeAspect="1"/>
          </p:cNvGraphicFramePr>
          <p:nvPr/>
        </p:nvGraphicFramePr>
        <p:xfrm>
          <a:off x="46355" y="661035"/>
          <a:ext cx="12080240" cy="6197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1664315" imgH="5888990" progId="Word.Document.8">
                  <p:embed/>
                </p:oleObj>
              </mc:Choice>
              <mc:Fallback>
                <p:oleObj r:id="rId2" imgW="11664315" imgH="588899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6355" y="661035"/>
                        <a:ext cx="12080240" cy="6197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组合 1" title=""/>
          <p:cNvGrpSpPr/>
          <p:nvPr/>
        </p:nvGrpSpPr>
        <p:grpSpPr>
          <a:xfrm>
            <a:off x="46355" y="81915"/>
            <a:ext cx="12269470" cy="521970"/>
            <a:chOff x="-16" y="416"/>
            <a:chExt cx="19322" cy="822"/>
          </a:xfrm>
        </p:grpSpPr>
        <p:cxnSp>
          <p:nvCxnSpPr>
            <p:cNvPr id="12" name="直接连接符 11"/>
            <p:cNvCxnSpPr/>
            <p:nvPr>
              <p:custDataLst>
                <p:tags r:id="rId4"/>
              </p:custDataLst>
            </p:nvPr>
          </p:nvCxnSpPr>
          <p:spPr>
            <a:xfrm>
              <a:off x="-16" y="963"/>
              <a:ext cx="1840" cy="11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>
              <p:custDataLst>
                <p:tags r:id="rId5"/>
              </p:custDataLst>
            </p:nvPr>
          </p:nvCxnSpPr>
          <p:spPr>
            <a:xfrm>
              <a:off x="11591" y="846"/>
              <a:ext cx="7715" cy="57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>
              <p:custDataLst>
                <p:tags r:id="rId6"/>
              </p:custDataLst>
            </p:nvPr>
          </p:nvSpPr>
          <p:spPr>
            <a:xfrm>
              <a:off x="1798" y="454"/>
              <a:ext cx="9793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506" y="416"/>
              <a:ext cx="776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3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  <a:sym typeface="+mn-ea"/>
                </a:rPr>
                <a:t>产业转移的一般规律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 title=""/>
          <p:cNvGrpSpPr/>
          <p:nvPr/>
        </p:nvGrpSpPr>
        <p:grpSpPr>
          <a:xfrm>
            <a:off x="-2540" y="267970"/>
            <a:ext cx="12238990" cy="521970"/>
            <a:chOff x="-4" y="422"/>
            <a:chExt cx="19274" cy="822"/>
          </a:xfrm>
        </p:grpSpPr>
        <p:cxnSp>
          <p:nvCxnSpPr>
            <p:cNvPr id="22" name="直接连接符 21"/>
            <p:cNvCxnSpPr/>
            <p:nvPr/>
          </p:nvCxnSpPr>
          <p:spPr>
            <a:xfrm>
              <a:off x="-4" y="911"/>
              <a:ext cx="1624" cy="14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>
              <a:stCxn id="39" idx="3"/>
            </p:cNvCxnSpPr>
            <p:nvPr/>
          </p:nvCxnSpPr>
          <p:spPr>
            <a:xfrm>
              <a:off x="13285" y="852"/>
              <a:ext cx="5985" cy="59"/>
            </a:xfrm>
            <a:prstGeom prst="line">
              <a:avLst/>
            </a:prstGeom>
            <a:ln w="38100">
              <a:solidFill>
                <a:srgbClr val="005CA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圆角矩形 38"/>
            <p:cNvSpPr/>
            <p:nvPr/>
          </p:nvSpPr>
          <p:spPr>
            <a:xfrm>
              <a:off x="1594" y="460"/>
              <a:ext cx="11691" cy="784"/>
            </a:xfrm>
            <a:prstGeom prst="roundRect">
              <a:avLst>
                <a:gd name="adj" fmla="val 50000"/>
              </a:avLst>
            </a:prstGeom>
            <a:noFill/>
            <a:ln w="38100">
              <a:solidFill>
                <a:srgbClr val="005CA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文本框 1"/>
            <p:cNvSpPr>
              <a:spLocks noChangeArrowheads="1"/>
            </p:cNvSpPr>
            <p:nvPr/>
          </p:nvSpPr>
          <p:spPr bwMode="auto">
            <a:xfrm>
              <a:off x="2148" y="422"/>
              <a:ext cx="10582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 b="1">
                  <a:solidFill>
                    <a:schemeClr val="accent1">
                      <a:lumMod val="75000"/>
                    </a:schemeClr>
                  </a:solidFill>
                  <a:latin typeface="+mn-ea"/>
                  <a:sym typeface="+mn-ea"/>
                </a:rPr>
                <a:t>4 </a:t>
              </a:r>
              <a:r>
                <a:rPr lang="zh-CN" altLang="en-US" sz="2800" b="1">
                  <a:solidFill>
                    <a:schemeClr val="accent1">
                      <a:lumMod val="75000"/>
                    </a:schemeClr>
                  </a:solidFill>
                  <a:latin typeface="+mn-ea"/>
                  <a:sym typeface="+mn-ea"/>
                </a:rPr>
                <a:t>我国国内产业转移的路线</a:t>
              </a:r>
              <a:endParaRPr lang="zh-CN" altLang="en-US" sz="2800" b="1">
                <a:solidFill>
                  <a:schemeClr val="accent1">
                    <a:lumMod val="75000"/>
                  </a:schemeClr>
                </a:solidFill>
                <a:latin typeface="+mn-ea"/>
                <a:sym typeface="+mn-ea"/>
              </a:endParaRPr>
            </a:p>
          </p:txBody>
        </p:sp>
      </p:grpSp>
      <p:pic>
        <p:nvPicPr>
          <p:cNvPr id="5631" name="H21SZFX1LRJTYDL184B.eps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40" y="789940"/>
            <a:ext cx="7739380" cy="5988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5922" name="对象 465921" title=""/>
          <p:cNvGraphicFramePr>
            <a:graphicFrameLocks noChangeAspect="1"/>
          </p:cNvGraphicFramePr>
          <p:nvPr/>
        </p:nvGraphicFramePr>
        <p:xfrm>
          <a:off x="231775" y="197485"/>
          <a:ext cx="11656695" cy="62814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1217910" imgH="6466205" progId="Word.Document.8">
                  <p:embed/>
                </p:oleObj>
              </mc:Choice>
              <mc:Fallback>
                <p:oleObj r:id="rId2" imgW="11217910" imgH="646620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31775" y="197485"/>
                        <a:ext cx="11656695" cy="628142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5924" name="文本框 465923" title=""/>
          <p:cNvSpPr txBox="1"/>
          <p:nvPr/>
        </p:nvSpPr>
        <p:spPr>
          <a:xfrm>
            <a:off x="8135938" y="3344863"/>
            <a:ext cx="72644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r>
              <a:rPr lang="en-US" altLang="zh-CN" sz="4400">
                <a:solidFill>
                  <a:srgbClr val="FF0000"/>
                </a:solidFill>
                <a:latin typeface="Times New Roman" panose="02020603050405020304" pitchFamily="18" charset="0"/>
              </a:rPr>
              <a:t> </a:t>
            </a:r>
            <a:endParaRPr lang="en-US" altLang="zh-CN" sz="4400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5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59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4898" name="对象 464897" title=""/>
          <p:cNvGraphicFramePr>
            <a:graphicFrameLocks noChangeAspect="1"/>
          </p:cNvGraphicFramePr>
          <p:nvPr/>
        </p:nvGraphicFramePr>
        <p:xfrm>
          <a:off x="354965" y="276860"/>
          <a:ext cx="11325225" cy="65316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11217910" imgH="5753100" progId="Word.Document.8">
                  <p:embed/>
                </p:oleObj>
              </mc:Choice>
              <mc:Fallback>
                <p:oleObj r:id="rId2" imgW="11217910" imgH="575310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54965" y="276860"/>
                        <a:ext cx="11325225" cy="653161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4899" name="文本框 464898" title=""/>
          <p:cNvSpPr txBox="1"/>
          <p:nvPr/>
        </p:nvSpPr>
        <p:spPr>
          <a:xfrm>
            <a:off x="7804150" y="752475"/>
            <a:ext cx="622935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en-US" altLang="zh-CN" sz="4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4900" name="文本框 464899" title=""/>
          <p:cNvSpPr txBox="1"/>
          <p:nvPr/>
        </p:nvSpPr>
        <p:spPr>
          <a:xfrm>
            <a:off x="9710420" y="2957513"/>
            <a:ext cx="58674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en-US" altLang="zh-CN" sz="44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64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4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64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4899" grpId="0"/>
      <p:bldP spid="46490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6402" name="对象 486401" title=""/>
          <p:cNvGraphicFramePr>
            <a:graphicFrameLocks noChangeAspect="1"/>
          </p:cNvGraphicFramePr>
          <p:nvPr/>
        </p:nvGraphicFramePr>
        <p:xfrm>
          <a:off x="269875" y="392430"/>
          <a:ext cx="11611610" cy="5676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344275" imgH="4371975" progId="Word.Document.8">
                  <p:embed/>
                </p:oleObj>
              </mc:Choice>
              <mc:Fallback>
                <p:oleObj r:id="rId2" imgW="11344275" imgH="437197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69875" y="392430"/>
                        <a:ext cx="11611610" cy="56769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7427" name="对象 487426" title=""/>
          <p:cNvGraphicFramePr>
            <a:graphicFrameLocks noChangeAspect="1"/>
          </p:cNvGraphicFramePr>
          <p:nvPr/>
        </p:nvGraphicFramePr>
        <p:xfrm>
          <a:off x="492125" y="302895"/>
          <a:ext cx="11207750" cy="60934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11202035" imgH="5325745" progId="Word.Document.8">
                  <p:embed/>
                </p:oleObj>
              </mc:Choice>
              <mc:Fallback>
                <p:oleObj r:id="rId2" imgW="11202035" imgH="532574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92125" y="302895"/>
                        <a:ext cx="11207750" cy="60934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7428" name="文本框 487427" title=""/>
          <p:cNvSpPr txBox="1"/>
          <p:nvPr/>
        </p:nvSpPr>
        <p:spPr>
          <a:xfrm>
            <a:off x="6291263" y="436245"/>
            <a:ext cx="622935" cy="82994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en-US" altLang="zh-CN" sz="48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87429" name="文本框 487428" title=""/>
          <p:cNvSpPr txBox="1"/>
          <p:nvPr/>
        </p:nvSpPr>
        <p:spPr>
          <a:xfrm>
            <a:off x="9652000" y="3200400"/>
            <a:ext cx="549910" cy="70675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en-US" altLang="zh-CN" sz="4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8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7428" grpId="0"/>
      <p:bldP spid="4874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 title=""/>
          <p:cNvSpPr/>
          <p:nvPr/>
        </p:nvSpPr>
        <p:spPr>
          <a:xfrm>
            <a:off x="265471" y="706792"/>
            <a:ext cx="11661058" cy="5939582"/>
          </a:xfrm>
          <a:prstGeom prst="roundRect">
            <a:avLst>
              <a:gd name="adj" fmla="val 2584"/>
            </a:avLst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>
            <a:outerShdw blurRad="850900" sx="102000" sy="102000" algn="ctr" rotWithShape="0">
              <a:prstClr val="black">
                <a:alpha val="10000"/>
              </a:prst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833607" y="61009"/>
            <a:ext cx="90819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3200" b="0" i="0" u="none" strike="noStrike" kern="1200" cap="none" spc="0" normalizeH="0" baseline="0">
                <a:ln>
                  <a:noFill/>
                </a:ln>
                <a:gradFill>
                  <a:gsLst>
                    <a:gs pos="0">
                      <a:srgbClr val="0057D6"/>
                    </a:gs>
                    <a:gs pos="100000">
                      <a:srgbClr val="00D3F0"/>
                    </a:gs>
                  </a:gsLst>
                  <a:lin ang="0" scaled="0"/>
                </a:gradFill>
                <a:effectLst/>
                <a:uLnTx/>
                <a:uFillTx/>
                <a:latin typeface="思源宋体 CN Heavy" panose="02020900000000000000" pitchFamily="18" charset="-122"/>
                <a:ea typeface="思源宋体 CN Heavy" panose="02020900000000000000" pitchFamily="18" charset="-122"/>
                <a:cs typeface="阿里巴巴普惠体 B" panose="00020600040101010101" pitchFamily="18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典例</a:t>
            </a:r>
            <a:endParaRPr lang="zh-CN" altLang="en-US"/>
          </a:p>
        </p:txBody>
      </p:sp>
      <p:sp>
        <p:nvSpPr>
          <p:cNvPr id="7" name="矩形: 圆角 6" title=""/>
          <p:cNvSpPr/>
          <p:nvPr/>
        </p:nvSpPr>
        <p:spPr>
          <a:xfrm>
            <a:off x="639932" y="1"/>
            <a:ext cx="193675" cy="584775"/>
          </a:xfrm>
          <a:prstGeom prst="roundRect">
            <a:avLst>
              <a:gd name="adj" fmla="val 0"/>
            </a:avLst>
          </a:prstGeom>
          <a:gradFill flip="none" rotWithShape="1">
            <a:gsLst>
              <a:gs pos="16000">
                <a:srgbClr val="65E2FF"/>
              </a:gs>
              <a:gs pos="81000">
                <a:srgbClr val="0070D6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scene3d>
            <a:camera prst="orthographicFront"/>
            <a:lightRig rig="contrasting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576012" y="917312"/>
            <a:ext cx="11039975" cy="34150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400" kern="1200">
                <a:solidFill>
                  <a:srgbClr val="000000"/>
                </a:solidFill>
                <a:latin typeface="思源宋体 CN" panose="02020400000000000000" pitchFamily="18" charset="-122"/>
                <a:ea typeface="思源宋体 CN" panose="02020400000000000000" pitchFamily="18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（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2022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全国甲卷）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浙江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集团是一家研发和生产空调控制元件和零部件的企业，其生产的零部件占全球智能空调配件市场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60%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以上的份额。至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2017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年，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集团除国内工厂外，还在美国、墨西哥、波兰等国家建有工厂。其国内工厂生产的产品除供应国内市场外，还满足出口需求。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2018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年，在国内工厂产能饱和、订单不断增长的情况下，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集团入驻越南某工业园，在买地自建厂房的同时，租用厂房开展生产。据此完成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1~3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题。</a:t>
            </a:r>
            <a:endParaRPr lang="zh-CN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9674112" y="4329622"/>
            <a:ext cx="482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B</a:t>
            </a:r>
            <a:endParaRPr lang="zh-CN" altLang="en-US" sz="3200">
              <a:solidFill>
                <a:srgbClr val="FF0000"/>
              </a:solidFill>
              <a:latin typeface="思源宋体 CN Heavy" panose="02020900000000000000" pitchFamily="18" charset="-122"/>
              <a:ea typeface="思源宋体 CN Heavy" panose="02020900000000000000" pitchFamily="18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76012" y="4297668"/>
            <a:ext cx="11039975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just" defTabSz="914400" rtl="0" eaLnBrk="1" latinLnBrk="0" hangingPunct="1">
              <a:lnSpc>
                <a:spcPct val="150000"/>
              </a:lnSpc>
              <a:defRPr sz="2400" kern="1200">
                <a:solidFill>
                  <a:srgbClr val="000000"/>
                </a:solidFill>
                <a:latin typeface="思源宋体 CN" panose="02020400000000000000" pitchFamily="18" charset="-122"/>
                <a:ea typeface="思源宋体 CN" panose="02020400000000000000" pitchFamily="18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en-US" altLang="zh-CN">
                <a:latin typeface="思源宋体 CN Heavy" panose="02020900000000000000" pitchFamily="18" charset="-122"/>
                <a:ea typeface="思源宋体 CN Heavy" panose="02020900000000000000" pitchFamily="18" charset="-122"/>
              </a:rPr>
              <a:t>1. 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影响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集团在美国、墨西哥、波兰等国家建厂的主要区位因素是</a:t>
            </a:r>
            <a:endParaRPr lang="zh-CN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A.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		B.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		</a:t>
            </a:r>
            <a:endParaRPr lang="en-US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C.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原材料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			D.</a:t>
            </a:r>
            <a:r>
              <a:rPr lang="zh-CN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劳动力</a:t>
            </a:r>
            <a:endParaRPr lang="zh-CN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https://d.book118.com/645301111032011103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17</Slides>
  <Notes>3</Notes>
  <TotalTime>1</TotalTime>
  <HiddenSlides>1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5">
      <vt:lpstr>Arial</vt:lpstr>
      <vt:lpstr>Calibri</vt:lpstr>
      <vt:lpstr>微软雅黑</vt:lpstr>
      <vt:lpstr>等线</vt:lpstr>
      <vt:lpstr>思源宋体 CN Heavy</vt:lpstr>
      <vt:lpstr>阿里巴巴普惠体 B</vt:lpstr>
      <vt:lpstr>思源宋体 CN SemiBold</vt:lpstr>
      <vt:lpstr>Wingdings</vt:lpstr>
      <vt:lpstr>思源宋体 CN Light</vt:lpstr>
      <vt:lpstr>黑体</vt:lpstr>
      <vt:lpstr>Courier New</vt:lpstr>
      <vt:lpstr>思源黑体</vt:lpstr>
      <vt:lpstr>思源宋体 CN</vt:lpstr>
      <vt:lpstr>楷体_GB2312</vt:lpstr>
      <vt:lpstr>Calibri Light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2024-09-12T09:19:13.405</cp:lastPrinted>
  <dcterms:created xsi:type="dcterms:W3CDTF">2024-09-12T01:19:13Z</dcterms:created>
  <dcterms:modified xsi:type="dcterms:W3CDTF">2024-09-12T01:19:15Z</dcterms:modified>
</cp:coreProperties>
</file>