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9FA1B0D-95FF-4B84-8DFA-CEA341E8B8C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61483EB-6612-4599-B038-50A9E8A075A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13A5DC9-D31B-4C4A-8C7F-92A7463DE7B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971A1D7-5D40-4E74-A423-D7B8B45412E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187C211-2568-4676-883F-6598AF05CB9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1D931FD-6D3D-4955-9097-34074C05FB6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B6C9C13-DEBE-4EAD-A459-ED40DBC1154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5801628-D299-452D-B4CD-22BD083A5FB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993B85D-4223-4B57-B21F-254A377B743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FA78C16-A330-4BF3-8BFD-F001610FD92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0019FFE-EF9D-4E05-8208-55258B6CE99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png" /><Relationship Id="rId3" Type="http://schemas.openxmlformats.org/officeDocument/2006/relationships/image" Target="../media/image7.jpeg" /><Relationship Id="rId4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45304332122011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414013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8143890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05345" y="1888367"/>
            <a:ext cx="6102379" cy="1959893"/>
          </a:xfrm>
          <a:prstGeom prst="rect">
            <a:avLst/>
          </a:prstGeom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教育教学工作困难与问题整理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5838648" y="4167778"/>
            <a:ext cx="2333375" cy="341448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8587678" y="4167778"/>
            <a:ext cx="2820047" cy="341448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2024-01-03</a:t>
            </a:r>
            <a:endParaRPr lang="en-US" sz="1100"/>
          </a:p>
        </p:txBody>
      </p:sp>
      <p:sp>
        <p:nvSpPr>
          <p:cNvPr id="7" name="Freeform 7"/>
          <p:cNvSpPr/>
          <p:nvPr/>
        </p:nvSpPr>
        <p:spPr>
          <a:xfrm>
            <a:off x="5516758" y="4281221"/>
            <a:ext cx="243840" cy="243840"/>
          </a:xfrm>
          <a:custGeom>
            <a:rect l="l" t="t" r="r" b="b"/>
            <a:pathLst>
              <a:path w="304800" h="304800">
                <a:moveTo>
                  <a:pt x="257175" y="0"/>
                </a:moveTo>
                <a:cubicBezTo>
                  <a:pt x="283474" y="0"/>
                  <a:pt x="304800" y="21326"/>
                  <a:pt x="304800" y="47625"/>
                </a:cubicBezTo>
                <a:cubicBezTo>
                  <a:pt x="304800" y="58350"/>
                  <a:pt x="301257" y="68237"/>
                  <a:pt x="295275" y="76200"/>
                </a:cubicBezTo>
                <a:lnTo>
                  <a:pt x="276225" y="95250"/>
                </a:lnTo>
                <a:lnTo>
                  <a:pt x="209550" y="28575"/>
                </a:lnTo>
                <a:lnTo>
                  <a:pt x="228600" y="9525"/>
                </a:lnTo>
                <a:cubicBezTo>
                  <a:pt x="236563" y="3543"/>
                  <a:pt x="246450" y="0"/>
                  <a:pt x="257175" y="0"/>
                </a:cubicBezTo>
                <a:close/>
                <a:moveTo>
                  <a:pt x="19050" y="219075"/>
                </a:moveTo>
                <a:lnTo>
                  <a:pt x="0" y="304800"/>
                </a:lnTo>
                <a:lnTo>
                  <a:pt x="85725" y="285750"/>
                </a:lnTo>
                <a:lnTo>
                  <a:pt x="261938" y="109538"/>
                </a:lnTo>
                <a:lnTo>
                  <a:pt x="195263" y="42863"/>
                </a:lnTo>
                <a:lnTo>
                  <a:pt x="19050" y="219075"/>
                </a:lnTo>
                <a:close/>
                <a:moveTo>
                  <a:pt x="212998" y="108223"/>
                </a:moveTo>
                <a:lnTo>
                  <a:pt x="79648" y="241573"/>
                </a:lnTo>
                <a:lnTo>
                  <a:pt x="63227" y="225152"/>
                </a:lnTo>
                <a:lnTo>
                  <a:pt x="196577" y="91802"/>
                </a:lnTo>
                <a:lnTo>
                  <a:pt x="212998" y="108223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8265810" y="4278450"/>
            <a:ext cx="243840" cy="243840"/>
          </a:xfrm>
          <a:custGeom>
            <a:rect l="l" t="t" r="r" b="b"/>
            <a:pathLst>
              <a:path w="304800" h="304800">
                <a:moveTo>
                  <a:pt x="0" y="0"/>
                </a:moveTo>
                <a:lnTo>
                  <a:pt x="304800" y="152400"/>
                </a:lnTo>
                <a:lnTo>
                  <a:pt x="0" y="304800"/>
                </a:lnTo>
                <a:lnTo>
                  <a:pt x="0" y="0"/>
                </a:lnTo>
                <a:close/>
                <a:moveTo>
                  <a:pt x="0" y="121920"/>
                </a:moveTo>
                <a:lnTo>
                  <a:pt x="0" y="182880"/>
                </a:lnTo>
                <a:lnTo>
                  <a:pt x="152400" y="152400"/>
                </a:lnTo>
                <a:lnTo>
                  <a:pt x="0" y="12192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8128"/>
            <a:ext cx="2682240" cy="685190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1416406" y="2474265"/>
            <a:ext cx="2531669" cy="1919630"/>
            <a:chOff x="1416406" y="2474265"/>
            <a:chExt cx="2531669" cy="1919630"/>
          </a:xfrm>
        </p:grpSpPr>
        <p:sp>
          <p:nvSpPr>
            <p:cNvPr id="4" name="AutoShape 4"/>
            <p:cNvSpPr/>
            <p:nvPr/>
          </p:nvSpPr>
          <p:spPr>
            <a:xfrm>
              <a:off x="1722425" y="2474265"/>
              <a:ext cx="1919630" cy="191963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1416406" y="2921955"/>
              <a:ext cx="2531669" cy="859536"/>
            </a:xfrm>
            <a:prstGeom prst="rect">
              <a:avLst/>
            </a:prstGeom>
          </p:spPr>
          <p:txBody>
            <a:bodyPr vert="horz" wrap="square" lIns="85725" tIns="38100" rIns="85725" bIns="3810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075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目录</a:t>
              </a:r>
            </a:p>
          </p:txBody>
        </p:sp>
      </p:grpSp>
      <p:sp>
        <p:nvSpPr>
          <p:cNvPr id="6" name="AutoShape 6"/>
          <p:cNvSpPr/>
          <p:nvPr/>
        </p:nvSpPr>
        <p:spPr>
          <a:xfrm>
            <a:off x="5638202" y="869785"/>
            <a:ext cx="5117446" cy="5118431"/>
          </a:xfrm>
          <a:prstGeom prst="rect">
            <a:avLst/>
          </a:prstGeom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50000"/>
              </a:lnSpc>
              <a:spcBef>
                <a:spcPts val="450"/>
              </a:spcBef>
              <a:buFont typeface="Arial"/>
              <a:buChar char="•"/>
              <a:defRPr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  <a:endParaRPr lang="en-US" sz="1100"/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教育教学工作现状及困难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教师队伍建设问题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教育教学管理问题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教育教学改革与创新问题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针对不同问题的解决方案与建议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vert="horz"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9507" b="19507"/>
          <a:stretch>
            <a:fillRect/>
          </a:stretch>
        </p:blipFill>
        <p:spPr>
          <a:xfrm>
            <a:off x="6230112" y="1739062"/>
            <a:ext cx="5058969" cy="2163308"/>
          </a:xfrm>
          <a:prstGeom prst="rect">
            <a:avLst/>
          </a:prstGeom>
          <a:ln w="19050">
            <a:solidFill>
              <a:schemeClr val="accent1">
                <a:lumMod val="50000"/>
              </a:schemeClr>
            </a:solidFill>
          </a:ln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24846" b="24846"/>
          <a:stretch>
            <a:fillRect/>
          </a:stretch>
        </p:blipFill>
        <p:spPr>
          <a:xfrm>
            <a:off x="6233164" y="3914561"/>
            <a:ext cx="5058969" cy="2163307"/>
          </a:xfrm>
          <a:prstGeom prst="rect">
            <a:avLst/>
          </a:prstGeom>
          <a:ln w="19050">
            <a:solidFill>
              <a:schemeClr val="accent1">
                <a:lumMod val="50000"/>
              </a:schemeClr>
            </a:solidFill>
          </a:ln>
        </p:spPr>
      </p:pic>
      <p:sp>
        <p:nvSpPr>
          <p:cNvPr id="4" name="AutoShape 4"/>
          <p:cNvSpPr/>
          <p:nvPr/>
        </p:nvSpPr>
        <p:spPr>
          <a:xfrm>
            <a:off x="763829" y="1409026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763829" y="1494370"/>
            <a:ext cx="390525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6" name="AutoShape 6"/>
          <p:cNvSpPr/>
          <p:nvPr/>
        </p:nvSpPr>
        <p:spPr>
          <a:xfrm>
            <a:off x="1306341" y="1382445"/>
            <a:ext cx="4276714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教育教学工作的重要性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1306341" y="1734252"/>
            <a:ext cx="4276714" cy="1212169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教育教学工作是学校教育的核心，关系到学生的成长和发展，以及国家和社会的未来。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763829" y="3104812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763829" y="3198934"/>
            <a:ext cx="419100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0" name="AutoShape 10"/>
          <p:cNvSpPr/>
          <p:nvPr/>
        </p:nvSpPr>
        <p:spPr>
          <a:xfrm>
            <a:off x="1306341" y="3074046"/>
            <a:ext cx="4276714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当前面临的困难与问题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1306341" y="3486814"/>
            <a:ext cx="4276714" cy="1212169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随着教育改革的深入推进和学生学习需求的多样化，教育教学工作面临着诸多困难和问题，亟待解决。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763829" y="4902278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763829" y="4996400"/>
            <a:ext cx="438150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306341" y="4870494"/>
            <a:ext cx="4276714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整理困难与问题的意义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1306341" y="5222301"/>
            <a:ext cx="4276714" cy="1199992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通过对教育教学工作中存在的困难和问题进行整理和分析，可以更好地了解现状，为改进和优化教育教学工作提供依据和参考。</a:t>
            </a:r>
            <a:endParaRPr lang="en-US" sz="1100"/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背景与意义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67764" y="1600641"/>
            <a:ext cx="9862567" cy="4097662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2127391" y="2241399"/>
            <a:ext cx="8135183" cy="1244966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本次整理旨在梳理教育教学工作中存在的困难和问题，分析原因，提出改进措施，以提高教育教学质量和效果。</a:t>
            </a:r>
            <a:endParaRPr lang="en-US" sz="1100"/>
          </a:p>
          <a:p>
            <a:pPr>
              <a:lnSpc>
                <a:spcPct val="150000"/>
              </a:lnSpc>
              <a:spcBef>
                <a:spcPts val="375"/>
              </a:spcBef>
            </a:pPr>
            <a:endParaRPr lang="en-US" sz="1500">
              <a:solidFill>
                <a:srgbClr val="FFFFFF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4" name="AutoShape 4"/>
          <p:cNvSpPr/>
          <p:nvPr/>
        </p:nvSpPr>
        <p:spPr>
          <a:xfrm>
            <a:off x="1552790" y="1859908"/>
            <a:ext cx="270893" cy="270893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127391" y="4182260"/>
            <a:ext cx="8135183" cy="1133298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450"/>
              </a:spcBef>
              <a:defRPr/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本次整理范围涵盖学校各个年级、各个学科的教育教学工作，包括教学计划、教学内容、教学方法、教学评价等方面。同时，也涉及到教师队伍建设、教学资源配置等相关问题。</a:t>
            </a:r>
            <a:endParaRPr lang="en-US" sz="1100"/>
          </a:p>
          <a:p>
            <a:endParaRPr lang="en-US" sz="1500">
              <a:solidFill>
                <a:srgbClr val="FFFFFF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  <a:p>
            <a:pPr>
              <a:lnSpc>
                <a:spcPct val="150000"/>
              </a:lnSpc>
              <a:spcBef>
                <a:spcPts val="375"/>
              </a:spcBef>
            </a:pPr>
            <a:endParaRPr lang="en-US" sz="1500">
              <a:solidFill>
                <a:srgbClr val="FFFFFF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6" name="AutoShape 6"/>
          <p:cNvSpPr/>
          <p:nvPr/>
        </p:nvSpPr>
        <p:spPr>
          <a:xfrm>
            <a:off x="2127391" y="1747914"/>
            <a:ext cx="4740456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整理目的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2127391" y="3718013"/>
            <a:ext cx="4740456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整理范围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1552790" y="3813832"/>
            <a:ext cx="270893" cy="270893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8927447" y="1235878"/>
            <a:ext cx="5386942" cy="5386942"/>
            <a:chOff x="8927447" y="1235878"/>
            <a:chExt cx="5386942" cy="5386942"/>
          </a:xfrm>
        </p:grpSpPr>
        <p:sp>
          <p:nvSpPr>
            <p:cNvPr id="10" name="AutoShape 10"/>
            <p:cNvSpPr/>
            <p:nvPr/>
          </p:nvSpPr>
          <p:spPr>
            <a:xfrm>
              <a:off x="11148379" y="3456810"/>
              <a:ext cx="945078" cy="945078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10926285" y="3234717"/>
              <a:ext cx="1389264" cy="1389264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10704193" y="3012624"/>
              <a:ext cx="1833451" cy="1833451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0482100" y="2790531"/>
              <a:ext cx="2277637" cy="2277637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10260006" y="2568437"/>
              <a:ext cx="2721823" cy="2721823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10037913" y="2346344"/>
              <a:ext cx="3166010" cy="3166010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815819" y="2124251"/>
              <a:ext cx="3610196" cy="3610196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593727" y="1902158"/>
              <a:ext cx="4054383" cy="4054383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371633" y="1680064"/>
              <a:ext cx="4498569" cy="4498569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149540" y="1457971"/>
              <a:ext cx="4942756" cy="4942756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8927447" y="1235878"/>
              <a:ext cx="5386942" cy="5386942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整理目的和范围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教育教学工作现状及困难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vert="horz"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907441" y="1806607"/>
            <a:ext cx="4502196" cy="406176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13066" b="13066"/>
          <a:stretch>
            <a:fillRect/>
          </a:stretch>
        </p:blipFill>
        <p:spPr>
          <a:xfrm>
            <a:off x="6907441" y="1792193"/>
            <a:ext cx="4502196" cy="2732629"/>
          </a:xfrm>
          <a:prstGeom prst="rect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-2693471" y="4060468"/>
            <a:ext cx="5386942" cy="5386942"/>
            <a:chOff x="-2693471" y="4060468"/>
            <a:chExt cx="5386942" cy="5386942"/>
          </a:xfrm>
        </p:grpSpPr>
        <p:sp>
          <p:nvSpPr>
            <p:cNvPr id="5" name="AutoShape 5"/>
            <p:cNvSpPr/>
            <p:nvPr/>
          </p:nvSpPr>
          <p:spPr>
            <a:xfrm>
              <a:off x="-472539" y="6281401"/>
              <a:ext cx="945078" cy="945078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-694632" y="6059307"/>
              <a:ext cx="1389264" cy="1389264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-916725" y="5837215"/>
              <a:ext cx="1833451" cy="1833451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-1138818" y="5615121"/>
              <a:ext cx="2277637" cy="2277637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-1360912" y="5393028"/>
              <a:ext cx="2721823" cy="2721823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-1583005" y="5170935"/>
              <a:ext cx="3166010" cy="3166010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-1805098" y="4948842"/>
              <a:ext cx="3610196" cy="3610196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-2027191" y="4726748"/>
              <a:ext cx="4054383" cy="4054383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-2249285" y="4504655"/>
              <a:ext cx="4498569" cy="4498569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-2471378" y="4282562"/>
              <a:ext cx="4942756" cy="4942756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-2693471" y="4060468"/>
              <a:ext cx="5386942" cy="5386942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1804696" y="1372731"/>
            <a:ext cx="4276714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地域差异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262116" y="1488887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1262116" y="1570452"/>
            <a:ext cx="438150" cy="30480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9" name="AutoShape 19"/>
          <p:cNvSpPr/>
          <p:nvPr/>
        </p:nvSpPr>
        <p:spPr>
          <a:xfrm>
            <a:off x="1804696" y="1724535"/>
            <a:ext cx="4276714" cy="1199992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教育资源在城乡、区域间分配不均，优质教育资源向城市和经济发达地区集中。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1262116" y="3256475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1272601" y="3332919"/>
            <a:ext cx="416357" cy="27813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2" name="AutoShape 22"/>
          <p:cNvSpPr/>
          <p:nvPr/>
        </p:nvSpPr>
        <p:spPr>
          <a:xfrm>
            <a:off x="1804696" y="3127969"/>
            <a:ext cx="4276714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校际差异</a:t>
            </a:r>
            <a:endParaRPr lang="en-US" sz="1100"/>
          </a:p>
        </p:txBody>
      </p:sp>
      <p:sp>
        <p:nvSpPr>
          <p:cNvPr id="23" name="AutoShape 23"/>
          <p:cNvSpPr/>
          <p:nvPr/>
        </p:nvSpPr>
        <p:spPr>
          <a:xfrm>
            <a:off x="1804696" y="3479774"/>
            <a:ext cx="4276714" cy="1212169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同一地区内，不同学校间教育资源投入差距明显，导致学校发展不平衡。</a:t>
            </a:r>
            <a:endParaRPr lang="en-US" sz="1100"/>
          </a:p>
        </p:txBody>
      </p:sp>
      <p:sp>
        <p:nvSpPr>
          <p:cNvPr id="24" name="AutoShape 24"/>
          <p:cNvSpPr/>
          <p:nvPr/>
        </p:nvSpPr>
        <p:spPr>
          <a:xfrm>
            <a:off x="1262116" y="5030785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TextBox 25"/>
          <p:cNvSpPr txBox="1"/>
          <p:nvPr/>
        </p:nvSpPr>
        <p:spPr>
          <a:xfrm>
            <a:off x="1271991" y="5124907"/>
            <a:ext cx="441594" cy="27813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6" name="AutoShape 26"/>
          <p:cNvSpPr/>
          <p:nvPr/>
        </p:nvSpPr>
        <p:spPr>
          <a:xfrm>
            <a:off x="1822337" y="4895384"/>
            <a:ext cx="4276714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群体差异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1804696" y="5247188"/>
            <a:ext cx="4276714" cy="1199992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不同社会阶层、家庭背景的学生享受的教育资源存在差异，影响教育公平。</a:t>
            </a:r>
            <a:endParaRPr lang="en-US" sz="1100"/>
          </a:p>
        </p:txBody>
      </p:sp>
      <p:grpSp>
        <p:nvGrpSpPr>
          <p:cNvPr id="28" name="Group 2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9" name="AutoShape 2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TextBox 4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教育资源分配不均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5750" r="15750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技术应用不足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现代信息技术在教育教学中的应用不足，未能充分发挥其在提升教学效果方面的作用。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传统教学方法主导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当前教育教学工作中，传统的教学方法如讲授法、问答法等仍占据主导地位，导致学生被动接受知识。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缺乏创新实践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教育工作者在教学方法上的创新实践不足，难以满足学生多样化的学习需求。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教学方法陈旧，缺乏创新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学习能力差异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学生的学习能力、兴趣、动机等存在个体差异，导致教学效果参差不齐。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特殊需求学生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对于有特殊需求的学生（如残疾学生、学习困难学生等），教育教学工作缺乏针对性的支持和辅导。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评价标准单一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当前教育评价标准过于单一，难以全面评价学生的个体差异和多元智能。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学生个体差异大，难以兼顾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沟通不畅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家长和学校之间缺乏有效的沟通渠道和机制，导致双方对学生的教育期望存在偏差。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家校责任不清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家长和学校在教育责任上存在模糊地带，双方未能充分履行各自的教育职责。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家校合作形式单一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当前家校合作形式较为单一，缺乏深度和广度，难以满足学生全面发展的需求。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家校合作不足，影响教学效果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教师队伍建设问题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vert="horz"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教学经验不足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新入职教师往往缺乏实际教学经验，难以有效应对课堂中的各种问题。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教育教学能力欠缺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部分教师在教学设计、课堂管理、学生评价等方面能力不足，影响教学效果。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教育背景差异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教师队伍中，不同教师的学历、专业背景差异较大，部分教师缺乏必要的学科知识和教育教学理论。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8333" r="18333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教师素质参差不齐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70591"/>
            <a:ext cx="5783287" cy="1172718"/>
            <a:chOff x="5982796" y="3170591"/>
            <a:chExt cx="5783287" cy="1172718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70591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培训内容与实际需求脱节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641126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部分教师培训内容过于理论化，与实际教学需求不符，难以应用于教学实践。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823246"/>
            <a:ext cx="5783287" cy="1172718"/>
            <a:chOff x="5982796" y="4823246"/>
            <a:chExt cx="5783287" cy="1172718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823246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培训方式单一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93781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教师培训方式以讲座、报告为主，缺乏互动和实践环节，难以激发教师的学习兴趣和积极性。</a:t>
              </a:r>
            </a:p>
          </p:txBody>
        </p:sp>
      </p:grpSp>
      <p:sp>
        <p:nvSpPr>
          <p:cNvPr id="8" name="AutoShape 8"/>
          <p:cNvSpPr/>
          <p:nvPr/>
        </p:nvSpPr>
        <p:spPr>
          <a:xfrm>
            <a:off x="4805646" y="4913047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5982796" y="1521950"/>
            <a:ext cx="5687135" cy="1172718"/>
            <a:chOff x="5982796" y="1521950"/>
            <a:chExt cx="5687135" cy="1172718"/>
          </a:xfrm>
        </p:grpSpPr>
        <p:sp>
          <p:nvSpPr>
            <p:cNvPr id="10" name="TextBox 10"/>
            <p:cNvSpPr txBox="1"/>
            <p:nvPr/>
          </p:nvSpPr>
          <p:spPr>
            <a:xfrm>
              <a:off x="5982796" y="152195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培训机会缺乏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982796" y="1992485"/>
              <a:ext cx="5687135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教师培训项目不足，无法满足教师专业发展的需求。</a:t>
              </a:r>
            </a:p>
          </p:txBody>
        </p:sp>
      </p:grpSp>
      <p:sp>
        <p:nvSpPr>
          <p:cNvPr id="12" name="AutoShape 12"/>
          <p:cNvSpPr/>
          <p:nvPr/>
        </p:nvSpPr>
        <p:spPr>
          <a:xfrm>
            <a:off x="4805646" y="3272584"/>
            <a:ext cx="810236" cy="8102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805646" y="1611485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41457" y="1735931"/>
            <a:ext cx="3722789" cy="3981079"/>
          </a:xfrm>
          <a:prstGeom prst="rect">
            <a:avLst/>
          </a:prstGeom>
          <a:solidFill>
            <a:schemeClr val="accent1">
              <a:alpha val="9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5014447" y="3486249"/>
            <a:ext cx="391670" cy="391670"/>
          </a:xfrm>
          <a:custGeom>
            <a:rect l="l" t="t" r="r" b="b"/>
            <a:pathLst>
              <a:path w="304800" h="304800">
                <a:moveTo>
                  <a:pt x="288693" y="85468"/>
                </a:moveTo>
                <a:lnTo>
                  <a:pt x="193700" y="180461"/>
                </a:lnTo>
                <a:lnTo>
                  <a:pt x="301971" y="180461"/>
                </a:lnTo>
                <a:cubicBezTo>
                  <a:pt x="303686" y="171298"/>
                  <a:pt x="304800" y="162001"/>
                  <a:pt x="304800" y="152400"/>
                </a:cubicBezTo>
                <a:cubicBezTo>
                  <a:pt x="304800" y="128273"/>
                  <a:pt x="298694" y="105747"/>
                  <a:pt x="288693" y="85468"/>
                </a:cubicBezTo>
                <a:close/>
                <a:moveTo>
                  <a:pt x="200549" y="145161"/>
                </a:moveTo>
                <a:lnTo>
                  <a:pt x="278682" y="67066"/>
                </a:lnTo>
                <a:cubicBezTo>
                  <a:pt x="260080" y="39643"/>
                  <a:pt x="232543" y="19241"/>
                  <a:pt x="200549" y="8525"/>
                </a:cubicBezTo>
                <a:lnTo>
                  <a:pt x="200549" y="145161"/>
                </a:lnTo>
                <a:close/>
                <a:moveTo>
                  <a:pt x="159525" y="200549"/>
                </a:moveTo>
                <a:lnTo>
                  <a:pt x="237677" y="278721"/>
                </a:lnTo>
                <a:cubicBezTo>
                  <a:pt x="265138" y="260156"/>
                  <a:pt x="285560" y="232581"/>
                  <a:pt x="296275" y="200549"/>
                </a:cubicBezTo>
                <a:lnTo>
                  <a:pt x="159525" y="200549"/>
                </a:lnTo>
                <a:close/>
                <a:moveTo>
                  <a:pt x="180432" y="111862"/>
                </a:moveTo>
                <a:lnTo>
                  <a:pt x="180432" y="2829"/>
                </a:lnTo>
                <a:cubicBezTo>
                  <a:pt x="171317" y="1133"/>
                  <a:pt x="162001" y="0"/>
                  <a:pt x="152400" y="0"/>
                </a:cubicBezTo>
                <a:cubicBezTo>
                  <a:pt x="128064" y="0"/>
                  <a:pt x="105366" y="6229"/>
                  <a:pt x="84963" y="16393"/>
                </a:cubicBezTo>
                <a:lnTo>
                  <a:pt x="180432" y="111862"/>
                </a:lnTo>
                <a:close/>
                <a:moveTo>
                  <a:pt x="124368" y="193853"/>
                </a:moveTo>
                <a:lnTo>
                  <a:pt x="124368" y="301981"/>
                </a:lnTo>
                <a:cubicBezTo>
                  <a:pt x="133483" y="303686"/>
                  <a:pt x="142799" y="304800"/>
                  <a:pt x="152400" y="304800"/>
                </a:cubicBezTo>
                <a:cubicBezTo>
                  <a:pt x="176508" y="304800"/>
                  <a:pt x="198987" y="298694"/>
                  <a:pt x="219266" y="288722"/>
                </a:cubicBezTo>
                <a:lnTo>
                  <a:pt x="124368" y="193853"/>
                </a:lnTo>
                <a:close/>
                <a:moveTo>
                  <a:pt x="104232" y="159763"/>
                </a:moveTo>
                <a:lnTo>
                  <a:pt x="26194" y="237792"/>
                </a:lnTo>
                <a:cubicBezTo>
                  <a:pt x="44758" y="265176"/>
                  <a:pt x="72276" y="285569"/>
                  <a:pt x="104232" y="296285"/>
                </a:cubicBezTo>
                <a:lnTo>
                  <a:pt x="104232" y="159763"/>
                </a:lnTo>
                <a:close/>
                <a:moveTo>
                  <a:pt x="2829" y="124368"/>
                </a:moveTo>
                <a:cubicBezTo>
                  <a:pt x="1133" y="133483"/>
                  <a:pt x="0" y="142799"/>
                  <a:pt x="0" y="152400"/>
                </a:cubicBezTo>
                <a:cubicBezTo>
                  <a:pt x="0" y="176584"/>
                  <a:pt x="6144" y="199130"/>
                  <a:pt x="16145" y="219408"/>
                </a:cubicBezTo>
                <a:lnTo>
                  <a:pt x="111195" y="124358"/>
                </a:lnTo>
                <a:lnTo>
                  <a:pt x="2829" y="124358"/>
                </a:lnTo>
                <a:close/>
                <a:moveTo>
                  <a:pt x="66637" y="26489"/>
                </a:moveTo>
                <a:cubicBezTo>
                  <a:pt x="39443" y="45053"/>
                  <a:pt x="19183" y="72428"/>
                  <a:pt x="8525" y="104232"/>
                </a:cubicBezTo>
                <a:lnTo>
                  <a:pt x="144389" y="104232"/>
                </a:lnTo>
                <a:lnTo>
                  <a:pt x="66637" y="264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5014447" y="1795508"/>
            <a:ext cx="391670" cy="39167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5026640" y="5128951"/>
            <a:ext cx="378428" cy="378428"/>
          </a:xfrm>
          <a:custGeom>
            <a:rect l="l" t="t" r="r" b="b"/>
            <a:pathLst>
              <a:path w="304800" h="304800">
                <a:moveTo>
                  <a:pt x="209550" y="0"/>
                </a:moveTo>
                <a:cubicBezTo>
                  <a:pt x="156943" y="0"/>
                  <a:pt x="114300" y="42643"/>
                  <a:pt x="114300" y="95250"/>
                </a:cubicBezTo>
                <a:cubicBezTo>
                  <a:pt x="114300" y="101213"/>
                  <a:pt x="114852" y="107042"/>
                  <a:pt x="115900" y="112700"/>
                </a:cubicBezTo>
                <a:lnTo>
                  <a:pt x="0" y="228600"/>
                </a:lnTo>
                <a:lnTo>
                  <a:pt x="0" y="285750"/>
                </a:lnTo>
                <a:cubicBezTo>
                  <a:pt x="0" y="296275"/>
                  <a:pt x="8525" y="304800"/>
                  <a:pt x="19050" y="304800"/>
                </a:cubicBezTo>
                <a:lnTo>
                  <a:pt x="38100" y="304800"/>
                </a:lnTo>
                <a:lnTo>
                  <a:pt x="38100" y="285750"/>
                </a:lnTo>
                <a:lnTo>
                  <a:pt x="76200" y="285750"/>
                </a:lnTo>
                <a:lnTo>
                  <a:pt x="76200" y="247650"/>
                </a:lnTo>
                <a:lnTo>
                  <a:pt x="114300" y="247650"/>
                </a:lnTo>
                <a:lnTo>
                  <a:pt x="114300" y="209550"/>
                </a:lnTo>
                <a:lnTo>
                  <a:pt x="152400" y="209550"/>
                </a:lnTo>
                <a:lnTo>
                  <a:pt x="177117" y="184833"/>
                </a:lnTo>
                <a:cubicBezTo>
                  <a:pt x="187242" y="188500"/>
                  <a:pt x="198158" y="190500"/>
                  <a:pt x="209550" y="190500"/>
                </a:cubicBezTo>
                <a:cubicBezTo>
                  <a:pt x="262157" y="190500"/>
                  <a:pt x="304800" y="147857"/>
                  <a:pt x="304800" y="95250"/>
                </a:cubicBezTo>
                <a:cubicBezTo>
                  <a:pt x="304800" y="42643"/>
                  <a:pt x="262157" y="0"/>
                  <a:pt x="209550" y="0"/>
                </a:cubicBezTo>
                <a:close/>
                <a:moveTo>
                  <a:pt x="238087" y="95288"/>
                </a:moveTo>
                <a:cubicBezTo>
                  <a:pt x="222304" y="95288"/>
                  <a:pt x="209512" y="82496"/>
                  <a:pt x="209512" y="66713"/>
                </a:cubicBezTo>
                <a:cubicBezTo>
                  <a:pt x="209512" y="50930"/>
                  <a:pt x="222304" y="38138"/>
                  <a:pt x="238087" y="38138"/>
                </a:cubicBezTo>
                <a:cubicBezTo>
                  <a:pt x="253870" y="38138"/>
                  <a:pt x="266662" y="50930"/>
                  <a:pt x="266662" y="66713"/>
                </a:cubicBezTo>
                <a:cubicBezTo>
                  <a:pt x="266662" y="82496"/>
                  <a:pt x="253870" y="95288"/>
                  <a:pt x="238087" y="9528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8" name="Picture 18"/>
          <p:cNvPicPr>
            <a:picLocks noChangeAspect="1"/>
          </p:cNvPicPr>
          <p:nvPr/>
        </p:nvPicPr>
        <p:blipFill>
          <a:blip r:embed="rId2">
            <a:alphaModFix/>
          </a:blip>
          <a:srcRect l="14592" r="14592"/>
          <a:stretch>
            <a:fillRect/>
          </a:stretch>
        </p:blipFill>
        <p:spPr>
          <a:xfrm>
            <a:off x="641457" y="1883900"/>
            <a:ext cx="3722788" cy="3671084"/>
          </a:xfrm>
          <a:prstGeom prst="rect">
            <a:avLst/>
          </a:prstGeom>
        </p:spPr>
      </p:pic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教师培训不足，专业发展受限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教师工作量大，备课、上课、批改作业等任务繁重，导致教师疲于应对。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3958" r="13958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工作负担过重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学生问题、家长沟通、学校管理等方面的压力使教师心理负担加重。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心理压力增加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4667" r="14667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0292" r="10292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长期的工作压力和心理负担容易导致教师产生职业倦怠，表现为工作热情减退、教学效果下降等。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职业倦怠现象普遍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教师工作压力大，职业倦怠严重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5012267" y="3720618"/>
            <a:ext cx="2167467" cy="2120348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952500" y="1647825"/>
                </a:lnTo>
                <a:lnTo>
                  <a:pt x="1905000" y="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249697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776918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012267" y="171109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5743787" y="3022600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7259206">
            <a:off x="6589098" y="4674355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-7221168">
            <a:off x="4910864" y="4658432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6818377" y="3284051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AutoShape 10"/>
          <p:cNvSpPr/>
          <p:nvPr/>
        </p:nvSpPr>
        <p:spPr>
          <a:xfrm>
            <a:off x="10897278" y="3216317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6996324" y="1208023"/>
            <a:ext cx="3900955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晋升机会有限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996324" y="2047219"/>
            <a:ext cx="405267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学校晋升制度不完善，许多优秀教师难以获得晋升机会，影响了他们的工作积极性。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129334" y="3502152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奖励机制不健全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141526" y="4429391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缺乏对优秀教师的表彰和奖励机制，难以树立榜样和激发其他教师的工作热情。</a:t>
            </a:r>
          </a:p>
        </p:txBody>
      </p:sp>
      <p:cxnSp>
        <p:nvCxnSpPr>
          <p:cNvPr id="15" name="Connector 15"/>
          <p:cNvCxnSpPr/>
          <p:nvPr/>
        </p:nvCxnSpPr>
        <p:spPr>
          <a:xfrm>
            <a:off x="7345623" y="5627624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AutoShape 16"/>
          <p:cNvSpPr/>
          <p:nvPr/>
        </p:nvSpPr>
        <p:spPr>
          <a:xfrm>
            <a:off x="11424524" y="5559891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904945" y="4589949"/>
            <a:ext cx="3793067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8" name="AutoShape 18"/>
          <p:cNvSpPr/>
          <p:nvPr/>
        </p:nvSpPr>
        <p:spPr>
          <a:xfrm>
            <a:off x="904945" y="4510024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869006" y="2296376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薪酬制度不合理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69006" y="3223615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部分地区教师薪酬水平偏低，与教师的付出和贡献不相符，难以激发教师的工作积极性。</a:t>
            </a:r>
          </a:p>
        </p:txBody>
      </p:sp>
      <p:sp>
        <p:nvSpPr>
          <p:cNvPr id="21" name="Freeform 21"/>
          <p:cNvSpPr/>
          <p:nvPr/>
        </p:nvSpPr>
        <p:spPr>
          <a:xfrm>
            <a:off x="5786411" y="3999944"/>
            <a:ext cx="661803" cy="66180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教师激励机制不完善，工作积极性不高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https://d.book118.com/645304332122011040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94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2024-08-31T09:40:53.583</cp:lastPrinted>
  <dcterms:created xsi:type="dcterms:W3CDTF">2024-08-31T01:40:53Z</dcterms:created>
  <dcterms:modified xsi:type="dcterms:W3CDTF">2024-08-31T01:40:55Z</dcterms:modified>
</cp:coreProperties>
</file>