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CC147AE-F9A9-4665-BB83-5B43E3B211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701D4F0-E2FC-4906-9E94-6DE74723A0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9634E15-957C-479C-B316-61ACAD193D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2080D35-A73D-4DB8-A706-69AA2427B3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4114E98-2442-498D-BC58-D2D0070B7D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2918202-C7E3-4441-9E47-6617108353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F33E51F-54C2-490C-958C-561C9796E2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A200FBE-6DDE-4CE3-B1E9-0B1F904B7C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C7689C6-2C7E-4115-AEE6-6D34C6740A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7800E72-7F74-4746-90E9-9430BA6537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9D8471F-FAA9-47C1-A81D-BCA50A5E8A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2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4533402200401112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22709" y="922364"/>
            <a:ext cx="6634886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设立计算机和辅助设备修理公司实施方案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2709" y="4939625"/>
            <a:ext cx="6964070" cy="4949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2709" y="5440641"/>
            <a:ext cx="6964070" cy="4949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XX-02-03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项目背景与目标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组织架构与人员配置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修理服务内容与流程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技术支持与研发创新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市场营销策略部署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财务管理与风险控制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项目背景与目标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行业正朝着专业化、高效化方向发展，对修理技术和服务质量要求不断提高。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互联网和物联网技术的应用为行业带来新的发展机遇和挑战。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t="19697" b="19697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9575" r="9575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9575" r="9575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当前计算机和辅助设备修理行业正快速发展，受益于技术进步和电子设备普及。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行业现状及发展趋势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375" r="15375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企业和个人对计算机和辅助设备修理服务的需求持续增长。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t="16917" b="16917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市场需求呈现多样化和个性化特点，对修理服务提出更高要求。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行业竞争激烈，需要提供高品质、高效率的修理服务才能赢得市场。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市场需求分析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5333" r="15333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6667" b="16667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设立计算机和辅助设备修理公司，旨在提供专业、高效的修理服务，满足市场需求。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公司定位为技术领先、服务优质的专业修理服务提供商。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通过提供高品质服务和不断创新，树立公司良好形象和口碑。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公司设立目的与定位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长期目标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成为行业领导者，推动行业发展和技术进步。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短期目标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建立稳定的客户群体，实现盈亏平衡。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中期目标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扩大市场份额，提升品牌知名度。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预期目标与效益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组织架构与人员配置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行政部门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负责公司人事、财务、法务、行政后勤等事务。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市场与销售部门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负责市场调研、品牌推广、客户拓展及销售工作。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技术部门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负责计算机和辅助设备的维修、技术支持及研发工作。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董事会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负责制定公司战略方向、监督经营层执行及重大决策审批。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经营层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包括总经理、副总经理等，负责公司日常经营管理和业务拓展。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公司组织架构设计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提供计算机和辅助设备的故障诊断、维修服务，开发相关维修工具和技术方案，进行技术培训和指导。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技术部门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分析市场需求，制定销售策略和计划，拓展客户渠道，维护客户关系，促进销售业绩提升。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市场与销售部门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负责公司日常行政事务处理，包括人事招聘、财务管理、法务咨询、物资采购等，确保公司正常运营。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行政部门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各部门职责划分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454963" y="1569535"/>
            <a:ext cx="4219248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技术总监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具备深厚的技术背景和丰富的维修经验，能够领导技术团队解决复杂技术问题。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市场经理/销售经理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熟悉计算机和辅助设备市场，具备较强的销售能力和客户拓展能力。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行政经理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具备良好的组织协调能力和行政管理经验，能够高效处理公司各项行政事务。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关键岗位设置与人员要求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70591"/>
            <a:ext cx="5783287" cy="1172718"/>
            <a:chOff x="5982796" y="3170591"/>
            <a:chExt cx="5783287" cy="1172718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70591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641126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为新员工提供系统的入职培训，包括公司文化、岗位职责、技能培训等，帮助员工快速融入团队。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823246"/>
            <a:ext cx="5783287" cy="1172718"/>
            <a:chOff x="5982796" y="4823246"/>
            <a:chExt cx="5783287" cy="1172718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823246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考核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93781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建立科学的考核机制，定期对员工的工作绩效进行评估和反馈，激励员工不断提升自身能力。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805646" y="4913047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982796" y="1521950"/>
            <a:ext cx="5687135" cy="1172718"/>
            <a:chOff x="5982796" y="1521950"/>
            <a:chExt cx="5687135" cy="1172718"/>
          </a:xfrm>
        </p:grpSpPr>
        <p:sp>
          <p:nvSpPr>
            <p:cNvPr id="10" name="TextBox 10"/>
            <p:cNvSpPr txBox="1"/>
            <p:nvPr/>
          </p:nvSpPr>
          <p:spPr>
            <a:xfrm>
              <a:off x="5982796" y="152195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招聘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82796" y="1992485"/>
              <a:ext cx="5687135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通过多渠道招聘优秀人才，注重应聘者的专业技能和综合素质。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>
            <a:off x="4805646" y="3272584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805646" y="161148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41457" y="1735931"/>
            <a:ext cx="3722789" cy="3981079"/>
          </a:xfrm>
          <a:prstGeom prst="rect">
            <a:avLst/>
          </a:prstGeom>
          <a:solidFill>
            <a:schemeClr val="accent1">
              <a:alpha val="9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014447" y="3486249"/>
            <a:ext cx="391670" cy="391670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14447" y="1795508"/>
            <a:ext cx="391670" cy="3916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026640" y="5128951"/>
            <a:ext cx="378428" cy="378428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2">
            <a:alphaModFix/>
          </a:blip>
          <a:srcRect l="16197" r="16197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招聘培训及考核机制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修理服务内容与流程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7">
            <a:solidFill>
              <a:schemeClr val="dk2">
                <a:alpha val="60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计算机主机及内部硬件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包括主板、CPU、内存、硬盘、显卡、声卡等。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7">
            <a:solidFill>
              <a:schemeClr val="dk2">
                <a:alpha val="60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显示器及外部设备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涵盖各种尺寸的液晶显示器、触摸屏、打印机、扫描仪等。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7">
            <a:solidFill>
              <a:schemeClr val="dk2">
                <a:alpha val="60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网络设备及通讯设备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如路由器、交换机、调制解调器、无线网卡等。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7">
            <a:solidFill>
              <a:schemeClr val="dk2">
                <a:alpha val="60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移动设备及智能终端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包括笔记本电脑、平板电脑、智能手机等。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计算机及辅助设备修理范围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2999626"/>
            <a:ext cx="12192000" cy="2994303"/>
          </a:xfrm>
          <a:custGeom>
            <a:rect l="l" t="t" r="r" b="b"/>
            <a:pathLst>
              <a:path w="3906440" h="959406">
                <a:moveTo>
                  <a:pt x="3906441" y="0"/>
                </a:moveTo>
                <a:cubicBezTo>
                  <a:pt x="3906441" y="0"/>
                  <a:pt x="3440259" y="420722"/>
                  <a:pt x="2248734" y="702350"/>
                </a:cubicBezTo>
                <a:cubicBezTo>
                  <a:pt x="1358146" y="912852"/>
                  <a:pt x="0" y="918924"/>
                  <a:pt x="0" y="918924"/>
                </a:cubicBezTo>
                <a:lnTo>
                  <a:pt x="0" y="959406"/>
                </a:lnTo>
                <a:cubicBezTo>
                  <a:pt x="0" y="959406"/>
                  <a:pt x="1563345" y="913864"/>
                  <a:pt x="2248734" y="759023"/>
                </a:cubicBezTo>
                <a:cubicBezTo>
                  <a:pt x="3467219" y="483751"/>
                  <a:pt x="3906441" y="141684"/>
                  <a:pt x="3906441" y="141684"/>
                </a:cubicBezTo>
                <a:lnTo>
                  <a:pt x="3906441" y="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4600" y="5805199"/>
            <a:ext cx="188731" cy="188731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899431" y="5710833"/>
            <a:ext cx="188731" cy="188731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999059" y="5427737"/>
            <a:ext cx="283096" cy="283096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204880" y="5038512"/>
            <a:ext cx="283096" cy="283096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406737" y="4300183"/>
            <a:ext cx="393189" cy="393189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8" name="Connector 8"/>
          <p:cNvCxnSpPr/>
          <p:nvPr/>
        </p:nvCxnSpPr>
        <p:spPr>
          <a:xfrm flipH="1">
            <a:off x="713700" y="3236486"/>
            <a:ext cx="0" cy="2276186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9" name="Group 9"/>
          <p:cNvGrpSpPr/>
          <p:nvPr/>
        </p:nvGrpSpPr>
        <p:grpSpPr>
          <a:xfrm>
            <a:off x="5221195" y="2558712"/>
            <a:ext cx="2095500" cy="1627035"/>
            <a:chOff x="5221195" y="2558712"/>
            <a:chExt cx="2095500" cy="1627035"/>
          </a:xfrm>
        </p:grpSpPr>
        <p:sp>
          <p:nvSpPr>
            <p:cNvPr id="10" name="TextBox 10"/>
            <p:cNvSpPr txBox="1"/>
            <p:nvPr/>
          </p:nvSpPr>
          <p:spPr>
            <a:xfrm>
              <a:off x="5221195" y="2558712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报价与确认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221195" y="2928447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根据检测结果向客户提供详细报价单，待客户确认后开始维修。</a:t>
              </a:r>
            </a:p>
          </p:txBody>
        </p:sp>
      </p:grpSp>
      <p:cxnSp>
        <p:nvCxnSpPr>
          <p:cNvPr id="12" name="Connector 12"/>
          <p:cNvCxnSpPr/>
          <p:nvPr/>
        </p:nvCxnSpPr>
        <p:spPr>
          <a:xfrm flipH="1">
            <a:off x="2993796" y="2915292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3" name="Connector 13"/>
          <p:cNvCxnSpPr/>
          <p:nvPr/>
        </p:nvCxnSpPr>
        <p:spPr>
          <a:xfrm flipH="1">
            <a:off x="5189375" y="2671457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4" name="Connector 14"/>
          <p:cNvCxnSpPr/>
          <p:nvPr/>
        </p:nvCxnSpPr>
        <p:spPr>
          <a:xfrm flipH="1">
            <a:off x="7346428" y="2084183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5" name="Connector 15"/>
          <p:cNvCxnSpPr/>
          <p:nvPr/>
        </p:nvCxnSpPr>
        <p:spPr>
          <a:xfrm flipH="1">
            <a:off x="9603332" y="1096542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Freeform 16"/>
          <p:cNvSpPr/>
          <p:nvPr/>
        </p:nvSpPr>
        <p:spPr>
          <a:xfrm>
            <a:off x="542293" y="6131193"/>
            <a:ext cx="373344" cy="373344"/>
          </a:xfrm>
          <a:custGeom>
            <a:rect l="l" t="t" r="r" b="b"/>
            <a:pathLst>
              <a:path w="304800" h="304800">
                <a:moveTo>
                  <a:pt x="130883" y="184766"/>
                </a:moveTo>
                <a:lnTo>
                  <a:pt x="35557" y="89516"/>
                </a:lnTo>
                <a:cubicBezTo>
                  <a:pt x="-11849" y="144323"/>
                  <a:pt x="-11849" y="225219"/>
                  <a:pt x="35557" y="280016"/>
                </a:cubicBezTo>
                <a:lnTo>
                  <a:pt x="130883" y="184766"/>
                </a:lnTo>
                <a:close/>
                <a:moveTo>
                  <a:pt x="190510" y="39605"/>
                </a:moveTo>
                <a:lnTo>
                  <a:pt x="190510" y="179108"/>
                </a:lnTo>
                <a:lnTo>
                  <a:pt x="91907" y="277749"/>
                </a:lnTo>
                <a:cubicBezTo>
                  <a:pt x="114081" y="294303"/>
                  <a:pt x="141018" y="304800"/>
                  <a:pt x="170783" y="304800"/>
                </a:cubicBezTo>
                <a:cubicBezTo>
                  <a:pt x="244821" y="304800"/>
                  <a:pt x="304800" y="244897"/>
                  <a:pt x="304800" y="170888"/>
                </a:cubicBezTo>
                <a:cubicBezTo>
                  <a:pt x="304810" y="103661"/>
                  <a:pt x="254965" y="49187"/>
                  <a:pt x="190510" y="39605"/>
                </a:cubicBezTo>
                <a:close/>
                <a:moveTo>
                  <a:pt x="152400" y="152552"/>
                </a:moveTo>
                <a:lnTo>
                  <a:pt x="152400" y="0"/>
                </a:lnTo>
                <a:cubicBezTo>
                  <a:pt x="110881" y="2572"/>
                  <a:pt x="73371" y="18459"/>
                  <a:pt x="43082" y="43215"/>
                </a:cubicBezTo>
                <a:lnTo>
                  <a:pt x="152400" y="152552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2815760" y="6056840"/>
            <a:ext cx="356071" cy="356071"/>
          </a:xfrm>
          <a:custGeom>
            <a:rect l="l" t="t" r="r" b="b"/>
            <a:pathLst>
              <a:path w="304800" h="304800"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99060" y="137160"/>
                </a:moveTo>
                <a:cubicBezTo>
                  <a:pt x="111681" y="137160"/>
                  <a:pt x="121920" y="126921"/>
                  <a:pt x="121920" y="114300"/>
                </a:cubicBezTo>
                <a:cubicBezTo>
                  <a:pt x="121920" y="101679"/>
                  <a:pt x="111681" y="91440"/>
                  <a:pt x="99060" y="91440"/>
                </a:cubicBezTo>
                <a:lnTo>
                  <a:pt x="99060" y="91440"/>
                </a:lnTo>
                <a:cubicBezTo>
                  <a:pt x="86439" y="91440"/>
                  <a:pt x="76200" y="101679"/>
                  <a:pt x="76200" y="114300"/>
                </a:cubicBezTo>
                <a:cubicBezTo>
                  <a:pt x="76200" y="126921"/>
                  <a:pt x="86439" y="137160"/>
                  <a:pt x="99060" y="137160"/>
                </a:cubicBezTo>
                <a:lnTo>
                  <a:pt x="99060" y="137160"/>
                </a:lnTo>
                <a:close/>
                <a:moveTo>
                  <a:pt x="205740" y="137160"/>
                </a:moveTo>
                <a:cubicBezTo>
                  <a:pt x="218361" y="137160"/>
                  <a:pt x="228600" y="126921"/>
                  <a:pt x="228600" y="114300"/>
                </a:cubicBezTo>
                <a:cubicBezTo>
                  <a:pt x="228600" y="101679"/>
                  <a:pt x="218361" y="91440"/>
                  <a:pt x="205740" y="91440"/>
                </a:cubicBezTo>
                <a:lnTo>
                  <a:pt x="205740" y="91440"/>
                </a:lnTo>
                <a:cubicBezTo>
                  <a:pt x="193119" y="91440"/>
                  <a:pt x="182880" y="101679"/>
                  <a:pt x="182880" y="114300"/>
                </a:cubicBezTo>
                <a:cubicBezTo>
                  <a:pt x="182880" y="126921"/>
                  <a:pt x="193119" y="137160"/>
                  <a:pt x="205740" y="137160"/>
                </a:cubicBezTo>
                <a:lnTo>
                  <a:pt x="205740" y="137160"/>
                </a:lnTo>
                <a:close/>
                <a:moveTo>
                  <a:pt x="238658" y="182880"/>
                </a:moveTo>
                <a:lnTo>
                  <a:pt x="66142" y="182880"/>
                </a:lnTo>
                <a:cubicBezTo>
                  <a:pt x="79038" y="218770"/>
                  <a:pt x="112776" y="243973"/>
                  <a:pt x="152400" y="243973"/>
                </a:cubicBezTo>
                <a:cubicBezTo>
                  <a:pt x="192024" y="243973"/>
                  <a:pt x="225762" y="218770"/>
                  <a:pt x="238458" y="183518"/>
                </a:cubicBezTo>
                <a:lnTo>
                  <a:pt x="238658" y="18288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4944051" y="5862988"/>
            <a:ext cx="411257" cy="411257"/>
          </a:xfrm>
          <a:custGeom>
            <a:rect l="l" t="t" r="r" b="b"/>
            <a:pathLst>
              <a:path w="304800" h="304800">
                <a:moveTo>
                  <a:pt x="152400" y="0"/>
                </a:moveTo>
                <a:cubicBezTo>
                  <a:pt x="68237" y="0"/>
                  <a:pt x="0" y="68237"/>
                  <a:pt x="0" y="152400"/>
                </a:cubicBezTo>
                <a:cubicBezTo>
                  <a:pt x="0" y="236563"/>
                  <a:pt x="68237" y="304800"/>
                  <a:pt x="152400" y="304800"/>
                </a:cubicBezTo>
                <a:cubicBezTo>
                  <a:pt x="236563" y="304800"/>
                  <a:pt x="304800" y="236563"/>
                  <a:pt x="304800" y="152400"/>
                </a:cubicBezTo>
                <a:cubicBezTo>
                  <a:pt x="304800" y="68237"/>
                  <a:pt x="236563" y="0"/>
                  <a:pt x="152400" y="0"/>
                </a:cubicBezTo>
                <a:close/>
                <a:moveTo>
                  <a:pt x="128778" y="222723"/>
                </a:moveTo>
                <a:lnTo>
                  <a:pt x="58655" y="152591"/>
                </a:lnTo>
                <a:lnTo>
                  <a:pt x="85592" y="125654"/>
                </a:lnTo>
                <a:lnTo>
                  <a:pt x="128768" y="168850"/>
                </a:lnTo>
                <a:lnTo>
                  <a:pt x="220370" y="77248"/>
                </a:lnTo>
                <a:lnTo>
                  <a:pt x="247307" y="104184"/>
                </a:lnTo>
                <a:lnTo>
                  <a:pt x="128778" y="22272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7160112" y="5465972"/>
            <a:ext cx="421401" cy="421401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9431121" y="4890685"/>
            <a:ext cx="393189" cy="393189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829278" y="3169358"/>
            <a:ext cx="2095500" cy="1627035"/>
            <a:chOff x="829278" y="3169358"/>
            <a:chExt cx="2095500" cy="1627035"/>
          </a:xfrm>
        </p:grpSpPr>
        <p:sp>
          <p:nvSpPr>
            <p:cNvPr id="22" name="TextBox 22"/>
            <p:cNvSpPr txBox="1"/>
            <p:nvPr/>
          </p:nvSpPr>
          <p:spPr>
            <a:xfrm>
              <a:off x="829278" y="3169358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接收与登记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829278" y="3539093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客户送修设备后，进行详细登记并分配唯一维修编号。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2993796" y="2858559"/>
            <a:ext cx="2095500" cy="1627035"/>
            <a:chOff x="2993796" y="2858559"/>
            <a:chExt cx="2095500" cy="1627035"/>
          </a:xfrm>
        </p:grpSpPr>
        <p:sp>
          <p:nvSpPr>
            <p:cNvPr id="25" name="TextBox 25"/>
            <p:cNvSpPr txBox="1"/>
            <p:nvPr/>
          </p:nvSpPr>
          <p:spPr>
            <a:xfrm>
              <a:off x="2993796" y="2858559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检测与诊断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2993796" y="3228294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技术人员对设备进行全面检测，确定故障原因及所需维修部件。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7443964" y="1853208"/>
            <a:ext cx="2095500" cy="1627035"/>
            <a:chOff x="7443964" y="1853208"/>
            <a:chExt cx="2095500" cy="1627035"/>
          </a:xfrm>
        </p:grpSpPr>
        <p:sp>
          <p:nvSpPr>
            <p:cNvPr id="28" name="TextBox 28"/>
            <p:cNvSpPr txBox="1"/>
            <p:nvPr/>
          </p:nvSpPr>
          <p:spPr>
            <a:xfrm>
              <a:off x="7443964" y="1853208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维修与测试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7443964" y="2222943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按照标准化流程进行维修，完成后进行全面测试确保设备正常运行。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9712443" y="988925"/>
            <a:ext cx="2095500" cy="1627034"/>
            <a:chOff x="9712443" y="988925"/>
            <a:chExt cx="2095500" cy="1627034"/>
          </a:xfrm>
        </p:grpSpPr>
        <p:sp>
          <p:nvSpPr>
            <p:cNvPr id="31" name="TextBox 31"/>
            <p:cNvSpPr txBox="1"/>
            <p:nvPr/>
          </p:nvSpPr>
          <p:spPr>
            <a:xfrm>
              <a:off x="9712443" y="988925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交付与结算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9712443" y="1358659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客户验收设备后，按照约定方式进行结算并交付使用。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4" name="AutoShape 3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TextBox 5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服务流程梳理与优化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在维修过程中设立多个质量检查点，确保每一步操作都符合标准。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设立质量检查环节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确保更换的零部件均为正规渠道采购的合格产品。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使用合格零部件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遵循国家和行业相关维修标准和规范，确保维修质量达标。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参照行业规范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鼓励客户对维修质量进行反馈，对出现的问题及时进行处理和改进。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建立问题反馈机制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质量控制标准制定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https://d.book118.com/645334022004011122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104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2024-09-25T08:42:01.000</cp:lastPrinted>
  <dcterms:created xsi:type="dcterms:W3CDTF">2024-09-25T00:42:01Z</dcterms:created>
  <dcterms:modified xsi:type="dcterms:W3CDTF">2024-09-25T00:42:02Z</dcterms:modified>
</cp:coreProperties>
</file>