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171E07-B30B-4EFE-B2C9-AFC6699C26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3A47EF-2C77-48E3-B328-1B8937AD2A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5A163B-7800-4117-ABC8-930A4DEEA52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FC5A55B-3347-4760-8ADC-154F17971B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A7313A-A820-46A9-80E1-20161B7D4A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F4234B5-79C6-4581-8A47-3140A9F8E6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31F7499-80C1-49F9-BC1C-BF33B6E3BA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11FA19-7C67-415B-9A03-2121EF84CE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678875-7926-48AA-9EE2-5FBE1EF816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54F6F5-698A-4F37-A51A-4526B86DCC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9D751C1-A786-47F0-80E5-1C3129F685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6030024053010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942870" y="1523327"/>
            <a:ext cx="8305190" cy="209214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产后糖尿病术后护理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64250" y="3872880"/>
            <a:ext cx="2257958" cy="39745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  <a:spcBef>
                <a:spcPts val="450"/>
              </a:spcBef>
            </a:pPr>
            <a:endParaRPr lang="en-US" sz="2025">
              <a:solidFill>
                <a:schemeClr val="dk1">
                  <a:alpha val="100000"/>
                </a:scheme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产后糖尿病的基本知识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产后糖尿病的术后护理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产后糖尿病的饮食护理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产后糖尿病的运动护理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产后糖尿病的心理护理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产后糖尿病的基本知识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产后糖尿病是指女性在妊娠结束后发生的糖尿病，通常在产后的6-12周内出现。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根据病因和发病时间，产后糖尿病可分为两种类型，即妊娠期糖尿病（GDM）和早期产后糖尿病（EPDM）。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产后糖尿病的类型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产后糖尿病的定义和类型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885" b="12885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产后糖尿病的病因较为复杂，可能与妊娠期间的激素变化、遗传因素、不良的生活方式等因素有关。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高龄、肥胖、家族糖尿病史、妊娠期糖尿病史、不良的生活方式等是产后糖尿病的主要风险因素。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产后糖尿病的病因和风险因素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产后糖尿病的风险因素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产后糖尿病的病因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939482" y="1415327"/>
            <a:ext cx="4843296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产后糖尿病的症状包括多饮、多尿、口渴、疲倦、体重下降等。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产后糖尿病的症状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诊断产后糖尿病通常需要进行血糖检测，包括空腹血糖和餐后2小时血糖检测。如果血糖水平高于正常范围，医生会进一步评估以确诊。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产后糖尿病的诊断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产后糖尿病的症状和诊断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产后糖尿病的术后护理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术后护理有助于加速伤口愈合，促进身体恢复。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625" r="4625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促进恢复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通过有效的术后护理，可以降低感染、血栓形成等并发症的风险。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预防并发症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4375" r="14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良好的术后护理有助于提高患者的生活质量，减轻疾病带来的困扰。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提高生活质量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伤口护理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饮食指导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运动指导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药物治疗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术后护理的要点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定期检查伤口愈合情况，保持伤口清洁、干燥，及时更换敷料。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根据医生建议调整饮食，保证营养均衡，控制血糖水平。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在医生指导下进行适当的运动，有助于提高身体免疫力，促进恢复。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按时服用药物，不擅自更改剂量或停药。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085" r="16085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6949" r="16949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16910" r="1691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6416218" y="3460761"/>
            <a:ext cx="2285143" cy="745998"/>
            <a:chOff x="6416218" y="3460761"/>
            <a:chExt cx="2285143" cy="745998"/>
          </a:xfrm>
        </p:grpSpPr>
        <p:sp>
          <p:nvSpPr>
            <p:cNvPr id="7" name="AutoShape 7"/>
            <p:cNvSpPr/>
            <p:nvPr/>
          </p:nvSpPr>
          <p:spPr>
            <a:xfrm>
              <a:off x="6416218" y="3460761"/>
              <a:ext cx="2285143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416218" y="4197615"/>
            <a:ext cx="2288381" cy="2112169"/>
            <a:chOff x="6416218" y="4197615"/>
            <a:chExt cx="2288381" cy="2112169"/>
          </a:xfrm>
        </p:grpSpPr>
        <p:sp>
          <p:nvSpPr>
            <p:cNvPr id="9" name="AutoShape 9"/>
            <p:cNvSpPr/>
            <p:nvPr/>
          </p:nvSpPr>
          <p:spPr>
            <a:xfrm>
              <a:off x="6416218" y="4197615"/>
              <a:ext cx="2288381" cy="2112169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0" name="Group 10"/>
          <p:cNvGrpSpPr/>
          <p:nvPr/>
        </p:nvGrpSpPr>
        <p:grpSpPr>
          <a:xfrm>
            <a:off x="3571418" y="3460761"/>
            <a:ext cx="2285429" cy="852159"/>
            <a:chOff x="3571418" y="3460761"/>
            <a:chExt cx="2285429" cy="852159"/>
          </a:xfrm>
        </p:grpSpPr>
        <p:sp>
          <p:nvSpPr>
            <p:cNvPr id="11" name="AutoShape 11"/>
            <p:cNvSpPr/>
            <p:nvPr/>
          </p:nvSpPr>
          <p:spPr>
            <a:xfrm>
              <a:off x="3571418" y="3460761"/>
              <a:ext cx="2285429" cy="852159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571418" y="4206759"/>
            <a:ext cx="2288096" cy="2103025"/>
            <a:chOff x="3571418" y="4206759"/>
            <a:chExt cx="2288096" cy="2103025"/>
          </a:xfrm>
        </p:grpSpPr>
        <p:sp>
          <p:nvSpPr>
            <p:cNvPr id="13" name="AutoShape 13"/>
            <p:cNvSpPr/>
            <p:nvPr/>
          </p:nvSpPr>
          <p:spPr>
            <a:xfrm>
              <a:off x="3571418" y="4206759"/>
              <a:ext cx="2288096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4" name="Group 14"/>
          <p:cNvGrpSpPr/>
          <p:nvPr/>
        </p:nvGrpSpPr>
        <p:grpSpPr>
          <a:xfrm>
            <a:off x="9265251" y="3460761"/>
            <a:ext cx="2286000" cy="745998"/>
            <a:chOff x="9265251" y="3460761"/>
            <a:chExt cx="2286000" cy="745998"/>
          </a:xfrm>
        </p:grpSpPr>
        <p:sp>
          <p:nvSpPr>
            <p:cNvPr id="15" name="AutoShape 15"/>
            <p:cNvSpPr/>
            <p:nvPr/>
          </p:nvSpPr>
          <p:spPr>
            <a:xfrm>
              <a:off x="9265251" y="3460761"/>
              <a:ext cx="2286000" cy="745998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9265251" y="4204473"/>
            <a:ext cx="2286000" cy="2105311"/>
            <a:chOff x="9265251" y="4204473"/>
            <a:chExt cx="2286000" cy="2105311"/>
          </a:xfrm>
        </p:grpSpPr>
        <p:sp>
          <p:nvSpPr>
            <p:cNvPr id="17" name="AutoShape 17"/>
            <p:cNvSpPr/>
            <p:nvPr/>
          </p:nvSpPr>
          <p:spPr>
            <a:xfrm>
              <a:off x="9265251" y="4204473"/>
              <a:ext cx="2286000" cy="2105311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9" name="AutoShape 19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术后护理的注意事项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6455" y="4477571"/>
            <a:ext cx="2164942" cy="1552257"/>
            <a:chOff x="756455" y="4477571"/>
            <a:chExt cx="2164942" cy="1552257"/>
          </a:xfrm>
        </p:grpSpPr>
        <p:sp>
          <p:nvSpPr>
            <p:cNvPr id="44" name="TextBox 44"/>
            <p:cNvSpPr txBox="1"/>
            <p:nvPr/>
          </p:nvSpPr>
          <p:spPr>
            <a:xfrm>
              <a:off x="756455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按照医生建议定期进行复查，以便及时了解病情变化。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628568" y="4477571"/>
            <a:ext cx="2164942" cy="1552257"/>
            <a:chOff x="3628568" y="4477571"/>
            <a:chExt cx="2164942" cy="1552257"/>
          </a:xfrm>
        </p:grpSpPr>
        <p:sp>
          <p:nvSpPr>
            <p:cNvPr id="46" name="TextBox 46"/>
            <p:cNvSpPr txBox="1"/>
            <p:nvPr/>
          </p:nvSpPr>
          <p:spPr>
            <a:xfrm>
              <a:off x="3628568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密切关注血糖水平，避免高血糖或低血糖的发生。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66794" y="4477571"/>
            <a:ext cx="2164942" cy="1552257"/>
            <a:chOff x="6466794" y="4477571"/>
            <a:chExt cx="2164942" cy="1552257"/>
          </a:xfrm>
        </p:grpSpPr>
        <p:sp>
          <p:nvSpPr>
            <p:cNvPr id="48" name="TextBox 48"/>
            <p:cNvSpPr txBox="1"/>
            <p:nvPr/>
          </p:nvSpPr>
          <p:spPr>
            <a:xfrm>
              <a:off x="6466794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保持乐观、积极的心态，避免情绪波动对病情的影响。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18371" y="4477571"/>
            <a:ext cx="2164942" cy="1552257"/>
            <a:chOff x="9318371" y="4477571"/>
            <a:chExt cx="2164942" cy="1552257"/>
          </a:xfrm>
        </p:grpSpPr>
        <p:sp>
          <p:nvSpPr>
            <p:cNvPr id="50" name="TextBox 50"/>
            <p:cNvSpPr txBox="1"/>
            <p:nvPr/>
          </p:nvSpPr>
          <p:spPr>
            <a:xfrm>
              <a:off x="9318371" y="4477571"/>
              <a:ext cx="2164942" cy="155225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注意个人卫生，避免感染病菌。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5451" y="3588593"/>
            <a:ext cx="2267763" cy="490334"/>
            <a:chOff x="705451" y="3588593"/>
            <a:chExt cx="2267763" cy="490334"/>
          </a:xfrm>
        </p:grpSpPr>
        <p:sp>
          <p:nvSpPr>
            <p:cNvPr id="52" name="TextBox 52"/>
            <p:cNvSpPr txBox="1"/>
            <p:nvPr/>
          </p:nvSpPr>
          <p:spPr>
            <a:xfrm>
              <a:off x="7054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定期复查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28568" y="3588593"/>
            <a:ext cx="2267763" cy="490334"/>
            <a:chOff x="3628568" y="3588593"/>
            <a:chExt cx="2267763" cy="490334"/>
          </a:xfrm>
        </p:grpSpPr>
        <p:sp>
          <p:nvSpPr>
            <p:cNvPr id="54" name="TextBox 54"/>
            <p:cNvSpPr txBox="1"/>
            <p:nvPr/>
          </p:nvSpPr>
          <p:spPr>
            <a:xfrm>
              <a:off x="362856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注意血糖监测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433598" y="3588593"/>
            <a:ext cx="2267763" cy="490334"/>
            <a:chOff x="6433598" y="3588593"/>
            <a:chExt cx="2267763" cy="490334"/>
          </a:xfrm>
        </p:grpSpPr>
        <p:sp>
          <p:nvSpPr>
            <p:cNvPr id="56" name="TextBox 56"/>
            <p:cNvSpPr txBox="1"/>
            <p:nvPr/>
          </p:nvSpPr>
          <p:spPr>
            <a:xfrm>
              <a:off x="6433598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控制情绪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265251" y="3588593"/>
            <a:ext cx="2267763" cy="490334"/>
            <a:chOff x="9265251" y="3588593"/>
            <a:chExt cx="2267763" cy="490334"/>
          </a:xfrm>
        </p:grpSpPr>
        <p:sp>
          <p:nvSpPr>
            <p:cNvPr id="58" name="TextBox 58"/>
            <p:cNvSpPr txBox="1"/>
            <p:nvPr/>
          </p:nvSpPr>
          <p:spPr>
            <a:xfrm>
              <a:off x="9265251" y="3588593"/>
              <a:ext cx="2267763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避免感染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366422" y="2336597"/>
            <a:ext cx="1457325" cy="47529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5297" y="3578030"/>
            <a:ext cx="5720486" cy="13728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38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产后糖尿病的饮食护理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https://d.book118.com/646030024053010041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351E00"/>
      </a:lt1>
      <a:dk2>
        <a:srgbClr val="FFF0DC"/>
      </a:dk2>
      <a:lt2>
        <a:srgbClr val="000000"/>
      </a:lt2>
      <a:accent1>
        <a:srgbClr val="FF960E"/>
      </a:accent1>
      <a:accent2>
        <a:srgbClr val="FF771B"/>
      </a:accent2>
      <a:accent3>
        <a:srgbClr val="C76900"/>
      </a:accent3>
      <a:accent4>
        <a:srgbClr val="FF6E40"/>
      </a:accent4>
      <a:accent5>
        <a:srgbClr val="FF855E"/>
      </a:accent5>
      <a:accent6>
        <a:srgbClr val="FFB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2024-09-08T03:06:53.179</cp:lastPrinted>
  <dcterms:created xsi:type="dcterms:W3CDTF">2024-09-07T19:06:53Z</dcterms:created>
  <dcterms:modified xsi:type="dcterms:W3CDTF">2024-09-07T19:06:55Z</dcterms:modified>
</cp:coreProperties>
</file>