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695D4-DD30-4F4D-8828-23DEE85C2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4FBA4-1A17-4DA8-AD2D-26E9634C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597B-D7A8-4DA5-8228-C0B8AC766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E2F14-5701-4610-818B-E186133D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404DC-026F-4322-8C4E-67EE4E868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CCC36-9427-441F-9E04-550A8BCAD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CD15D-27C4-4AB3-89CE-44D647DD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5E695-1C26-4DEB-970F-853A2C303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2D2D3-B020-4CA7-BFF2-116E3DAA0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9C245-00A2-4AB0-BB2C-0D2836F27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F248E-2838-48DD-867E-D81DABA7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4105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妇死亡社区培训课件\n## 1.孕产妇死亡现状及影响因素分析\n### 1.1孕产妇死亡率的全球现状及趋势\n### 1.2孕产妇死亡的主要原因及比例\n### 1.3社会经济因素对孕产妇死亡的影响\n## 2.孕产妇死亡预防的关键措施\n### 2.1孕期保健与产前检查的重要性\n### 2.2安全分娩技术与产房环境的要求\n### 2.3紧急产科救治与转诊制度的建立\n## 3.孕产妇死亡社区干预的策略与方法\n### 3.1社区孕产妇健康管理与教育的实施\n### 3.2提高孕产妇家庭及亲友的急救知识技能\n### 3.3社区与医疗机构的合作与信息共享\n## 4.孕产妇死亡案例分析与教训\n### 4.1典型孕产妇死亡案例分析\n### 4.2孕产妇死亡预防中的不足与教训\n### 4.3如何避免类似孕产妇死亡事件的再次发生\n## 5.孕产妇死亡社区培训的实施与评估\n### 5.1孕产妇死亡社区培训的组织与实施\n### 5.2孕产妇死亡社区培训的效果评估\n### 5.3持续改进孕产妇死亡社区培训方案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孕产妇死亡社区培训课件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孕产妇死亡现状及影响因素分析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从1990年的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380/10万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降至2019年的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180/10万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发展中国家孕产妇死亡率仍然较高，如非洲地区的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190/10万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发达国家孕产妇死亡率较低，如欧洲地区的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12/10万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全球孕产妇死亡率逐年下降</a:t>
                </a:r>
                <a:endParaRPr/>
              </a:p>
            </p:txBody>
          </p:sp>
        </p:grpSp>
        <p:grpSp>
          <p:nvGrpSpPr>
            <p:cNvPr id="1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与国家经济发展水平、医疗条件、教育水平等因素有关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发达国家与发展中国家之间的孕产妇死亡率差距逐渐扩大</a:t>
                </a:r>
                <a:endParaRPr/>
              </a:p>
            </p:txBody>
          </p:sp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各国孕产妇死亡率差异较大</a:t>
                </a:r>
                <a:endParaRPr/>
              </a:p>
            </p:txBody>
          </p:sp>
        </p:grpSp>
        <p:grpSp>
          <p:nvGrpSpPr>
            <p:cNvPr id="1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医疗技术的进步和医疗条件的改善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孕期保健和产前检查的普及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社会经济水平的提高和教育普及</a:t>
                </a:r>
                <a:endParaRPr/>
              </a:p>
            </p:txBody>
          </p: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全球孕产妇死亡率下降的原因</a:t>
                </a:r>
                <a:endParaRPr/>
              </a:p>
            </p:txBody>
          </p:sp>
        </p:grpSp>
      </p:grpSp>
      <p:pic>
        <p:nvPicPr>
          <p:cNvPr id="1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孕产妇死亡率的全球现状及趋势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8" name="组合 187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妊娠期高血压疾病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占孕产妇死亡的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10%-15%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包括子痫前期、子痫、慢性高血压等</a:t>
                </a:r>
                <a:endParaRPr/>
              </a:p>
            </p:txBody>
          </p:sp>
          <p:pic>
            <p:nvPicPr>
              <p:cNvPr id="19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占孕产妇死亡的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20%-25%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包括宫缩乏力、胎盘植入、子宫破裂等</a:t>
                </a:r>
                <a:endParaRPr/>
              </a:p>
            </p:txBody>
          </p:sp>
          <p:pic>
            <p:nvPicPr>
              <p:cNvPr id="19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占孕产妇死亡的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10%-15%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包括产褥感染、妊娠期感染等</a:t>
                </a:r>
                <a:endParaRPr/>
              </a:p>
            </p:txBody>
          </p:sp>
          <p:pic>
            <p:nvPicPr>
              <p:cNvPr id="20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如妊娠合并心脏病、肝病、糖尿病等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占孕产妇死亡的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40%-50%</a:t>
                </a:r>
                <a:endParaRPr/>
              </a:p>
            </p:txBody>
          </p:sp>
          <p:pic>
            <p:nvPicPr>
              <p:cNvPr id="20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孕产妇死亡的主要原因及比例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贫困地区的孕产妇难以获得良好的医疗服务和孕期保健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贫困导致营养不良、贫血等问题，增加孕产妇死亡风险</a:t>
                </a:r>
                <a:endParaRPr/>
              </a:p>
            </p:txBody>
          </p:sp>
          <p:sp>
            <p:nvSpPr>
              <p:cNvPr id="21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</a:t>
                </a:r>
                <a:endParaRPr/>
              </a:p>
            </p:txBody>
          </p:sp>
        </p:grpSp>
        <p:grpSp>
          <p:nvGrpSpPr>
            <p:cNvPr id="21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</a:t>
                </a:r>
                <a:endParaRPr/>
              </a:p>
            </p:txBody>
          </p:sp>
          <p:sp>
            <p:nvSpPr>
              <p:cNvPr id="2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教育水平低的孕产妇缺乏孕期保健知识，延误治疗时机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教育水平低的孕产妇更容易受到传统观念影响，如在家分娩等</a:t>
                </a:r>
                <a:endParaRPr/>
              </a:p>
            </p:txBody>
          </p:sp>
        </p:grpSp>
        <p:grpSp>
          <p:nvGrpSpPr>
            <p:cNvPr id="22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  <p:sp>
            <p:nvSpPr>
              <p:cNvPr id="22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社会支持不足导致孕产妇在遇到困难时无法及时获得帮助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社会支持不足影响孕产妇的心理状况，增加死亡风险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社会经济因素对孕产妇死亡的影响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孕产妇死亡预防的关键措施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孕期保健是预防孕产妇死亡的重要手段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包括营养指导、心理辅导、运动锻炼等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产前检查可以及时发现并处理妊娠期并发症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有助于制定分娩计划和预防措施，降低孕产妇死亡风险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孕期保健与产前检查的重要性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安全分娩技术与产房环境的要求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安全分娩技术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如剖宫产、阴道助产等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可以降低分娩过程中的并发症和死亡率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产房环境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干净的产房环境和严格的消毒措施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有助于预防感染和母婴传播疾病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紧急产科救治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建立健全的紧急产科救治体系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提高孕产妇在分娩过程中的应急处理能力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转诊制度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建立完善的孕产妇转诊制度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确保孕产妇在需要时能够及时转至上级医疗机构救治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紧急产科救治与转诊制度的建立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孕产妇死亡社区干预的策略与方法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社区孕产妇健康管理与教育的实施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健康档案管理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建立孕产妇健康档案，定期进行孕期检查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及时发现并处理妊娠期并发症和危险因素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开展孕期健康教育，普及孕期保健知识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提高孕产妇自我保健意识和能力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https://d.book118.com/646054105233010054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孕产妇死亡社区培训课件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2024-09-22T06:01:55.938</cp:lastPrinted>
  <dcterms:created xsi:type="dcterms:W3CDTF">2024-09-21T22:01:55Z</dcterms:created>
  <dcterms:modified xsi:type="dcterms:W3CDTF">2024-09-21T22:01:57Z</dcterms:modified>
</cp:coreProperties>
</file>