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E7DBCB-520C-4FCC-839D-5DE2A08103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324F07-69CE-4E80-A875-D205FF18C0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264FCA-5191-4DD9-BD3A-8AE6E6E21B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82905E-F854-4DB8-86AD-BEC4567725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B2BBB0F-4213-4772-BC13-6432E98D5A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32FB8B-7D7C-4AA6-AFFA-11D355CD57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9709453-10E7-4704-949C-C8F228007C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162EF2-C073-42D6-9E39-F221F5AC13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DE5C63-4826-46F7-810E-51BB606EE7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EA7ED6-B54A-4560-9D15-8146A3F58F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C6947D-8F5E-4FB2-B2EB-3551E25ED0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6055215131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:AA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神州数码DCFS排错说明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神州数码DCFS概述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常见故障类型及表现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排错方法与步骤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排错工具与资源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本文档旨在为使用神州数码DCFS（分布式文件系统）的用户提供排错指南，帮助用户快速定位和解决在使用过程中遇到的问题。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大数据时代的到来，分布式文件系统在数据存储和处理方面的作用越来越重要。神州数码DCFS作为一种高性能、高可用、高扩展性的分布式文件系统，被广泛应用于各种场景。然而，在使用过程中，用户可能会遇到各种问题，需要进行排错处理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本文档适用于所有使用神州数码DCFS的用户，包括系统管理员、开发人员和普通用户。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本文档适用于神州数码DCFS的各种使用场景，包括文件存储、数据处理、备份恢复等。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本文档适用于神州数码DCFS的所有版本，包括当前最新版本及之前的所有历史版本。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适用对象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适用场景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适用版本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神州数码DCFS概述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分布式文件系统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高可用性设计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可扩展性强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DCFS系统架构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DCFS采用高可用性设计，通过多副本、容错等机制确保数据的可靠性和系统的稳定性。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DCFS支持横向扩展，可以通过增加节点来提高系统的存储容量和性能。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DCFS是一个基于分布式架构的文件系统，通过多个节点之间的协作实现文件的存储和访问。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文件存储和管理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数据备份和恢复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访问控制和权限管理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日志记录和审计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DCFS功能特点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DCFS提供访问控制和权限管理功能，可以对文件和目录进行权限设置和控制。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DCFS支持数据备份和恢复功能，可以定期备份数据并在需要时进行恢复。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DCFS提供文件存储和管理功能，支持创建、删除、修改和查看文件等操作。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DCFS支持日志记录和审计功能，可以记录系统操作和事件，方便排查问题和进行安全审计。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集群部署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分布式存储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高可用性保障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灵活配置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DCFS部署方式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DCFS支持集群部署方式，可以通过多个节点之间的协作实现文件的存储和访问。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DCFS采用分布式存储方式，将数据分散存储在多个节点上，提高数据的可靠性和系统的性能。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DCFS通过多副本、容错等机制确保数据的可靠性和系统的稳定性，保障系统的高可用性。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DCFS支持灵活配置，可以根据实际需求进行节点数量、存储容量等参数的设置和调整。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常见故障类型及表现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服务器故障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服务器无法启动、异常宕机、硬件组件（如CPU、内存、硬盘）故障等。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网络设备故障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交换机、路由器等网络设备无法正常工作，导致网络不通或性能下降。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存储设备故障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磁盘阵列、NAS、SAN等存储设备出现故障，导致数据无法访问或丢失。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硬件故障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702" r="3702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操作系统故障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应用软件故障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病毒或恶意软件攻击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系统崩溃、无法启动、蓝屏等。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应用程序无法启动、运行异常、数据错误等。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系统受到病毒或恶意软件攻击，导致数据泄露、系统性能下降等。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软件故障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354191"/>
            <a:ext cx="2139982" cy="2139982"/>
            <a:chOff x="1207034" y="3354191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Freeform 4"/>
            <p:cNvSpPr/>
            <p:nvPr/>
          </p:nvSpPr>
          <p:spPr>
            <a:xfrm>
              <a:off x="1894644" y="4302119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5" name="AutoShape 5"/>
          <p:cNvSpPr/>
          <p:nvPr/>
        </p:nvSpPr>
        <p:spPr>
          <a:xfrm rot="2700000">
            <a:off x="1474591" y="3541262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 rot="2700000">
            <a:off x="2372036" y="2215096"/>
            <a:ext cx="2139982" cy="2139982"/>
          </a:xfrm>
          <a:custGeom>
            <a:rect l="l" t="t" r="r" b="b"/>
            <a:pathLst>
              <a:path w="728" h="727">
                <a:moveTo>
                  <a:pt x="107" y="621"/>
                </a:moveTo>
                <a:cubicBezTo>
                  <a:pt x="176" y="689"/>
                  <a:pt x="267" y="727"/>
                  <a:pt x="364" y="727"/>
                </a:cubicBezTo>
                <a:cubicBezTo>
                  <a:pt x="364" y="556"/>
                  <a:pt x="364" y="556"/>
                  <a:pt x="364" y="556"/>
                </a:cubicBezTo>
                <a:cubicBezTo>
                  <a:pt x="313" y="556"/>
                  <a:pt x="264" y="536"/>
                  <a:pt x="228" y="499"/>
                </a:cubicBezTo>
                <a:cubicBezTo>
                  <a:pt x="192" y="463"/>
                  <a:pt x="172" y="415"/>
                  <a:pt x="172" y="363"/>
                </a:cubicBezTo>
                <a:cubicBezTo>
                  <a:pt x="172" y="312"/>
                  <a:pt x="192" y="264"/>
                  <a:pt x="228" y="227"/>
                </a:cubicBezTo>
                <a:cubicBezTo>
                  <a:pt x="264" y="191"/>
                  <a:pt x="313" y="171"/>
                  <a:pt x="364" y="171"/>
                </a:cubicBezTo>
                <a:cubicBezTo>
                  <a:pt x="415" y="171"/>
                  <a:pt x="464" y="191"/>
                  <a:pt x="500" y="227"/>
                </a:cubicBezTo>
                <a:cubicBezTo>
                  <a:pt x="536" y="264"/>
                  <a:pt x="556" y="312"/>
                  <a:pt x="556" y="363"/>
                </a:cubicBezTo>
                <a:cubicBezTo>
                  <a:pt x="728" y="363"/>
                  <a:pt x="728" y="363"/>
                  <a:pt x="728" y="363"/>
                </a:cubicBezTo>
                <a:cubicBezTo>
                  <a:pt x="728" y="266"/>
                  <a:pt x="690" y="175"/>
                  <a:pt x="621" y="106"/>
                </a:cubicBezTo>
                <a:cubicBezTo>
                  <a:pt x="553" y="38"/>
                  <a:pt x="461" y="0"/>
                  <a:pt x="364" y="0"/>
                </a:cubicBezTo>
                <a:cubicBezTo>
                  <a:pt x="267" y="0"/>
                  <a:pt x="176" y="38"/>
                  <a:pt x="107" y="106"/>
                </a:cubicBezTo>
                <a:cubicBezTo>
                  <a:pt x="38" y="175"/>
                  <a:pt x="0" y="266"/>
                  <a:pt x="0" y="363"/>
                </a:cubicBezTo>
                <a:cubicBezTo>
                  <a:pt x="0" y="461"/>
                  <a:pt x="38" y="552"/>
                  <a:pt x="107" y="62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3274244" y="3063107"/>
            <a:ext cx="330613" cy="588550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8" name="Group 8"/>
          <p:cNvGrpSpPr/>
          <p:nvPr/>
        </p:nvGrpSpPr>
        <p:grpSpPr>
          <a:xfrm>
            <a:off x="3370066" y="2961094"/>
            <a:ext cx="145256" cy="300799"/>
            <a:chOff x="3370066" y="2961094"/>
            <a:chExt cx="145256" cy="300799"/>
          </a:xfrm>
        </p:grpSpPr>
        <p:sp>
          <p:nvSpPr>
            <p:cNvPr id="9" name="Freeform 9"/>
            <p:cNvSpPr/>
            <p:nvPr/>
          </p:nvSpPr>
          <p:spPr>
            <a:xfrm>
              <a:off x="3446361" y="3151689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Freeform 10"/>
            <p:cNvSpPr/>
            <p:nvPr/>
          </p:nvSpPr>
          <p:spPr>
            <a:xfrm>
              <a:off x="3487319" y="3071679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3446361" y="3113970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Freeform 12"/>
            <p:cNvSpPr/>
            <p:nvPr/>
          </p:nvSpPr>
          <p:spPr>
            <a:xfrm>
              <a:off x="3492557" y="311397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Freeform 13"/>
            <p:cNvSpPr/>
            <p:nvPr/>
          </p:nvSpPr>
          <p:spPr>
            <a:xfrm>
              <a:off x="3474365" y="3000433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3481699" y="3037009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3372352" y="3151689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3390545" y="3037009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Freeform 17"/>
            <p:cNvSpPr/>
            <p:nvPr/>
          </p:nvSpPr>
          <p:spPr>
            <a:xfrm>
              <a:off x="3376352" y="3113970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Freeform 18"/>
            <p:cNvSpPr/>
            <p:nvPr/>
          </p:nvSpPr>
          <p:spPr>
            <a:xfrm>
              <a:off x="3421882" y="2961094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Freeform 19"/>
            <p:cNvSpPr/>
            <p:nvPr/>
          </p:nvSpPr>
          <p:spPr>
            <a:xfrm>
              <a:off x="3446361" y="2961094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3413309" y="2987193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Freeform 21"/>
            <p:cNvSpPr/>
            <p:nvPr/>
          </p:nvSpPr>
          <p:spPr>
            <a:xfrm>
              <a:off x="3399784" y="3000433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Freeform 22"/>
            <p:cNvSpPr/>
            <p:nvPr/>
          </p:nvSpPr>
          <p:spPr>
            <a:xfrm>
              <a:off x="3382639" y="3071679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Freeform 23"/>
            <p:cNvSpPr/>
            <p:nvPr/>
          </p:nvSpPr>
          <p:spPr>
            <a:xfrm>
              <a:off x="3446361" y="3185313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Freeform 24"/>
            <p:cNvSpPr/>
            <p:nvPr/>
          </p:nvSpPr>
          <p:spPr>
            <a:xfrm>
              <a:off x="3403023" y="3071679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Freeform 25"/>
            <p:cNvSpPr/>
            <p:nvPr/>
          </p:nvSpPr>
          <p:spPr>
            <a:xfrm>
              <a:off x="3414929" y="3000433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Freeform 26"/>
            <p:cNvSpPr/>
            <p:nvPr/>
          </p:nvSpPr>
          <p:spPr>
            <a:xfrm>
              <a:off x="3399117" y="3113970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Freeform 27"/>
            <p:cNvSpPr/>
            <p:nvPr/>
          </p:nvSpPr>
          <p:spPr>
            <a:xfrm>
              <a:off x="3446361" y="3071679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Freeform 28"/>
            <p:cNvSpPr/>
            <p:nvPr/>
          </p:nvSpPr>
          <p:spPr>
            <a:xfrm>
              <a:off x="3446361" y="3000433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Freeform 29"/>
            <p:cNvSpPr/>
            <p:nvPr/>
          </p:nvSpPr>
          <p:spPr>
            <a:xfrm>
              <a:off x="3446361" y="3037009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Freeform 30"/>
            <p:cNvSpPr/>
            <p:nvPr/>
          </p:nvSpPr>
          <p:spPr>
            <a:xfrm>
              <a:off x="3409309" y="3037009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Freeform 31"/>
            <p:cNvSpPr/>
            <p:nvPr/>
          </p:nvSpPr>
          <p:spPr>
            <a:xfrm>
              <a:off x="3394450" y="3222936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Freeform 32"/>
            <p:cNvSpPr/>
            <p:nvPr/>
          </p:nvSpPr>
          <p:spPr>
            <a:xfrm>
              <a:off x="3396831" y="3151689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Freeform 33"/>
            <p:cNvSpPr/>
            <p:nvPr/>
          </p:nvSpPr>
          <p:spPr>
            <a:xfrm>
              <a:off x="3395117" y="3185313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Freeform 34"/>
            <p:cNvSpPr/>
            <p:nvPr/>
          </p:nvSpPr>
          <p:spPr>
            <a:xfrm>
              <a:off x="3370066" y="3185313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Freeform 35"/>
            <p:cNvSpPr/>
            <p:nvPr/>
          </p:nvSpPr>
          <p:spPr>
            <a:xfrm>
              <a:off x="3498844" y="3185313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Freeform 36"/>
            <p:cNvSpPr/>
            <p:nvPr/>
          </p:nvSpPr>
          <p:spPr>
            <a:xfrm>
              <a:off x="3496558" y="3151689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Freeform 37"/>
            <p:cNvSpPr/>
            <p:nvPr/>
          </p:nvSpPr>
          <p:spPr>
            <a:xfrm>
              <a:off x="3412643" y="2991765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Freeform 38"/>
            <p:cNvSpPr/>
            <p:nvPr/>
          </p:nvSpPr>
          <p:spPr>
            <a:xfrm>
              <a:off x="3465125" y="2991765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3439027" y="299176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Freeform 40"/>
            <p:cNvSpPr/>
            <p:nvPr/>
          </p:nvSpPr>
          <p:spPr>
            <a:xfrm>
              <a:off x="3405404" y="3027769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Freeform 41"/>
            <p:cNvSpPr/>
            <p:nvPr/>
          </p:nvSpPr>
          <p:spPr>
            <a:xfrm>
              <a:off x="3472079" y="3027769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3439027" y="3027769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Freeform 43"/>
            <p:cNvSpPr/>
            <p:nvPr/>
          </p:nvSpPr>
          <p:spPr>
            <a:xfrm>
              <a:off x="3399784" y="3063107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Freeform 44"/>
            <p:cNvSpPr/>
            <p:nvPr/>
          </p:nvSpPr>
          <p:spPr>
            <a:xfrm>
              <a:off x="3478365" y="3063107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3439027" y="306310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Freeform 46"/>
            <p:cNvSpPr/>
            <p:nvPr/>
          </p:nvSpPr>
          <p:spPr>
            <a:xfrm>
              <a:off x="3394450" y="3105398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Freeform 47"/>
            <p:cNvSpPr/>
            <p:nvPr/>
          </p:nvSpPr>
          <p:spPr>
            <a:xfrm>
              <a:off x="3483985" y="3105398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8" name="AutoShape 48"/>
            <p:cNvSpPr/>
            <p:nvPr/>
          </p:nvSpPr>
          <p:spPr>
            <a:xfrm>
              <a:off x="3439027" y="310539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" name="Freeform 49"/>
            <p:cNvSpPr/>
            <p:nvPr/>
          </p:nvSpPr>
          <p:spPr>
            <a:xfrm>
              <a:off x="3390545" y="3143022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0" name="Freeform 50"/>
            <p:cNvSpPr/>
            <p:nvPr/>
          </p:nvSpPr>
          <p:spPr>
            <a:xfrm>
              <a:off x="3487985" y="3143022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1" name="AutoShape 51"/>
            <p:cNvSpPr/>
            <p:nvPr/>
          </p:nvSpPr>
          <p:spPr>
            <a:xfrm>
              <a:off x="3439027" y="314302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" name="Freeform 52"/>
            <p:cNvSpPr/>
            <p:nvPr/>
          </p:nvSpPr>
          <p:spPr>
            <a:xfrm>
              <a:off x="3388830" y="3176740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3" name="Freeform 53"/>
            <p:cNvSpPr/>
            <p:nvPr/>
          </p:nvSpPr>
          <p:spPr>
            <a:xfrm>
              <a:off x="3490938" y="3176740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4" name="AutoShape 54"/>
            <p:cNvSpPr/>
            <p:nvPr/>
          </p:nvSpPr>
          <p:spPr>
            <a:xfrm>
              <a:off x="3439027" y="3176740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5" name="Freeform 55"/>
            <p:cNvSpPr/>
            <p:nvPr/>
          </p:nvSpPr>
          <p:spPr>
            <a:xfrm>
              <a:off x="3387211" y="3214364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6" name="Freeform 56"/>
            <p:cNvSpPr/>
            <p:nvPr/>
          </p:nvSpPr>
          <p:spPr>
            <a:xfrm>
              <a:off x="3492557" y="3214364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7" name="AutoShape 57"/>
            <p:cNvSpPr/>
            <p:nvPr/>
          </p:nvSpPr>
          <p:spPr>
            <a:xfrm>
              <a:off x="3439027" y="321436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8" name="AutoShape 58"/>
            <p:cNvSpPr/>
            <p:nvPr/>
          </p:nvSpPr>
          <p:spPr>
            <a:xfrm>
              <a:off x="3439027" y="325332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59" name="AutoShape 59"/>
          <p:cNvSpPr/>
          <p:nvPr/>
        </p:nvSpPr>
        <p:spPr>
          <a:xfrm rot="2700000">
            <a:off x="3195854" y="2032121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0" name="Group 60"/>
          <p:cNvGrpSpPr/>
          <p:nvPr/>
        </p:nvGrpSpPr>
        <p:grpSpPr>
          <a:xfrm>
            <a:off x="3543612" y="3354191"/>
            <a:ext cx="2139982" cy="2139982"/>
            <a:chOff x="3543612" y="3354191"/>
            <a:chExt cx="2139982" cy="2139982"/>
          </a:xfrm>
        </p:grpSpPr>
        <p:sp>
          <p:nvSpPr>
            <p:cNvPr id="61" name="Freeform 61"/>
            <p:cNvSpPr/>
            <p:nvPr/>
          </p:nvSpPr>
          <p:spPr>
            <a:xfrm rot="13500000">
              <a:off x="3543612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2" name="Freeform 62"/>
            <p:cNvSpPr/>
            <p:nvPr/>
          </p:nvSpPr>
          <p:spPr>
            <a:xfrm>
              <a:off x="4422579" y="4272210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63" name="AutoShape 63"/>
          <p:cNvSpPr/>
          <p:nvPr/>
        </p:nvSpPr>
        <p:spPr>
          <a:xfrm rot="2700000">
            <a:off x="4948930" y="3551835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4" name="AutoShape 64"/>
          <p:cNvSpPr/>
          <p:nvPr/>
        </p:nvSpPr>
        <p:spPr>
          <a:xfrm>
            <a:off x="1428725" y="3612919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65" name="AutoShape 65"/>
          <p:cNvSpPr/>
          <p:nvPr/>
        </p:nvSpPr>
        <p:spPr>
          <a:xfrm>
            <a:off x="3138709" y="2095609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6" name="AutoShape 66"/>
          <p:cNvSpPr/>
          <p:nvPr/>
        </p:nvSpPr>
        <p:spPr>
          <a:xfrm>
            <a:off x="4890841" y="3621951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67" name="TextBox 67"/>
          <p:cNvSpPr txBox="1"/>
          <p:nvPr/>
        </p:nvSpPr>
        <p:spPr>
          <a:xfrm>
            <a:off x="7288006" y="1324216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网络连接故障</a:t>
            </a:r>
          </a:p>
        </p:txBody>
      </p:sp>
      <p:sp>
        <p:nvSpPr>
          <p:cNvPr id="68" name="TextBox 68"/>
          <p:cNvSpPr txBox="1"/>
          <p:nvPr/>
        </p:nvSpPr>
        <p:spPr>
          <a:xfrm>
            <a:off x="7288006" y="2991619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DNS解析故障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7288006" y="4643560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VPN连接故障</a:t>
            </a:r>
          </a:p>
        </p:txBody>
      </p:sp>
      <p:grpSp>
        <p:nvGrpSpPr>
          <p:cNvPr id="70" name="Group 7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1" name="AutoShape 7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2" name="AutoShape 7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3" name="AutoShape 7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4" name="AutoShape 7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5" name="AutoShape 7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6" name="AutoShape 7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7" name="AutoShape 7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8" name="AutoShape 7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9" name="AutoShape 7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0" name="AutoShape 8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1" name="AutoShape 8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2" name="AutoShape 8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3" name="AutoShape 8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4" name="AutoShape 8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5" name="AutoShape 8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6" name="AutoShape 8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7" name="AutoShape 8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8" name="AutoShape 8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9" name="AutoShape 8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0" name="AutoShape 9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1" name="TextBox 9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网络故障</a:t>
              </a: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6649402" y="1647934"/>
            <a:ext cx="587026" cy="585597"/>
            <a:chOff x="6649402" y="1647934"/>
            <a:chExt cx="587026" cy="585597"/>
          </a:xfrm>
        </p:grpSpPr>
        <p:sp>
          <p:nvSpPr>
            <p:cNvPr id="93" name="AutoShape 93"/>
            <p:cNvSpPr/>
            <p:nvPr/>
          </p:nvSpPr>
          <p:spPr>
            <a:xfrm>
              <a:off x="6649402" y="1647934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4" name="Freeform 94"/>
            <p:cNvSpPr/>
            <p:nvPr/>
          </p:nvSpPr>
          <p:spPr>
            <a:xfrm>
              <a:off x="6731888" y="1868724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95" name="AutoShape 95"/>
          <p:cNvSpPr/>
          <p:nvPr/>
        </p:nvSpPr>
        <p:spPr>
          <a:xfrm>
            <a:off x="6647497" y="3377126"/>
            <a:ext cx="587026" cy="58559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96" name="Group 96"/>
          <p:cNvGrpSpPr/>
          <p:nvPr/>
        </p:nvGrpSpPr>
        <p:grpSpPr>
          <a:xfrm>
            <a:off x="6831329" y="3509949"/>
            <a:ext cx="224504" cy="467678"/>
            <a:chOff x="6831329" y="3509949"/>
            <a:chExt cx="224504" cy="467678"/>
          </a:xfrm>
        </p:grpSpPr>
        <p:sp>
          <p:nvSpPr>
            <p:cNvPr id="97" name="Freeform 97"/>
            <p:cNvSpPr/>
            <p:nvPr/>
          </p:nvSpPr>
          <p:spPr>
            <a:xfrm>
              <a:off x="6831329" y="3579006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8" name="Freeform 98"/>
            <p:cNvSpPr/>
            <p:nvPr/>
          </p:nvSpPr>
          <p:spPr>
            <a:xfrm>
              <a:off x="6948201" y="363901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9" name="Freeform 99"/>
            <p:cNvSpPr/>
            <p:nvPr/>
          </p:nvSpPr>
          <p:spPr>
            <a:xfrm>
              <a:off x="6976014" y="358491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0" name="Freeform 100"/>
            <p:cNvSpPr/>
            <p:nvPr/>
          </p:nvSpPr>
          <p:spPr>
            <a:xfrm>
              <a:off x="6948201" y="361348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1" name="Freeform 101"/>
            <p:cNvSpPr/>
            <p:nvPr/>
          </p:nvSpPr>
          <p:spPr>
            <a:xfrm>
              <a:off x="6979633" y="361348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2" name="Freeform 102"/>
            <p:cNvSpPr/>
            <p:nvPr/>
          </p:nvSpPr>
          <p:spPr>
            <a:xfrm>
              <a:off x="6967251" y="353652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3" name="Freeform 103"/>
            <p:cNvSpPr/>
            <p:nvPr/>
          </p:nvSpPr>
          <p:spPr>
            <a:xfrm>
              <a:off x="6972203" y="356138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4" name="Freeform 104"/>
            <p:cNvSpPr/>
            <p:nvPr/>
          </p:nvSpPr>
          <p:spPr>
            <a:xfrm>
              <a:off x="6898004" y="363901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5" name="Freeform 105"/>
            <p:cNvSpPr/>
            <p:nvPr/>
          </p:nvSpPr>
          <p:spPr>
            <a:xfrm>
              <a:off x="6910291" y="356138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6" name="Freeform 106"/>
            <p:cNvSpPr/>
            <p:nvPr/>
          </p:nvSpPr>
          <p:spPr>
            <a:xfrm>
              <a:off x="6900671" y="361348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7" name="Freeform 107"/>
            <p:cNvSpPr/>
            <p:nvPr/>
          </p:nvSpPr>
          <p:spPr>
            <a:xfrm>
              <a:off x="6931627" y="350994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8" name="Freeform 108"/>
            <p:cNvSpPr/>
            <p:nvPr/>
          </p:nvSpPr>
          <p:spPr>
            <a:xfrm>
              <a:off x="6948201" y="350994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9" name="Freeform 109"/>
            <p:cNvSpPr/>
            <p:nvPr/>
          </p:nvSpPr>
          <p:spPr>
            <a:xfrm>
              <a:off x="6925817" y="352757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0" name="Freeform 110"/>
            <p:cNvSpPr/>
            <p:nvPr/>
          </p:nvSpPr>
          <p:spPr>
            <a:xfrm>
              <a:off x="6916578" y="353652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1" name="Freeform 111"/>
            <p:cNvSpPr/>
            <p:nvPr/>
          </p:nvSpPr>
          <p:spPr>
            <a:xfrm>
              <a:off x="6904957" y="358491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2" name="Freeform 112"/>
            <p:cNvSpPr/>
            <p:nvPr/>
          </p:nvSpPr>
          <p:spPr>
            <a:xfrm>
              <a:off x="6948201" y="366177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3" name="Freeform 113"/>
            <p:cNvSpPr/>
            <p:nvPr/>
          </p:nvSpPr>
          <p:spPr>
            <a:xfrm>
              <a:off x="6918864" y="358491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4" name="Freeform 114"/>
            <p:cNvSpPr/>
            <p:nvPr/>
          </p:nvSpPr>
          <p:spPr>
            <a:xfrm>
              <a:off x="6926864" y="353652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5" name="Freeform 115"/>
            <p:cNvSpPr/>
            <p:nvPr/>
          </p:nvSpPr>
          <p:spPr>
            <a:xfrm>
              <a:off x="6916102" y="361348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6" name="Freeform 116"/>
            <p:cNvSpPr/>
            <p:nvPr/>
          </p:nvSpPr>
          <p:spPr>
            <a:xfrm>
              <a:off x="6948201" y="358491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7" name="Freeform 117"/>
            <p:cNvSpPr/>
            <p:nvPr/>
          </p:nvSpPr>
          <p:spPr>
            <a:xfrm>
              <a:off x="6948201" y="353652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8" name="Freeform 118"/>
            <p:cNvSpPr/>
            <p:nvPr/>
          </p:nvSpPr>
          <p:spPr>
            <a:xfrm>
              <a:off x="6948201" y="356138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9" name="Freeform 119"/>
            <p:cNvSpPr/>
            <p:nvPr/>
          </p:nvSpPr>
          <p:spPr>
            <a:xfrm>
              <a:off x="6923055" y="356138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0" name="Freeform 120"/>
            <p:cNvSpPr/>
            <p:nvPr/>
          </p:nvSpPr>
          <p:spPr>
            <a:xfrm>
              <a:off x="6912958" y="368730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1" name="Freeform 121"/>
            <p:cNvSpPr/>
            <p:nvPr/>
          </p:nvSpPr>
          <p:spPr>
            <a:xfrm>
              <a:off x="6914577" y="363901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2" name="Freeform 122"/>
            <p:cNvSpPr/>
            <p:nvPr/>
          </p:nvSpPr>
          <p:spPr>
            <a:xfrm>
              <a:off x="6913434" y="366177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3" name="Freeform 123"/>
            <p:cNvSpPr/>
            <p:nvPr/>
          </p:nvSpPr>
          <p:spPr>
            <a:xfrm>
              <a:off x="6896385" y="366177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4" name="Freeform 124"/>
            <p:cNvSpPr/>
            <p:nvPr/>
          </p:nvSpPr>
          <p:spPr>
            <a:xfrm>
              <a:off x="6983824" y="366177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5" name="Freeform 125"/>
            <p:cNvSpPr/>
            <p:nvPr/>
          </p:nvSpPr>
          <p:spPr>
            <a:xfrm>
              <a:off x="6982300" y="363901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6" name="Freeform 126"/>
            <p:cNvSpPr/>
            <p:nvPr/>
          </p:nvSpPr>
          <p:spPr>
            <a:xfrm>
              <a:off x="6925341" y="353071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7" name="Freeform 127"/>
            <p:cNvSpPr/>
            <p:nvPr/>
          </p:nvSpPr>
          <p:spPr>
            <a:xfrm>
              <a:off x="6960964" y="353071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8" name="AutoShape 128"/>
            <p:cNvSpPr/>
            <p:nvPr/>
          </p:nvSpPr>
          <p:spPr>
            <a:xfrm>
              <a:off x="6943248" y="353071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9" name="Freeform 129"/>
            <p:cNvSpPr/>
            <p:nvPr/>
          </p:nvSpPr>
          <p:spPr>
            <a:xfrm>
              <a:off x="6920387" y="355509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0" name="Freeform 130"/>
            <p:cNvSpPr/>
            <p:nvPr/>
          </p:nvSpPr>
          <p:spPr>
            <a:xfrm>
              <a:off x="6965727" y="355509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1" name="AutoShape 131"/>
            <p:cNvSpPr/>
            <p:nvPr/>
          </p:nvSpPr>
          <p:spPr>
            <a:xfrm>
              <a:off x="6943248" y="355509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2" name="Freeform 132"/>
            <p:cNvSpPr/>
            <p:nvPr/>
          </p:nvSpPr>
          <p:spPr>
            <a:xfrm>
              <a:off x="6916578" y="3579006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3" name="Freeform 133"/>
            <p:cNvSpPr/>
            <p:nvPr/>
          </p:nvSpPr>
          <p:spPr>
            <a:xfrm>
              <a:off x="6970013" y="3579006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4" name="AutoShape 134"/>
            <p:cNvSpPr/>
            <p:nvPr/>
          </p:nvSpPr>
          <p:spPr>
            <a:xfrm>
              <a:off x="6943248" y="357900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5" name="Freeform 135"/>
            <p:cNvSpPr/>
            <p:nvPr/>
          </p:nvSpPr>
          <p:spPr>
            <a:xfrm>
              <a:off x="6912958" y="360767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6" name="Freeform 136"/>
            <p:cNvSpPr/>
            <p:nvPr/>
          </p:nvSpPr>
          <p:spPr>
            <a:xfrm>
              <a:off x="6973823" y="360767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7" name="AutoShape 137"/>
            <p:cNvSpPr/>
            <p:nvPr/>
          </p:nvSpPr>
          <p:spPr>
            <a:xfrm>
              <a:off x="6943248" y="360767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8" name="Freeform 138"/>
            <p:cNvSpPr/>
            <p:nvPr/>
          </p:nvSpPr>
          <p:spPr>
            <a:xfrm>
              <a:off x="6910291" y="363320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9" name="Freeform 139"/>
            <p:cNvSpPr/>
            <p:nvPr/>
          </p:nvSpPr>
          <p:spPr>
            <a:xfrm>
              <a:off x="6976490" y="363320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0" name="AutoShape 140"/>
            <p:cNvSpPr/>
            <p:nvPr/>
          </p:nvSpPr>
          <p:spPr>
            <a:xfrm>
              <a:off x="6943248" y="363320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1" name="Freeform 141"/>
            <p:cNvSpPr/>
            <p:nvPr/>
          </p:nvSpPr>
          <p:spPr>
            <a:xfrm>
              <a:off x="6909148" y="3655968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2" name="Freeform 142"/>
            <p:cNvSpPr/>
            <p:nvPr/>
          </p:nvSpPr>
          <p:spPr>
            <a:xfrm>
              <a:off x="6978490" y="3655968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3" name="AutoShape 143"/>
            <p:cNvSpPr/>
            <p:nvPr/>
          </p:nvSpPr>
          <p:spPr>
            <a:xfrm>
              <a:off x="6943248" y="3655968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4" name="Freeform 144"/>
            <p:cNvSpPr/>
            <p:nvPr/>
          </p:nvSpPr>
          <p:spPr>
            <a:xfrm>
              <a:off x="6908100" y="368149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5" name="Freeform 145"/>
            <p:cNvSpPr/>
            <p:nvPr/>
          </p:nvSpPr>
          <p:spPr>
            <a:xfrm>
              <a:off x="6979633" y="368149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6" name="AutoShape 146"/>
            <p:cNvSpPr/>
            <p:nvPr/>
          </p:nvSpPr>
          <p:spPr>
            <a:xfrm>
              <a:off x="6943248" y="368149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7" name="AutoShape 147"/>
            <p:cNvSpPr/>
            <p:nvPr/>
          </p:nvSpPr>
          <p:spPr>
            <a:xfrm>
              <a:off x="6943248" y="370787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48" name="Group 148"/>
          <p:cNvGrpSpPr/>
          <p:nvPr/>
        </p:nvGrpSpPr>
        <p:grpSpPr>
          <a:xfrm>
            <a:off x="6647497" y="5019958"/>
            <a:ext cx="587026" cy="585502"/>
            <a:chOff x="6647497" y="5019958"/>
            <a:chExt cx="587026" cy="585502"/>
          </a:xfrm>
        </p:grpSpPr>
        <p:sp>
          <p:nvSpPr>
            <p:cNvPr id="149" name="AutoShape 149"/>
            <p:cNvSpPr/>
            <p:nvPr/>
          </p:nvSpPr>
          <p:spPr>
            <a:xfrm>
              <a:off x="6647497" y="5019958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0" name="Freeform 150"/>
            <p:cNvSpPr/>
            <p:nvPr/>
          </p:nvSpPr>
          <p:spPr>
            <a:xfrm>
              <a:off x="6791991" y="5200647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51" name="TextBox 151"/>
          <p:cNvSpPr txBox="1"/>
          <p:nvPr/>
        </p:nvSpPr>
        <p:spPr>
          <a:xfrm>
            <a:off x="7288006" y="1649220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网络不通、网络延迟大、丢包严重等。</a:t>
            </a:r>
          </a:p>
        </p:txBody>
      </p:sp>
      <p:sp>
        <p:nvSpPr>
          <p:cNvPr id="152" name="TextBox 152"/>
          <p:cNvSpPr txBox="1"/>
          <p:nvPr/>
        </p:nvSpPr>
        <p:spPr>
          <a:xfrm>
            <a:off x="7286101" y="336216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域名无法解析，导致网站或应用无法访问。</a:t>
            </a:r>
          </a:p>
        </p:txBody>
      </p:sp>
      <p:sp>
        <p:nvSpPr>
          <p:cNvPr id="153" name="TextBox 153"/>
          <p:cNvSpPr txBox="1"/>
          <p:nvPr/>
        </p:nvSpPr>
        <p:spPr>
          <a:xfrm>
            <a:off x="7286101" y="5012385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VPN连接失败或不稳定，导致远程访问受阻。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重要数据丢失或损坏，无法恢复。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数据丢失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数据库崩溃、数据不一致等。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数据库故障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文件系统损坏，导致数据无法访问。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文件系统损坏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数据故障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排错方法与步骤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初步分析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根据收集的信息，对故障进行初步分析，确定可能的原因和解决方案。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识别故障现象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根据用户反馈或系统日志，确定故障的具体表现，如系统崩溃、数据丢失等。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收集故障信息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收集与故障相关的所有信息，包括错误消息、日志文件、系统配置等。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故障诊断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https://d.book118.com/646055215131010045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2024-09-14T07:58:25.618</cp:lastPrinted>
  <dcterms:created xsi:type="dcterms:W3CDTF">2024-09-13T23:58:25Z</dcterms:created>
  <dcterms:modified xsi:type="dcterms:W3CDTF">2024-09-13T23:58:27Z</dcterms:modified>
</cp:coreProperties>
</file>