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67A8E-946D-4A3F-B41D-9063027D8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CF793-6D66-4E79-900A-57130CF9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34E85-D341-499A-8A79-866551682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E11D8-2EB9-47F7-BC06-52C727315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F684CF-E44C-42C6-B295-75E744DC9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44926-3131-47D7-97B4-A7E2110E5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DAFD8-C5EF-47D0-9E68-F6C71C57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9B18C-B0DB-48F5-A243-F45AF8824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05F2E-4760-4E7F-A2F0-E1C0A5472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155C6-16F0-416B-A3AA-54734FE9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97528-28D3-4CE5-A0CB-E8178159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0201301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工业控制网络技术电子工业控制网络的基本构成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工业控制网络技术概述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电子工业控制网络基本构成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传感器与执行器在电子工业控制网络中应用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控制器在电子工业控制网络中作用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通信技术在电子工业控制网络中应用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安全防护策略在电子工业控制网络中实施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工业控制网络技术概述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52" r="292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工业控制网络技术是指应用于工业自动化领域的通信技术，实现工业设备、传感器、执行器之间的数据传输和信息交换。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从早期的模拟信号传输到数字信号传输，再到现场总线技术和工业以太网技术的广泛应用，工业控制网络技术不断演进和发展。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广泛应用于能源、交通、制造、化工等各个工业领域，实现生产过程的自动化、智能化和网络化。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随着工业4.0、智能制造等概念的提出，工业控制网络技术的市场需求不断增长，要求更高的传输速度、更低的延迟和更高的可靠性。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工业控制网络技术需要具备高度的实时性，确保数据传输的及时性和准确性。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在工业环境中，网络设备的可靠性至关重要，需要采取冗余设计、故障自恢复等技术手段。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42766" y="5240595"/>
            <a:ext cx="6306468" cy="108698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安全性：工业控制网络涉及生产安全，需要采取严格的安全措施，如加密传输、访问控制等。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3471196" y="1654191"/>
            <a:ext cx="2738056" cy="2703004"/>
            <a:chOff x="3471196" y="1654191"/>
            <a:chExt cx="2738056" cy="2703004"/>
          </a:xfrm>
        </p:grpSpPr>
        <p:sp>
          <p:nvSpPr>
            <p:cNvPr id="4" name="Freeform 4"/>
            <p:cNvSpPr/>
            <p:nvPr/>
          </p:nvSpPr>
          <p:spPr>
            <a:xfrm>
              <a:off x="4600956" y="1654191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800000">
              <a:off x="5165884" y="180563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 rot="3600000">
              <a:off x="5579364" y="221950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 rot="5400000">
              <a:off x="5730716" y="278471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7200000">
              <a:off x="5579364" y="334992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9000000">
              <a:off x="5165884" y="376378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 rot="10800000">
              <a:off x="4600956" y="391523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 rot="12600000">
              <a:off x="4036123" y="376378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4400000">
              <a:off x="3622548" y="334992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6200000">
              <a:off x="3471196" y="278471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 rot="18000000">
              <a:off x="3622548" y="221950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 rot="19800000">
              <a:off x="4036123" y="1805638"/>
              <a:ext cx="478536" cy="441960"/>
            </a:xfrm>
            <a:custGeom>
              <a:rect l="l" t="t" r="r" b="b"/>
              <a:pathLst>
                <a:path w="468000" h="431999">
                  <a:moveTo>
                    <a:pt x="0" y="431999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199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883152" y="2048002"/>
            <a:ext cx="1914144" cy="1915382"/>
            <a:chOff x="3883152" y="2048002"/>
            <a:chExt cx="1914144" cy="1915382"/>
          </a:xfrm>
        </p:grpSpPr>
        <p:sp>
          <p:nvSpPr>
            <p:cNvPr id="17" name="Freeform 17"/>
            <p:cNvSpPr/>
            <p:nvPr/>
          </p:nvSpPr>
          <p:spPr>
            <a:xfrm>
              <a:off x="3883152" y="2048002"/>
              <a:ext cx="1914144" cy="1915382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132290" y="3277727"/>
            <a:ext cx="1678210" cy="1676400"/>
            <a:chOff x="6132290" y="3277727"/>
            <a:chExt cx="1678210" cy="1676400"/>
          </a:xfrm>
        </p:grpSpPr>
        <p:sp>
          <p:nvSpPr>
            <p:cNvPr id="19" name="Freeform 19"/>
            <p:cNvSpPr/>
            <p:nvPr/>
          </p:nvSpPr>
          <p:spPr>
            <a:xfrm>
              <a:off x="6824758" y="327772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 rot="1800000">
              <a:off x="7170991" y="337164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 rot="3600000">
              <a:off x="7424451" y="362824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 rot="5400000">
              <a:off x="7517225" y="397886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 rot="7200000">
              <a:off x="7424451" y="432938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 rot="9000000">
              <a:off x="7170991" y="458608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 rot="10800000">
              <a:off x="6824758" y="467999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 rot="12600000">
              <a:off x="6478524" y="458608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 rot="14400000">
              <a:off x="6225064" y="432938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 rot="16200000">
              <a:off x="6132290" y="397886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 rot="18000000">
              <a:off x="6225064" y="362824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 rot="19800000">
              <a:off x="6478524" y="337164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384750" y="3521996"/>
            <a:ext cx="1173290" cy="1187863"/>
            <a:chOff x="6384750" y="3521996"/>
            <a:chExt cx="1173290" cy="1187863"/>
          </a:xfrm>
        </p:grpSpPr>
        <p:sp>
          <p:nvSpPr>
            <p:cNvPr id="32" name="Freeform 32"/>
            <p:cNvSpPr/>
            <p:nvPr/>
          </p:nvSpPr>
          <p:spPr>
            <a:xfrm>
              <a:off x="6384750" y="3521996"/>
              <a:ext cx="1173290" cy="1187863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7756207" y="1967468"/>
            <a:ext cx="2844356" cy="2758059"/>
            <a:chOff x="7756207" y="1967468"/>
            <a:chExt cx="2844356" cy="2758059"/>
          </a:xfrm>
        </p:grpSpPr>
        <p:sp>
          <p:nvSpPr>
            <p:cNvPr id="34" name="Freeform 34"/>
            <p:cNvSpPr/>
            <p:nvPr/>
          </p:nvSpPr>
          <p:spPr>
            <a:xfrm>
              <a:off x="8929783" y="196746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 rot="1800000">
              <a:off x="9516618" y="2122059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 rot="3600000">
              <a:off x="9946195" y="254420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 rot="5400000">
              <a:off x="10103453" y="312094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 rot="7200000">
              <a:off x="9946195" y="3697780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 rot="9000000">
              <a:off x="9516618" y="411992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 rot="10800000">
              <a:off x="8929783" y="427451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 rot="12600000">
              <a:off x="8343042" y="411992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 rot="14400000">
              <a:off x="7913370" y="3697780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 rot="16200000">
              <a:off x="7756207" y="312094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 rot="18000000">
              <a:off x="7913370" y="254420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 rot="19800000">
              <a:off x="8343042" y="2122059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184118" y="2369328"/>
            <a:ext cx="1988534" cy="1954339"/>
            <a:chOff x="8184118" y="2369328"/>
            <a:chExt cx="1988534" cy="1954339"/>
          </a:xfrm>
        </p:grpSpPr>
        <p:sp>
          <p:nvSpPr>
            <p:cNvPr id="47" name="Freeform 47"/>
            <p:cNvSpPr/>
            <p:nvPr/>
          </p:nvSpPr>
          <p:spPr>
            <a:xfrm>
              <a:off x="8184118" y="2369328"/>
              <a:ext cx="1988534" cy="1954339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373838" y="3234497"/>
            <a:ext cx="1678210" cy="1676400"/>
            <a:chOff x="1373838" y="3234497"/>
            <a:chExt cx="1678210" cy="1676400"/>
          </a:xfrm>
        </p:grpSpPr>
        <p:sp>
          <p:nvSpPr>
            <p:cNvPr id="49" name="Freeform 49"/>
            <p:cNvSpPr/>
            <p:nvPr/>
          </p:nvSpPr>
          <p:spPr>
            <a:xfrm>
              <a:off x="2066306" y="323449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 rot="1800000">
              <a:off x="2412540" y="3328413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 rot="3600000">
              <a:off x="2666000" y="358501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 rot="5400000">
              <a:off x="2758773" y="393563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 rot="7200000">
              <a:off x="2666000" y="428615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 rot="9000000">
              <a:off x="2412540" y="454285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 rot="10800000">
              <a:off x="2066306" y="463676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 rot="12600000">
              <a:off x="1720072" y="454285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 rot="14400000">
              <a:off x="1466612" y="428615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 rot="16200000">
              <a:off x="1373838" y="393563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 rot="18000000">
              <a:off x="1466612" y="358501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 rot="19800000">
              <a:off x="1720072" y="3328413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1" name="Freeform 61"/>
          <p:cNvSpPr/>
          <p:nvPr/>
        </p:nvSpPr>
        <p:spPr>
          <a:xfrm>
            <a:off x="2009156" y="3888745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Freeform 62"/>
          <p:cNvSpPr/>
          <p:nvPr/>
        </p:nvSpPr>
        <p:spPr>
          <a:xfrm>
            <a:off x="6774752" y="3888609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Freeform 63"/>
          <p:cNvSpPr/>
          <p:nvPr/>
        </p:nvSpPr>
        <p:spPr>
          <a:xfrm>
            <a:off x="4486436" y="2651905"/>
            <a:ext cx="707576" cy="707576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Freeform 64"/>
          <p:cNvSpPr/>
          <p:nvPr/>
        </p:nvSpPr>
        <p:spPr>
          <a:xfrm>
            <a:off x="8831057" y="3043793"/>
            <a:ext cx="694560" cy="69456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5" name="Group 6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6" name="AutoShape 6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关键技术特点与挑战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随着工业互联网的发展，网络安全问题日益突出，需要加强网络安全防护和应急响应能力。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网络拓扑复杂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工业现场设备众多，网络拓扑结构复杂，给网络配置和维护带来挑战。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异构设备集成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不同厂商、不同型号的设备之间存在差异，如何实现异构设备的集成是一个难题。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电子工业控制网络基本构成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传感器与执行器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硬件设备组成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包括交换机、路由器等，用于实现控制网络内部设备之间的数据传输和通信。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作为工业控制网络的核心，负责接收传感器输入信号，执行控制算法，并输出控制指令。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传感器用于采集现场数据，执行器则根据控制指令执行相应的动作。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为工业控制网络提供基本的软件运行环境，如实时操作系统（RTOS）等。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实现控制算法、数据处理、故障诊断等功能，是工业控制网络的重要组成部分。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用于监控和控制网络的运行状态，确保网络的稳定性和安全性。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网络管理软件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软件系统架构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现场总线协议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工业以太网协议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通信协议与标准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如Profibus、Modbus等，用于实现控制器与传感器、执行器之间的通信。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如ZigBee、LoRa等，用于实现无线传感器网络（WSN）的组建和通信。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如EtherNet/IP、Profinet等，用于实现高速、大容量的数据传输和远程监控。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传感器与执行器在电子工业控制网络中应用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流量传感器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压力传感器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传感器类型及工作原理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利用热敏元件测量温度，将温度变化转换为电信号输出。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检测流体流量变化，将流量转换为电信号输出。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通过测量压力变化，将压力转换为电信号输出。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电动执行器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通过电动机驱动，将电信号转换为机械运动，实现控制功能。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气动执行器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利用压缩空气作为动力源，驱动执行机构完成控制任务。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液动执行器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以液压油为传动介质，通过液压缸或液压马达实现控制动作。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https://d.book118.com/646102013014010044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2024-09-12T06:45:28.876</cp:lastPrinted>
  <dcterms:created xsi:type="dcterms:W3CDTF">2024-09-11T22:45:28Z</dcterms:created>
  <dcterms:modified xsi:type="dcterms:W3CDTF">2024-09-11T22:45:30Z</dcterms:modified>
</cp:coreProperties>
</file>