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43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508A0-E74A-40BB-B970-B07CDACC1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4D2D7-A5CC-48A1-B20C-42BCD102A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BB2D3-0466-4C92-A57C-B7DBEF737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82283-4DC6-40DF-8D7B-624BCCC36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2AD9A6-A931-47E6-9AA8-A741E760F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0FC0BF-56AF-407C-B157-331C53E5F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6D9BBB-9EEF-4A65-9D8F-4154A674F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1E47E-CF90-4C99-B598-2E1D8990F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C8646-C213-4763-BAF1-FA23C010C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70D1F-EF0B-427B-8B99-8674140B2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B4D68-70AD-41F2-89CF-B2ED8806E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422" r:id="rId2"/>
    <p:sldLayoutId id="2147499423" r:id="rId3"/>
    <p:sldLayoutId id="2147499424" r:id="rId4"/>
    <p:sldLayoutId id="2147499425" r:id="rId5"/>
    <p:sldLayoutId id="2147499426" r:id="rId6"/>
    <p:sldLayoutId id="2147499427" r:id="rId7"/>
    <p:sldLayoutId id="2147499428" r:id="rId8"/>
    <p:sldLayoutId id="2147499429" r:id="rId9"/>
    <p:sldLayoutId id="2147499430" r:id="rId10"/>
    <p:sldLayoutId id="214749943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tags" Target="../tags/tag172.xml" /><Relationship Id="rId28" Type="http://schemas.openxmlformats.org/officeDocument/2006/relationships/tags" Target="../tags/tag173.xml" /><Relationship Id="rId29" Type="http://schemas.openxmlformats.org/officeDocument/2006/relationships/tags" Target="../tags/tag174.xml" /><Relationship Id="rId3" Type="http://schemas.openxmlformats.org/officeDocument/2006/relationships/tags" Target="../tags/tag148.xml" /><Relationship Id="rId30" Type="http://schemas.openxmlformats.org/officeDocument/2006/relationships/tags" Target="../tags/tag175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040251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健康体重科学评估方法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240272" y="2070708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70680" y="1742440"/>
            <a:ext cx="2904490" cy="13430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评估标准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432447" y="2070708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62950" y="1821180"/>
            <a:ext cx="2904490" cy="13430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评估方法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240272" y="3802768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70680" y="3474085"/>
            <a:ext cx="2904490" cy="13430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评估目的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432447" y="3802768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62950" y="3474085"/>
            <a:ext cx="2904490" cy="13430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评估注意事项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2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评估标准</a:t>
            </a:r>
            <a:endParaRPr lang="zh-CN" altLang="en-US"/>
          </a:p>
        </p:txBody>
      </p:sp>
      <p:sp>
        <p:nvSpPr>
          <p:cNvPr id="104886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身体质量指数（BMI）</a:t>
            </a:r>
            <a:endParaRPr lang="zh-CN" altLang="en-US"/>
          </a:p>
        </p:txBody>
      </p:sp>
      <p:sp>
        <p:nvSpPr>
          <p:cNvPr id="1048914" name="文本框 10"/>
          <p:cNvSpPr txBox="1"/>
          <p:nvPr>
            <p:custDataLst>
              <p:tags r:id="rId2"/>
            </p:custDataLst>
          </p:nvPr>
        </p:nvSpPr>
        <p:spPr>
          <a:xfrm>
            <a:off x="811610" y="4681883"/>
            <a:ext cx="3324022" cy="1395761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单击此处输入你的项正文，文字是您思想的提炼，请尽量言简意赅的阐述观点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16" name="矩形 11"/>
          <p:cNvSpPr/>
          <p:nvPr>
            <p:custDataLst>
              <p:tags r:id="rId3"/>
            </p:custDataLst>
          </p:nvPr>
        </p:nvSpPr>
        <p:spPr>
          <a:xfrm>
            <a:off x="811610" y="4505946"/>
            <a:ext cx="3324022" cy="1741378"/>
          </a:xfrm>
          <a:prstGeom prst="rect">
            <a:avLst/>
          </a:prstGeom>
          <a:noFill/>
          <a:ln w="190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18" name="文本框 17"/>
          <p:cNvSpPr txBox="1"/>
          <p:nvPr>
            <p:custDataLst>
              <p:tags r:id="rId4"/>
            </p:custDataLst>
          </p:nvPr>
        </p:nvSpPr>
        <p:spPr>
          <a:xfrm>
            <a:off x="3199651" y="1464986"/>
            <a:ext cx="3324022" cy="1395761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单击此处输入你的项正文，文字是您思想的提炼，请尽量言简意赅的阐述观点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20" name="矩形 18"/>
          <p:cNvSpPr/>
          <p:nvPr>
            <p:custDataLst>
              <p:tags r:id="rId5"/>
            </p:custDataLst>
          </p:nvPr>
        </p:nvSpPr>
        <p:spPr>
          <a:xfrm>
            <a:off x="3199651" y="1289050"/>
            <a:ext cx="3324022" cy="1741378"/>
          </a:xfrm>
          <a:prstGeom prst="rect">
            <a:avLst/>
          </a:prstGeom>
          <a:noFill/>
          <a:ln w="19050" cmpd="sng">
            <a:solidFill>
              <a:schemeClr val="accent2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22" name="燕尾形 3"/>
          <p:cNvSpPr/>
          <p:nvPr>
            <p:custDataLst>
              <p:tags r:id="rId6"/>
            </p:custDataLst>
          </p:nvPr>
        </p:nvSpPr>
        <p:spPr>
          <a:xfrm>
            <a:off x="1165828" y="3397939"/>
            <a:ext cx="2540519" cy="738932"/>
          </a:xfrm>
          <a:prstGeom prst="chevron">
            <a:avLst>
              <a:gd name="adj" fmla="val 32014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24" name="文本框 13"/>
          <p:cNvSpPr txBox="1"/>
          <p:nvPr>
            <p:custDataLst>
              <p:tags r:id="rId7"/>
            </p:custDataLst>
          </p:nvPr>
        </p:nvSpPr>
        <p:spPr>
          <a:xfrm>
            <a:off x="1433251" y="3521485"/>
            <a:ext cx="2079957" cy="491058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定义：体重（kg）除以身高（m）的平方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26" name="燕尾形 25"/>
          <p:cNvSpPr/>
          <p:nvPr>
            <p:custDataLst>
              <p:tags r:id="rId8"/>
            </p:custDataLst>
          </p:nvPr>
        </p:nvSpPr>
        <p:spPr>
          <a:xfrm>
            <a:off x="1232293" y="3443292"/>
            <a:ext cx="2424792" cy="648227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1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28" name="燕尾形 29"/>
          <p:cNvSpPr/>
          <p:nvPr>
            <p:custDataLst>
              <p:tags r:id="rId9"/>
            </p:custDataLst>
          </p:nvPr>
        </p:nvSpPr>
        <p:spPr>
          <a:xfrm>
            <a:off x="3591403" y="3399503"/>
            <a:ext cx="2540519" cy="738932"/>
          </a:xfrm>
          <a:prstGeom prst="chevron">
            <a:avLst>
              <a:gd name="adj" fmla="val 32014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30" name="文本框 30"/>
          <p:cNvSpPr txBox="1"/>
          <p:nvPr>
            <p:custDataLst>
              <p:tags r:id="rId10"/>
            </p:custDataLst>
          </p:nvPr>
        </p:nvSpPr>
        <p:spPr>
          <a:xfrm>
            <a:off x="3858826" y="3523049"/>
            <a:ext cx="2079957" cy="491058"/>
          </a:xfrm>
          <a:prstGeom prst="rect">
            <a:avLst/>
          </a:prstGeom>
          <a:noFill/>
        </p:spPr>
        <p:txBody>
          <a:bodyPr wrap="square" bIns="0" rtlCol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计算公式：BMI = 体重（kg） / 身高（m）^2</a:t>
            </a:r>
            <a:endParaRPr lang="zh-CN" altLang="en-US" sz="2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32" name="燕尾形 31"/>
          <p:cNvSpPr/>
          <p:nvPr>
            <p:custDataLst>
              <p:tags r:id="rId11"/>
            </p:custDataLst>
          </p:nvPr>
        </p:nvSpPr>
        <p:spPr>
          <a:xfrm>
            <a:off x="3657868" y="3444855"/>
            <a:ext cx="2424792" cy="648227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2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34" name="燕尾形 33"/>
          <p:cNvSpPr/>
          <p:nvPr>
            <p:custDataLst>
              <p:tags r:id="rId12"/>
            </p:custDataLst>
          </p:nvPr>
        </p:nvSpPr>
        <p:spPr>
          <a:xfrm>
            <a:off x="6016977" y="3401067"/>
            <a:ext cx="2540519" cy="738932"/>
          </a:xfrm>
          <a:prstGeom prst="chevron">
            <a:avLst>
              <a:gd name="adj" fmla="val 32014"/>
            </a:avLst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36" name="文本框 34"/>
          <p:cNvSpPr txBox="1"/>
          <p:nvPr>
            <p:custDataLst>
              <p:tags r:id="rId13"/>
            </p:custDataLst>
          </p:nvPr>
        </p:nvSpPr>
        <p:spPr>
          <a:xfrm>
            <a:off x="6284400" y="3524613"/>
            <a:ext cx="2079957" cy="491058"/>
          </a:xfrm>
          <a:prstGeom prst="rect">
            <a:avLst/>
          </a:prstGeom>
          <a:noFill/>
        </p:spPr>
        <p:txBody>
          <a:bodyPr wrap="square" bIns="0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评价标准： - 正常范围：18.5-23.9 - 超重：24-27.9 - 肥胖：≥28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38" name="燕尾形 35"/>
          <p:cNvSpPr/>
          <p:nvPr>
            <p:custDataLst>
              <p:tags r:id="rId14"/>
            </p:custDataLst>
          </p:nvPr>
        </p:nvSpPr>
        <p:spPr>
          <a:xfrm>
            <a:off x="6083442" y="3446419"/>
            <a:ext cx="2424792" cy="648227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3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40" name="燕尾形 37"/>
          <p:cNvSpPr/>
          <p:nvPr>
            <p:custDataLst>
              <p:tags r:id="rId15"/>
            </p:custDataLst>
          </p:nvPr>
        </p:nvSpPr>
        <p:spPr>
          <a:xfrm>
            <a:off x="8442551" y="3402631"/>
            <a:ext cx="2540519" cy="738932"/>
          </a:xfrm>
          <a:prstGeom prst="chevron">
            <a:avLst>
              <a:gd name="adj" fmla="val 32014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42" name="文本框 38"/>
          <p:cNvSpPr txBox="1"/>
          <p:nvPr>
            <p:custDataLst>
              <p:tags r:id="rId16"/>
            </p:custDataLst>
          </p:nvPr>
        </p:nvSpPr>
        <p:spPr>
          <a:xfrm>
            <a:off x="8709974" y="3514448"/>
            <a:ext cx="2079957" cy="491058"/>
          </a:xfrm>
          <a:prstGeom prst="rect">
            <a:avLst/>
          </a:prstGeom>
          <a:noFill/>
        </p:spPr>
        <p:txBody>
          <a:bodyPr wrap="square" bIns="0" rtlCol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注意事项： - BMI只是评估体重的一个简单指标，不能完全反映身体健康状况 - 肌肉发达或骨骼粗壮的人可能BMI较高，但并非肥胖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44" name="燕尾形 39"/>
          <p:cNvSpPr/>
          <p:nvPr>
            <p:custDataLst>
              <p:tags r:id="rId17"/>
            </p:custDataLst>
          </p:nvPr>
        </p:nvSpPr>
        <p:spPr>
          <a:xfrm>
            <a:off x="8509016" y="3447983"/>
            <a:ext cx="2424792" cy="648227"/>
          </a:xfrm>
          <a:prstGeom prst="chevron">
            <a:avLst>
              <a:gd name="adj" fmla="val 32014"/>
            </a:avLst>
          </a:prstGeom>
          <a:noFill/>
          <a:ln w="9525">
            <a:solidFill>
              <a:schemeClr val="accent3">
                <a:lumMod val="20000"/>
                <a:lumOff val="8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ln>
                <a:solidFill>
                  <a:schemeClr val="accent1"/>
                </a:solidFill>
              </a:ln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46" name="文本框 53"/>
          <p:cNvSpPr txBox="1"/>
          <p:nvPr>
            <p:custDataLst>
              <p:tags r:id="rId18"/>
            </p:custDataLst>
          </p:nvPr>
        </p:nvSpPr>
        <p:spPr>
          <a:xfrm>
            <a:off x="8050800" y="1467332"/>
            <a:ext cx="3324022" cy="1395761"/>
          </a:xfrm>
          <a:prstGeom prst="rect">
            <a:avLst/>
          </a:prstGeom>
          <a:noFill/>
        </p:spPr>
        <p:txBody>
          <a:bodyPr wrap="square" rtlCol="0" anchor="ctr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- BMI只是评估体重的一个简单指标，不能完全反映身体健康状况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- 肌肉发达或骨骼粗壮的人可能BMI较高，但并非肥胖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48" name="矩形 54"/>
          <p:cNvSpPr/>
          <p:nvPr>
            <p:custDataLst>
              <p:tags r:id="rId19"/>
            </p:custDataLst>
          </p:nvPr>
        </p:nvSpPr>
        <p:spPr>
          <a:xfrm>
            <a:off x="8050800" y="1291396"/>
            <a:ext cx="3324022" cy="1741378"/>
          </a:xfrm>
          <a:prstGeom prst="rect">
            <a:avLst/>
          </a:prstGeom>
          <a:noFill/>
          <a:ln w="19050" cmpd="sng">
            <a:solidFill>
              <a:schemeClr val="accent6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48950" name="文本框 63"/>
          <p:cNvSpPr txBox="1"/>
          <p:nvPr>
            <p:custDataLst>
              <p:tags r:id="rId20"/>
            </p:custDataLst>
          </p:nvPr>
        </p:nvSpPr>
        <p:spPr>
          <a:xfrm>
            <a:off x="5625226" y="4685010"/>
            <a:ext cx="3324022" cy="1395761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- 正常范围：18.5-23.9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- 超重：24-27.9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- 肥胖：≥28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52" name="矩形 64"/>
          <p:cNvSpPr/>
          <p:nvPr>
            <p:custDataLst>
              <p:tags r:id="rId21"/>
            </p:custDataLst>
          </p:nvPr>
        </p:nvSpPr>
        <p:spPr>
          <a:xfrm>
            <a:off x="5625226" y="4509074"/>
            <a:ext cx="3324022" cy="1741378"/>
          </a:xfrm>
          <a:prstGeom prst="rect">
            <a:avLst/>
          </a:prstGeom>
          <a:noFill/>
          <a:ln w="1905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体脂率</a:t>
            </a:r>
            <a:endParaRPr lang="zh-CN" altLang="en-US"/>
          </a:p>
        </p:txBody>
      </p:sp>
      <p:sp>
        <p:nvSpPr>
          <p:cNvPr id="1048988" name="矩形 38"/>
          <p:cNvSpPr/>
          <p:nvPr>
            <p:custDataLst>
              <p:tags r:id="rId2"/>
            </p:custDataLst>
          </p:nvPr>
        </p:nvSpPr>
        <p:spPr>
          <a:xfrm rot="204112">
            <a:off x="1333904" y="1289050"/>
            <a:ext cx="4220707" cy="22030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39"/>
          <p:cNvSpPr/>
          <p:nvPr>
            <p:custDataLst>
              <p:tags r:id="rId3"/>
            </p:custDataLst>
          </p:nvPr>
        </p:nvSpPr>
        <p:spPr>
          <a:xfrm>
            <a:off x="1338781" y="1289747"/>
            <a:ext cx="4220707" cy="22030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TextBox 2"/>
          <p:cNvSpPr txBox="1"/>
          <p:nvPr>
            <p:custDataLst>
              <p:tags r:id="rId4"/>
            </p:custDataLst>
          </p:nvPr>
        </p:nvSpPr>
        <p:spPr>
          <a:xfrm>
            <a:off x="1583329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体脂率是指人体内脂肪重量占总体重的比例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94" name="矩形 100"/>
          <p:cNvSpPr/>
          <p:nvPr>
            <p:custDataLst>
              <p:tags r:id="rId5"/>
            </p:custDataLst>
          </p:nvPr>
        </p:nvSpPr>
        <p:spPr>
          <a:xfrm rot="204112">
            <a:off x="6625465" y="1289050"/>
            <a:ext cx="4220707" cy="22030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101"/>
          <p:cNvSpPr/>
          <p:nvPr>
            <p:custDataLst>
              <p:tags r:id="rId6"/>
            </p:custDataLst>
          </p:nvPr>
        </p:nvSpPr>
        <p:spPr>
          <a:xfrm>
            <a:off x="6631038" y="1289747"/>
            <a:ext cx="4220707" cy="22030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TextBox 2"/>
          <p:cNvSpPr txBox="1"/>
          <p:nvPr>
            <p:custDataLst>
              <p:tags r:id="rId7"/>
            </p:custDataLst>
          </p:nvPr>
        </p:nvSpPr>
        <p:spPr>
          <a:xfrm>
            <a:off x="6876283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正常体脂率范围：男性15%-20%，女性20%-25%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00" name="矩形 122"/>
          <p:cNvSpPr/>
          <p:nvPr>
            <p:custDataLst>
              <p:tags r:id="rId8"/>
            </p:custDataLst>
          </p:nvPr>
        </p:nvSpPr>
        <p:spPr>
          <a:xfrm rot="204112">
            <a:off x="1333904" y="4045956"/>
            <a:ext cx="4220707" cy="22030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23"/>
          <p:cNvSpPr/>
          <p:nvPr>
            <p:custDataLst>
              <p:tags r:id="rId9"/>
            </p:custDataLst>
          </p:nvPr>
        </p:nvSpPr>
        <p:spPr>
          <a:xfrm>
            <a:off x="1338781" y="4046653"/>
            <a:ext cx="4220707" cy="22030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TextBox 2"/>
          <p:cNvSpPr txBox="1"/>
          <p:nvPr>
            <p:custDataLst>
              <p:tags r:id="rId10"/>
            </p:custDataLst>
          </p:nvPr>
        </p:nvSpPr>
        <p:spPr>
          <a:xfrm>
            <a:off x="1582632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过高或过低的体脂率都可能对健康产生不良影响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06" name="矩形 89"/>
          <p:cNvSpPr/>
          <p:nvPr>
            <p:custDataLst>
              <p:tags r:id="rId11"/>
            </p:custDataLst>
          </p:nvPr>
        </p:nvSpPr>
        <p:spPr>
          <a:xfrm rot="204112">
            <a:off x="6625465" y="4045956"/>
            <a:ext cx="4220707" cy="22030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90"/>
          <p:cNvSpPr/>
          <p:nvPr>
            <p:custDataLst>
              <p:tags r:id="rId12"/>
            </p:custDataLst>
          </p:nvPr>
        </p:nvSpPr>
        <p:spPr>
          <a:xfrm>
            <a:off x="6631038" y="4046653"/>
            <a:ext cx="4220707" cy="22030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TextBox 2"/>
          <p:cNvSpPr txBox="1"/>
          <p:nvPr>
            <p:custDataLst>
              <p:tags r:id="rId13"/>
            </p:custDataLst>
          </p:nvPr>
        </p:nvSpPr>
        <p:spPr>
          <a:xfrm>
            <a:off x="6874889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体脂率可以通过体脂秤、皮褶厚度计等工具进行测量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腰臀比</a:t>
            </a:r>
            <a:endParaRPr lang="zh-CN" altLang="en-US"/>
          </a:p>
        </p:txBody>
      </p:sp>
      <p:sp>
        <p:nvSpPr>
          <p:cNvPr id="1049046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定义：腰围与臀围的比值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意义：反映身体脂肪分布情况，预测心血管疾病风险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正常范围：男性0.85-0.95，女性0.75-0.85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计算方法：腰围除以臀围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骨骼肌率</a:t>
            </a:r>
            <a:endParaRPr lang="zh-CN" altLang="en-US"/>
          </a:p>
        </p:txBody>
      </p:sp>
      <p:sp>
        <p:nvSpPr>
          <p:cNvPr id="1049124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骨骼肌率是衡量人体肌肉含量的重要指标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骨骼肌率与身体健康、运动能力、代谢率等密切相关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骨骼肌率可以通过身体成分分析仪、双能X射线吸收仪等设备进行测量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保持适当的骨骼肌率有助于预防肥胖、糖尿病、心血管疾病等健康问题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评估方法</a:t>
            </a:r>
            <a:endParaRPr lang="zh-CN" altLang="en-US"/>
          </a:p>
        </p:txBody>
      </p:sp>
      <p:sp>
        <p:nvSpPr>
          <p:cNvPr id="104918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身高体重测量法</a:t>
            </a:r>
            <a:endParaRPr lang="zh-CN" altLang="en-US"/>
          </a:p>
        </p:txBody>
      </p:sp>
      <p:sp>
        <p:nvSpPr>
          <p:cNvPr id="1049230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2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34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身高测量：使用身高计，测量站立时的身高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8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0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体重测量：使用体重秤，测量裸体时的体重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4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计算BMI：体重（kg）除以身高（m）的平方，得出BMI值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0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2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判断体重状况：根据BMI值判断体重状况，如正常、超重、肥胖等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身体成分分析仪</a:t>
            </a:r>
            <a:endParaRPr lang="zh-CN" altLang="en-US"/>
          </a:p>
        </p:txBody>
      </p:sp>
      <p:sp>
        <p:nvSpPr>
          <p:cNvPr id="1049288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应用：健身、营养、医疗等领域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原理：通过测量人体电阻抗，计算身体成分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优点：快速、准确、无创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注意事项：需要专业人员操作，确保数据准确性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医学检查</a:t>
            </a:r>
            <a:endParaRPr lang="zh-CN" altLang="en-US"/>
          </a:p>
        </p:txBody>
      </p:sp>
      <p:sp>
        <p:nvSpPr>
          <p:cNvPr id="1049354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运动能力测试：如跑步、举重等运动项目的测试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4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心电图、超声波等影像学检查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血液检查：血糖、血脂、血压等指标的检测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6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身高、体重、体脂率等基本指标的测量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https://d.book118.com/646104025121010034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3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3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36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2_1"/>
  <p:tag name="KSO_WM_UNIT_INDEX" val="1_2_1"/>
  <p:tag name="KSO_WM_UNIT_LAYERLEVEL" val="1_1_1"/>
  <p:tag name="KSO_WM_UNIT_LINE_FILL_TYPE" val="2"/>
  <p:tag name="KSO_WM_UNIT_LINE_FORE_SCHEMECOLOR_INDEX" val="6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87_4*l_h_i*1_1_2"/>
  <p:tag name="KSO_WM_UNIT_INDEX" val="1_1_2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7_4*l_h_i*1_2_2"/>
  <p:tag name="KSO_WM_UNIT_INDEX" val="1_2_2"/>
  <p:tag name="KSO_WM_UNIT_LAYERLEVEL" val="1_1_1"/>
  <p:tag name="KSO_WM_UNIT_LINE_FILL_TYPE" val="2"/>
  <p:tag name="KSO_WM_UNIT_LINE_FORE_SCHEMECOLOR_INDEX_BRIGHTNESS" val="0"/>
  <p:tag name="KSO_WM_UNIT_TEXT_FILL_FORE_SCHEMECOLOR_INDEX_BRIGHTNESS" val="0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2_3"/>
  <p:tag name="KSO_WM_UNIT_INDEX" val="1_2_3"/>
  <p:tag name="KSO_WM_UNIT_LAYERLEVEL" val="1_1_1"/>
  <p:tag name="KSO_WM_UNIT_LINE_FILL_TYPE" val="2"/>
  <p:tag name="KSO_WM_UNIT_LINE_FORE_SCHEMECOLOR_INDEX" val="6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31487_4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3_3"/>
  <p:tag name="KSO_WM_UNIT_INDEX" val="1_3_3"/>
  <p:tag name="KSO_WM_UNIT_LAYERLEVEL" val="1_1_1"/>
  <p:tag name="KSO_WM_UNIT_LINE_FILL_TYPE" val="2"/>
  <p:tag name="KSO_WM_UNIT_LINE_FORE_SCHEMECOLOR_INDEX" val="7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487_4*l_h_i*1_4_2"/>
  <p:tag name="KSO_WM_UNIT_INDEX" val="1_4_2"/>
  <p:tag name="KSO_WM_UNIT_LAYERLEVEL" val="1_1_1"/>
  <p:tag name="KSO_WM_UNIT_LINE_FILL_TYPE" val="2"/>
  <p:tag name="KSO_WM_UNIT_LINE_FORE_SCHEMECOLOR_INDEX_BRIGHTNESS" val="0"/>
  <p:tag name="KSO_WM_UNIT_TEXT_FILL_FORE_SCHEMECOLOR_INDEX_BRIGHTNESS" val="0"/>
  <p:tag name="KSO_WM_UNIT_TEXT_FILL_TYPE" val="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_BRIGHTNESS" val="-0.25"/>
  <p:tag name="KSO_WM_UNIT_TEXT_FILL_TYPE" val="1"/>
  <p:tag name="KSO_WM_UNIT_TYPE" val="l_h_a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4_3"/>
  <p:tag name="KSO_WM_UNIT_INDEX" val="1_4_3"/>
  <p:tag name="KSO_WM_UNIT_LAYERLEVEL" val="1_1_1"/>
  <p:tag name="KSO_WM_UNIT_LINE_FILL_TYPE" val="2"/>
  <p:tag name="KSO_WM_UNIT_LINE_FORE_SCHEMECOLOR_INDEX" val="7"/>
  <p:tag name="KSO_WM_UNIT_LINE_FORE_SCHEMECOLOR_INDEX_BRIGHTNESS" val="-0.5"/>
  <p:tag name="KSO_WM_UNIT_TEXT_FILL_FORE_SCHEMECOLOR_INDEX_BRIGHTNESS" val="0"/>
  <p:tag name="KSO_WM_UNIT_TEXT_FILL_TYPE" val="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4_1"/>
  <p:tag name="KSO_WM_UNIT_INDEX" val="1_4_1"/>
  <p:tag name="KSO_WM_UNIT_LAYERLEVEL" val="1_1_1"/>
  <p:tag name="KSO_WM_UNIT_LINE_FILL_TYPE" val="2"/>
  <p:tag name="KSO_WM_UNIT_LINE_FORE_SCHEMECOLOR_INDEX" val="10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5"/>
  <p:tag name="KSO_WM_UNIT_TEXT_FILL_TYPE" val="1"/>
  <p:tag name="KSO_WM_UNIT_TYPE" val="l_h_f"/>
  <p:tag name="KSO_WM_UNIT_VALUE" val="64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18.04998779296875,&quot;width&quot;:940.75}"/>
  <p:tag name="KSO_WM_TAG_VERSION" val="3.0"/>
  <p:tag name="KSO_WM_TEMPLATE_CATEGORY" val="diagram"/>
  <p:tag name="KSO_WM_TEMPLATE_INDEX" val="20231487"/>
  <p:tag name="KSO_WM_UNIT_COMPATIBLE" val="0"/>
  <p:tag name="KSO_WM_UNIT_DIAGRAM_ISNUMVISUAL" val="0"/>
  <p:tag name="KSO_WM_UNIT_DIAGRAM_ISREFERUNIT" val="0"/>
  <p:tag name="KSO_WM_UNIT_HIGHLIGHT" val="0"/>
  <p:tag name="KSO_WM_UNIT_ID" val="diagram20231487_4*l_h_i*1_3_1"/>
  <p:tag name="KSO_WM_UNIT_INDEX" val="1_3_1"/>
  <p:tag name="KSO_WM_UNIT_LAYERLEVEL" val="1_1_1"/>
  <p:tag name="KSO_WM_UNIT_LINE_FILL_TYPE" val="2"/>
  <p:tag name="KSO_WM_UNIT_LINE_FORE_SCHEMECOLOR_INDEX" val="7"/>
  <p:tag name="KSO_WM_UNIT_LINE_FORE_SCHEMECOLOR_INDEX_BRIGHTNESS" val="0.4"/>
  <p:tag name="KSO_WM_UNIT_TEXT_FILL_FORE_SCHEMECOLOR_INDEX_BRIGHTNESS" val="0"/>
  <p:tag name="KSO_WM_UNIT_TEXT_FILL_TYPE" val="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健康体重科学评估方法</vt:lpstr>
      <vt:lpstr>目录</vt:lpstr>
      <vt:lpstr>评估标准</vt:lpstr>
      <vt:lpstr>身体质量指数（BMI）</vt:lpstr>
      <vt:lpstr>体脂率</vt:lpstr>
      <vt:lpstr>腰臀比</vt:lpstr>
      <vt:lpstr>骨骼肌率</vt:lpstr>
      <vt:lpstr>评估方法</vt:lpstr>
      <vt:lpstr>身高体重测量法</vt:lpstr>
      <vt:lpstr>身体成分分析仪</vt:lpstr>
      <vt:lpstr>医学检查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2024-09-03T17:21:06.509</cp:lastPrinted>
  <dcterms:created xsi:type="dcterms:W3CDTF">2024-09-03T09:21:06Z</dcterms:created>
  <dcterms:modified xsi:type="dcterms:W3CDTF">2024-09-03T09:21:08Z</dcterms:modified>
</cp:coreProperties>
</file>