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  <p:sldMasterId id="214748371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9" r:id="rId44"/>
    <p:sldId id="382" r:id="rId45"/>
    <p:sldId id="385" r:id="rId46"/>
    <p:sldId id="387" r:id="rId47"/>
  </p:sldIdLst>
  <p:sldSz cx="12190413" cy="6859588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slide" Target="slides/slide42.xml" /><Relationship Id="rId46" Type="http://schemas.openxmlformats.org/officeDocument/2006/relationships/slide" Target="slides/slide43.xml" /><Relationship Id="rId47" Type="http://schemas.openxmlformats.org/officeDocument/2006/relationships/slide" Target="slides/slide44.xml" /><Relationship Id="rId48" Type="http://schemas.openxmlformats.org/officeDocument/2006/relationships/tags" Target="tags/tag1.xml" /><Relationship Id="rId49" Type="http://schemas.openxmlformats.org/officeDocument/2006/relationships/presProps" Target="presProps.xml" /><Relationship Id="rId5" Type="http://schemas.openxmlformats.org/officeDocument/2006/relationships/slide" Target="slides/slide2.xml" /><Relationship Id="rId50" Type="http://schemas.openxmlformats.org/officeDocument/2006/relationships/viewProps" Target="viewProps.xml" /><Relationship Id="rId51" Type="http://schemas.openxmlformats.org/officeDocument/2006/relationships/theme" Target="theme/theme1.xml" /><Relationship Id="rId52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Relationship Id="rId2" Type="http://schemas.openxmlformats.org/officeDocument/2006/relationships/image" Target="../media/image12.emf" /><Relationship Id="rId3" Type="http://schemas.openxmlformats.org/officeDocument/2006/relationships/image" Target="../media/image13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Relationship Id="rId2" Type="http://schemas.openxmlformats.org/officeDocument/2006/relationships/image" Target="../media/image27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C0847-FFA7-484C-BACF-1F028D63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37BD3-30D4-41FE-9050-CFF40D184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AB17B-0692-478F-9229-13978D3D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F080B-1708-4234-A1D9-5D8945021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D1F70-17D5-458F-9C4C-63F985ACD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84DE3B-F8AF-43FB-A5AA-2CBD57ED8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D2750-6AE3-4375-A625-8A3AF1892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D6AB2-A342-438F-9DF6-CC1BAA62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A02D8-E936-4E9E-AD50-C07F634AD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80B6B-B9FE-4B9A-ABDA-7E4D39D91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1E2C2-509E-4FAE-AD42-F09DC08F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="" xmlns:a16="http://schemas.microsoft.com/office/drawing/2014/main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对点训练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5387100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62460821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="" xmlns:a16="http://schemas.microsoft.com/office/drawing/2014/main" id="{DCF931F0-E024-3A42-B800-B9D38A749F17}"/>
              </a:ext>
            </a:extLst>
          </p:cNvPr>
          <p:cNvSpPr/>
          <p:nvPr userDrawn="1"/>
        </p:nvSpPr>
        <p:spPr>
          <a:xfrm rot="5400000">
            <a:off x="578743" y="-389308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09">
              <a:defRPr/>
            </a:pPr>
            <a:endParaRPr kumimoji="1" lang="zh-CN" altLang="en-US" sz="1800" ker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09"/>
            <a:r>
              <a:rPr lang="zh-CN" altLang="en-US" sz="2400" b="1">
                <a:solidFill>
                  <a:prstClr val="white"/>
                </a:solidFill>
                <a:ea typeface="微软雅黑" charset="-122"/>
              </a:rPr>
              <a:t>对点训练</a:t>
            </a:r>
          </a:p>
        </p:txBody>
      </p:sp>
    </p:spTree>
    <p:extLst>
      <p:ext uri="{BB962C8B-B14F-4D97-AF65-F5344CB8AC3E}">
        <p14:creationId xmlns:p14="http://schemas.microsoft.com/office/powerpoint/2010/main" val="383956908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1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74"/>
            <a:endParaRPr lang="zh-CN" alt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82737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1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74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199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03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对点训练</a:t>
            </a:r>
            <a:endParaRPr lang="en-US" altLang="zh-CN" sz="2400" b="1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85097531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1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74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199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103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prstClr val="black"/>
                </a:solidFill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sz="2400" b="1">
              <a:solidFill>
                <a:prstClr val="black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46369409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7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774"/>
            <a:endParaRPr lang="zh-CN" alt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997763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07637151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20.xml" /><Relationship Id="rId3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23.xml" /><Relationship Id="rId6" Type="http://schemas.openxmlformats.org/officeDocument/2006/relationships/slideLayout" Target="../slideLayouts/slideLayout24.xml" /><Relationship Id="rId7" Type="http://schemas.openxmlformats.org/officeDocument/2006/relationships/slideLayout" Target="../slideLayouts/slideLayout25.xml" /><Relationship Id="rId8" Type="http://schemas.openxmlformats.org/officeDocument/2006/relationships/slideLayout" Target="../slideLayouts/slideLayout26.xml" /><Relationship Id="rId9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1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199"/>
            <a:endParaRPr lang="zh-CN" altLang="en-US" sz="24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40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</p:sldLayoutIdLst>
  <p:transition/>
  <p:timing/>
  <p:txStyles>
    <p:titleStyle>
      <a:lvl1pPr algn="ctr" defTabSz="1218199" rtl="0" eaLnBrk="1" latinLnBrk="0" hangingPunct="1">
        <a:spcBef>
          <a:spcPct val="0"/>
        </a:spcBef>
        <a:buNone/>
        <a:defRPr sz="589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063" indent="-457063" algn="l" defTabSz="1218199" rtl="0" eaLnBrk="1" latinLnBrk="0" hangingPunct="1">
        <a:spcBef>
          <a:spcPct val="20000"/>
        </a:spcBef>
        <a:buFont typeface="Arial" pitchFamily="34" charset="0"/>
        <a:buChar char="•"/>
        <a:defRPr sz="4299" kern="1200">
          <a:solidFill>
            <a:schemeClr val="tx1"/>
          </a:solidFill>
          <a:latin typeface="+mn-lt"/>
          <a:ea typeface="+mn-ea"/>
          <a:cs typeface="+mn-cs"/>
        </a:defRPr>
      </a:lvl1pPr>
      <a:lvl2pPr marL="990303" indent="-380886" algn="l" defTabSz="1218199" rtl="0" eaLnBrk="1" latinLnBrk="0" hangingPunct="1">
        <a:spcBef>
          <a:spcPct val="20000"/>
        </a:spcBef>
        <a:buFont typeface="Arial" pitchFamily="34" charset="0"/>
        <a:buChar char="–"/>
        <a:defRPr sz="3699" kern="1200">
          <a:solidFill>
            <a:schemeClr val="tx1"/>
          </a:solidFill>
          <a:latin typeface="+mn-lt"/>
          <a:ea typeface="+mn-ea"/>
          <a:cs typeface="+mn-cs"/>
        </a:defRPr>
      </a:lvl2pPr>
      <a:lvl3pPr marL="1523543" indent="-304709" algn="l" defTabSz="1218199" rtl="0" eaLnBrk="1" latinLnBrk="0" hangingPunct="1">
        <a:spcBef>
          <a:spcPct val="20000"/>
        </a:spcBef>
        <a:buFont typeface="Arial" pitchFamily="34" charset="0"/>
        <a:buChar char="•"/>
        <a:defRPr sz="3199" kern="1200">
          <a:solidFill>
            <a:schemeClr val="tx1"/>
          </a:solidFill>
          <a:latin typeface="+mn-lt"/>
          <a:ea typeface="+mn-ea"/>
          <a:cs typeface="+mn-cs"/>
        </a:defRPr>
      </a:lvl3pPr>
      <a:lvl4pPr marL="2132960" indent="-304709" algn="l" defTabSz="1218199" rtl="0" eaLnBrk="1" latinLnBrk="0" hangingPunct="1">
        <a:spcBef>
          <a:spcPct val="20000"/>
        </a:spcBef>
        <a:buFont typeface="Arial" pitchFamily="34" charset="0"/>
        <a:buChar char="–"/>
        <a:defRPr sz="2699" kern="1200">
          <a:solidFill>
            <a:schemeClr val="tx1"/>
          </a:solidFill>
          <a:latin typeface="+mn-lt"/>
          <a:ea typeface="+mn-ea"/>
          <a:cs typeface="+mn-cs"/>
        </a:defRPr>
      </a:lvl4pPr>
      <a:lvl5pPr marL="2742377" indent="-304709" algn="l" defTabSz="1218199" rtl="0" eaLnBrk="1" latinLnBrk="0" hangingPunct="1">
        <a:spcBef>
          <a:spcPct val="20000"/>
        </a:spcBef>
        <a:buFont typeface="Arial" pitchFamily="34" charset="0"/>
        <a:buChar char="»"/>
        <a:defRPr sz="2699" kern="1200">
          <a:solidFill>
            <a:schemeClr val="tx1"/>
          </a:solidFill>
          <a:latin typeface="+mn-lt"/>
          <a:ea typeface="+mn-ea"/>
          <a:cs typeface="+mn-cs"/>
        </a:defRPr>
      </a:lvl5pPr>
      <a:lvl6pPr marL="3351794" indent="-304709" algn="l" defTabSz="1218199" rtl="0" eaLnBrk="1" latinLnBrk="0" hangingPunct="1">
        <a:spcBef>
          <a:spcPct val="20000"/>
        </a:spcBef>
        <a:buFont typeface="Arial" pitchFamily="34" charset="0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6pPr>
      <a:lvl7pPr marL="3961212" indent="-304709" algn="l" defTabSz="1218199" rtl="0" eaLnBrk="1" latinLnBrk="0" hangingPunct="1">
        <a:spcBef>
          <a:spcPct val="20000"/>
        </a:spcBef>
        <a:buFont typeface="Arial" pitchFamily="34" charset="0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7pPr>
      <a:lvl8pPr marL="4570629" indent="-304709" algn="l" defTabSz="1218199" rtl="0" eaLnBrk="1" latinLnBrk="0" hangingPunct="1">
        <a:spcBef>
          <a:spcPct val="20000"/>
        </a:spcBef>
        <a:buFont typeface="Arial" pitchFamily="34" charset="0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8pPr>
      <a:lvl9pPr marL="5180046" indent="-304709" algn="l" defTabSz="1218199" rtl="0" eaLnBrk="1" latinLnBrk="0" hangingPunct="1">
        <a:spcBef>
          <a:spcPct val="20000"/>
        </a:spcBef>
        <a:buFont typeface="Arial" pitchFamily="34" charset="0"/>
        <a:buChar char="•"/>
        <a:defRPr sz="26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17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834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251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668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085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502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5920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337" algn="l" defTabSz="1218199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2.emf" /><Relationship Id="rId5" Type="http://schemas.openxmlformats.org/officeDocument/2006/relationships/image" Target="../media/image3.png" /><Relationship Id="rId6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oleObject" Target="../embeddings/oleObject2.bin" /><Relationship Id="rId4" Type="http://schemas.openxmlformats.org/officeDocument/2006/relationships/image" Target="../media/image2.emf" /><Relationship Id="rId5" Type="http://schemas.openxmlformats.org/officeDocument/2006/relationships/image" Target="../media/image4.png" /><Relationship Id="rId6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3.docx" TargetMode="Internal" /><Relationship Id="rId3" Type="http://schemas.openxmlformats.org/officeDocument/2006/relationships/oleObject" Target="../embeddings/oleObject3.bin" /><Relationship Id="rId4" Type="http://schemas.openxmlformats.org/officeDocument/2006/relationships/image" Target="../media/image2.emf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vmlDrawing" Target="../drawings/vmlDrawing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4.docx" TargetMode="Internal" /><Relationship Id="rId3" Type="http://schemas.openxmlformats.org/officeDocument/2006/relationships/oleObject" Target="../embeddings/oleObject4.bin" /><Relationship Id="rId4" Type="http://schemas.openxmlformats.org/officeDocument/2006/relationships/image" Target="../media/image2.emf" /><Relationship Id="rId5" Type="http://schemas.openxmlformats.org/officeDocument/2006/relationships/image" Target="../media/image8.png" /><Relationship Id="rId6" Type="http://schemas.openxmlformats.org/officeDocument/2006/relationships/vmlDrawing" Target="../drawings/vmlDrawing4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5.docx" TargetMode="Internal" /><Relationship Id="rId3" Type="http://schemas.openxmlformats.org/officeDocument/2006/relationships/oleObject" Target="../embeddings/oleObject5.bin" /><Relationship Id="rId4" Type="http://schemas.openxmlformats.org/officeDocument/2006/relationships/image" Target="../media/image2.emf" /><Relationship Id="rId5" Type="http://schemas.openxmlformats.org/officeDocument/2006/relationships/image" Target="../media/image10.png" /><Relationship Id="rId6" Type="http://schemas.openxmlformats.org/officeDocument/2006/relationships/vmlDrawing" Target="../drawings/vmlDrawing5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oleObject" Target="../embeddings/oleObject8.bin" /><Relationship Id="rId11" Type="http://schemas.openxmlformats.org/officeDocument/2006/relationships/image" Target="../media/image13.emf" /><Relationship Id="rId12" Type="http://schemas.openxmlformats.org/officeDocument/2006/relationships/vmlDrawing" Target="../drawings/vmlDrawing6.vml" /><Relationship Id="rId2" Type="http://schemas.openxmlformats.org/officeDocument/2006/relationships/package" Target="../embeddings/Microsoft_Word___6.docx" TargetMode="Internal" /><Relationship Id="rId3" Type="http://schemas.openxmlformats.org/officeDocument/2006/relationships/oleObject" Target="../embeddings/oleObject6.bin" /><Relationship Id="rId4" Type="http://schemas.openxmlformats.org/officeDocument/2006/relationships/image" Target="../media/image2.emf" /><Relationship Id="rId5" Type="http://schemas.openxmlformats.org/officeDocument/2006/relationships/image" Target="../media/image11.png" /><Relationship Id="rId6" Type="http://schemas.openxmlformats.org/officeDocument/2006/relationships/package" Target="../embeddings/Microsoft_Word___7.docx" TargetMode="Internal" /><Relationship Id="rId7" Type="http://schemas.openxmlformats.org/officeDocument/2006/relationships/oleObject" Target="../embeddings/oleObject7.bin" /><Relationship Id="rId8" Type="http://schemas.openxmlformats.org/officeDocument/2006/relationships/image" Target="../media/image12.emf" /><Relationship Id="rId9" Type="http://schemas.openxmlformats.org/officeDocument/2006/relationships/package" Target="../embeddings/Microsoft_Word___8.docx" TargetMode="Interna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Relationship Id="rId3" Type="http://schemas.openxmlformats.org/officeDocument/2006/relationships/package" Target="../embeddings/Microsoft_Word___9.docx" TargetMode="Internal" /><Relationship Id="rId4" Type="http://schemas.openxmlformats.org/officeDocument/2006/relationships/oleObject" Target="../embeddings/oleObject9.bin" /><Relationship Id="rId5" Type="http://schemas.openxmlformats.org/officeDocument/2006/relationships/image" Target="../media/image14.emf" /><Relationship Id="rId6" Type="http://schemas.openxmlformats.org/officeDocument/2006/relationships/vmlDrawing" Target="../drawings/vmlDrawing7.v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10.docx" TargetMode="Internal" /><Relationship Id="rId3" Type="http://schemas.openxmlformats.org/officeDocument/2006/relationships/oleObject" Target="../embeddings/oleObject10.bin" /><Relationship Id="rId4" Type="http://schemas.openxmlformats.org/officeDocument/2006/relationships/image" Target="../media/image15.emf" /><Relationship Id="rId5" Type="http://schemas.openxmlformats.org/officeDocument/2006/relationships/image" Target="../media/image16.png" /><Relationship Id="rId6" Type="http://schemas.openxmlformats.org/officeDocument/2006/relationships/vmlDrawing" Target="../drawings/vmlDrawing8.v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1.docx" TargetMode="Internal" /><Relationship Id="rId3" Type="http://schemas.openxmlformats.org/officeDocument/2006/relationships/oleObject" Target="../embeddings/oleObject11.bin" /><Relationship Id="rId4" Type="http://schemas.openxmlformats.org/officeDocument/2006/relationships/image" Target="../media/image2.emf" /><Relationship Id="rId5" Type="http://schemas.openxmlformats.org/officeDocument/2006/relationships/image" Target="../media/image18.png" /><Relationship Id="rId6" Type="http://schemas.openxmlformats.org/officeDocument/2006/relationships/vmlDrawing" Target="../drawings/vmlDrawing9.v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2.docx" TargetMode="Internal" /><Relationship Id="rId3" Type="http://schemas.openxmlformats.org/officeDocument/2006/relationships/oleObject" Target="../embeddings/oleObject12.bin" /><Relationship Id="rId4" Type="http://schemas.openxmlformats.org/officeDocument/2006/relationships/image" Target="../media/image2.emf" /><Relationship Id="rId5" Type="http://schemas.openxmlformats.org/officeDocument/2006/relationships/image" Target="../media/image19.png" /><Relationship Id="rId6" Type="http://schemas.openxmlformats.org/officeDocument/2006/relationships/vmlDrawing" Target="../drawings/vmlDrawing10.v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Relationship Id="rId3" Type="http://schemas.openxmlformats.org/officeDocument/2006/relationships/package" Target="../embeddings/Microsoft_Word___13.docx" TargetMode="Internal" /><Relationship Id="rId4" Type="http://schemas.openxmlformats.org/officeDocument/2006/relationships/oleObject" Target="../embeddings/oleObject13.bin" /><Relationship Id="rId5" Type="http://schemas.openxmlformats.org/officeDocument/2006/relationships/image" Target="../media/image20.emf" /><Relationship Id="rId6" Type="http://schemas.openxmlformats.org/officeDocument/2006/relationships/vmlDrawing" Target="../drawings/vmlDrawing11.v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4.docx" TargetMode="Internal" /><Relationship Id="rId3" Type="http://schemas.openxmlformats.org/officeDocument/2006/relationships/oleObject" Target="../embeddings/oleObject14.bin" /><Relationship Id="rId4" Type="http://schemas.openxmlformats.org/officeDocument/2006/relationships/image" Target="../media/image2.emf" /><Relationship Id="rId5" Type="http://schemas.openxmlformats.org/officeDocument/2006/relationships/image" Target="../media/image21.png" /><Relationship Id="rId6" Type="http://schemas.openxmlformats.org/officeDocument/2006/relationships/vmlDrawing" Target="../drawings/vmlDrawing12.v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9" Type="http://schemas.openxmlformats.org/officeDocument/2006/relationships/oleObject" Target="../embeddings/oleObject15.bin" /><Relationship Id="rId2" Type="http://schemas.openxmlformats.org/officeDocument/2006/relationships/slide" Target="slide38.xml" TargetMode="Internal" /><Relationship Id="rId3" Type="http://schemas.openxmlformats.org/officeDocument/2006/relationships/image" Target="../media/image24.png" /><Relationship Id="rId4" Type="http://schemas.openxmlformats.org/officeDocument/2006/relationships/package" Target="../embeddings/Microsoft_Word___15.docx" TargetMode="Internal" /><Relationship Id="rId5" Type="http://schemas.openxmlformats.org/officeDocument/2006/relationships/image" Target="../media/image15.emf" /><Relationship Id="rId6" Type="http://schemas.openxmlformats.org/officeDocument/2006/relationships/vmlDrawing" Target="../drawings/vmlDrawing13.v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8.xml" TargetMode="Internal" /><Relationship Id="rId3" Type="http://schemas.openxmlformats.org/officeDocument/2006/relationships/image" Target="../media/image24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8" Type="http://schemas.openxmlformats.org/officeDocument/2006/relationships/oleObject" Target="../embeddings/oleObject16.bin" /><Relationship Id="rId2" Type="http://schemas.openxmlformats.org/officeDocument/2006/relationships/slide" Target="slide38.xml" TargetMode="Internal" /><Relationship Id="rId3" Type="http://schemas.openxmlformats.org/officeDocument/2006/relationships/slide" Target="slide40.xml" TargetMode="Internal" /><Relationship Id="rId4" Type="http://schemas.openxmlformats.org/officeDocument/2006/relationships/package" Target="../embeddings/Microsoft_Word___16.docx" TargetMode="Internal" /><Relationship Id="rId5" Type="http://schemas.openxmlformats.org/officeDocument/2006/relationships/image" Target="../media/image15.emf" /><Relationship Id="rId6" Type="http://schemas.openxmlformats.org/officeDocument/2006/relationships/image" Target="../media/image25.png" /><Relationship Id="rId7" Type="http://schemas.openxmlformats.org/officeDocument/2006/relationships/vmlDrawing" Target="../drawings/vmlDrawing14.v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8.xml" TargetMode="Internal" /><Relationship Id="rId3" Type="http://schemas.openxmlformats.org/officeDocument/2006/relationships/slide" Target="slide40.xml" TargetMode="Internal" /><Relationship Id="rId4" Type="http://schemas.openxmlformats.org/officeDocument/2006/relationships/image" Target="../media/image25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38.xml" TargetMode="Internal" /><Relationship Id="rId3" Type="http://schemas.openxmlformats.org/officeDocument/2006/relationships/slide" Target="slide40.xml" TargetMode="Internal" /><Relationship Id="rId4" Type="http://schemas.openxmlformats.org/officeDocument/2006/relationships/image" Target="../media/image25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vmlDrawing" Target="../drawings/vmlDrawing15.vml" /><Relationship Id="rId18" Type="http://schemas.openxmlformats.org/officeDocument/2006/relationships/oleObject" Target="../embeddings/oleObject17.bin" /><Relationship Id="rId2" Type="http://schemas.openxmlformats.org/officeDocument/2006/relationships/slide" Target="slide38.xml" TargetMode="Internal" /><Relationship Id="rId22" Type="http://schemas.openxmlformats.org/officeDocument/2006/relationships/oleObject" Target="../embeddings/oleObject18.bin" /><Relationship Id="rId3" Type="http://schemas.openxmlformats.org/officeDocument/2006/relationships/slide" Target="slide40.xml" TargetMode="Internal" /><Relationship Id="rId4" Type="http://schemas.openxmlformats.org/officeDocument/2006/relationships/slide" Target="slide43.xml" TargetMode="Internal" /><Relationship Id="rId5" Type="http://schemas.openxmlformats.org/officeDocument/2006/relationships/package" Target="../embeddings/Microsoft_Word___17.docx" TargetMode="Internal" /><Relationship Id="rId6" Type="http://schemas.openxmlformats.org/officeDocument/2006/relationships/image" Target="../media/image15.emf" /><Relationship Id="rId7" Type="http://schemas.openxmlformats.org/officeDocument/2006/relationships/image" Target="../media/image26.png" /><Relationship Id="rId8" Type="http://schemas.openxmlformats.org/officeDocument/2006/relationships/package" Target="../embeddings/Microsoft_Word___18.docx" TargetMode="Internal" /><Relationship Id="rId9" Type="http://schemas.openxmlformats.org/officeDocument/2006/relationships/image" Target="../media/image27.emf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111012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3" y="1884354"/>
            <a:ext cx="495685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smtClean="0">
                <a:solidFill>
                  <a:srgbClr val="EEECE1"/>
                </a:solidFill>
              </a:rPr>
              <a:t>DIWUKESHI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1074755" y="2493690"/>
            <a:ext cx="1083299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defRPr/>
            </a:pPr>
            <a:r>
              <a:rPr lang="zh-CN" altLang="zh-CN" sz="6000" b="1" smtClean="0">
                <a:solidFill>
                  <a:prstClr val="black"/>
                </a:solidFill>
                <a:latin typeface="Arial"/>
              </a:rPr>
              <a:t>化学平衡</a:t>
            </a:r>
            <a:r>
              <a:rPr lang="zh-CN" altLang="zh-CN" sz="6000" b="1">
                <a:solidFill>
                  <a:prstClr val="black"/>
                </a:solidFill>
                <a:latin typeface="Arial"/>
              </a:rPr>
              <a:t>图像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第二章</a:t>
            </a:r>
            <a:endParaRPr lang="en-US" altLang="zh-CN" smtClean="0">
              <a:solidFill>
                <a:prstClr val="white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878278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mtClean="0">
                <a:solidFill>
                  <a:srgbClr val="EEECE1"/>
                </a:solidFill>
              </a:rPr>
              <a:t>第</a:t>
            </a:r>
            <a:r>
              <a:rPr lang="en-US" altLang="zh-CN" smtClean="0">
                <a:solidFill>
                  <a:srgbClr val="EEECE1"/>
                </a:solidFill>
              </a:rPr>
              <a:t>5</a:t>
            </a:r>
            <a:r>
              <a:rPr lang="zh-CN" altLang="zh-CN" smtClean="0">
                <a:solidFill>
                  <a:srgbClr val="EEECE1"/>
                </a:solidFill>
              </a:rPr>
              <a:t>课时</a:t>
            </a:r>
            <a:endParaRPr lang="zh-CN" altLang="en-US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546236" y="799364"/>
            <a:ext cx="11097941" cy="6690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一、速率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时间图像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en-US" altLang="zh-CN" sz="2800" b="1" i="1" kern="100">
                <a:solidFill>
                  <a:srgbClr val="C00000"/>
                </a:solidFill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b="1" i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t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图像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69698" name="Picture 2" descr="2-10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830663"/>
            <a:ext cx="6172949" cy="213705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546236" y="4241084"/>
            <a:ext cx="11097941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正反应速率突变，逆反应速率渐变，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en-US" altLang="zh-CN" sz="2800" u="sng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i="1" kern="100" smtClean="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，说明是增大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使正反应速率突变，且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移动。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7612707" y="4436704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04257" y="4998024"/>
            <a:ext cx="230063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反应物的浓度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768932" y="5035096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正向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1"/>
      <p:bldP spid="7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69698" name="Picture 2" descr="2-10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149921"/>
            <a:ext cx="6172949" cy="213705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546236" y="3560342"/>
            <a:ext cx="11097941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err="1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i="1" kern="100" err="1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都是突然减小的，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en-US" altLang="zh-CN" sz="2800" u="sng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en-US" altLang="zh-CN" sz="2800" i="1" kern="100" smtClean="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移动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，说明该反应的正反应可能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反应或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反应，改变的条件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816699" y="3781547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164536" y="368925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正向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502918" y="4356373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放热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523363" y="4356373"/>
            <a:ext cx="269817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气体总体积增大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96471" y="4990208"/>
            <a:ext cx="15953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降低温度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178105" y="4990208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减小压强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153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1"/>
      <p:bldP spid="4" grpId="2"/>
      <p:bldP spid="9" grpId="3"/>
      <p:bldP spid="6" grpId="4"/>
      <p:bldP spid="12" grpId="5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69698" name="Picture 2" descr="2-10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149921"/>
            <a:ext cx="6172949" cy="213705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546236" y="3560342"/>
            <a:ext cx="11097941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err="1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Ⅲ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i="1" kern="100" err="1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都是突然增大的，并且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增大程度相同，说明该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化学平衡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移动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，可能是使用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也可能是对反应前后气体总体积不发生变化的反应增大压强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压缩体积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所致。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363863" y="4346848"/>
            <a:ext cx="15953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没有发生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292532" y="4346848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8846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:a16="http://schemas.microsoft.com/office/drawing/2014/main" xmlns="" id="{42F66117-1422-E04E-93A0-A3423E0F05D2}"/>
              </a:ext>
            </a:extLst>
          </p:cNvPr>
          <p:cNvSpPr/>
          <p:nvPr/>
        </p:nvSpPr>
        <p:spPr>
          <a:xfrm>
            <a:off x="705145" y="1397023"/>
            <a:ext cx="10780122" cy="3832320"/>
          </a:xfrm>
          <a:prstGeom prst="roundRect">
            <a:avLst>
              <a:gd name="adj" fmla="val 192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:a16="http://schemas.microsoft.com/office/drawing/2014/main" xmlns="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09"/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59151" y="1666028"/>
            <a:ext cx="10272113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的相对大小，判断平衡移动的方向；根据改变条件的那一时刻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的变化，判断改变的哪种外界条件；若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有一个在原平衡未变，则改变的是浓度；若两个都发生了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突变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，则改变的是温度或压强；若两个都发生了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突变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且仍然相等，则是加入催化剂或等体反应改变压强。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253462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1125538"/>
            <a:ext cx="11521280" cy="54726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01637" y="1231454"/>
            <a:ext cx="11187139" cy="52629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乙酸甲酯转化为乙醇的反应原理为</a:t>
            </a: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spc="5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COOCH</a:t>
            </a:r>
            <a:r>
              <a:rPr lang="en-US" altLang="zh-CN" sz="2800" kern="100" spc="5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en-US" altLang="zh-CN" sz="2800" kern="100" spc="5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</a:t>
            </a:r>
            <a:r>
              <a:rPr lang="en-US" altLang="zh-CN" sz="2800" kern="100" spc="5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ZBFH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OH(g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OH(g)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&lt;0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。该反应中反应速率随时间变化的关系如图所示，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时刻分别改变某一外界条件。下列说法错误的是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时升高温度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时加入催化剂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时增大反应容器的容积，使体系压强减小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在反应保持化学平衡的时间段中，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OH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体积分数最小的时间段是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44198" y="5105028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1175137"/>
              </p:ext>
            </p:extLst>
          </p:nvPr>
        </p:nvGraphicFramePr>
        <p:xfrm>
          <a:off x="10199662" y="1341562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199662" y="1341562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02175" name="Picture 63" descr="2-11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68594" y="3388641"/>
            <a:ext cx="3785497" cy="264207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95902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35206" y="819400"/>
            <a:ext cx="11520000" cy="5058666"/>
            <a:chOff x="335206" y="613340"/>
            <a:chExt cx="11520000" cy="6740359"/>
          </a:xfrm>
        </p:grpSpPr>
        <p:sp>
          <p:nvSpPr>
            <p:cNvPr id="7" name="圆角矩形 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1"/>
              <a:ext cx="11520000" cy="6547318"/>
            </a:xfrm>
            <a:prstGeom prst="roundRect">
              <a:avLst>
                <a:gd name="adj" fmla="val 6035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60115" y="1155502"/>
            <a:ext cx="7138317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时升高温度，正、逆反应速率均增大，且平衡逆向移动，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时加入催化剂，正、逆反应速率同等程度增大，平衡不移动，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当温度一定时，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时增大反应容器的容积，体系压强减小，正、逆反应速率都减小，且平衡逆向移动，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2" name="Picture 63" descr="2-11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8541" y="1752395"/>
            <a:ext cx="3785497" cy="264207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94320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35206" y="819400"/>
            <a:ext cx="11520000" cy="3690514"/>
            <a:chOff x="335206" y="613340"/>
            <a:chExt cx="11520000" cy="4917381"/>
          </a:xfrm>
        </p:grpSpPr>
        <p:sp>
          <p:nvSpPr>
            <p:cNvPr id="7" name="圆角矩形 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1"/>
              <a:ext cx="11520000" cy="4724340"/>
            </a:xfrm>
            <a:prstGeom prst="roundRect">
              <a:avLst>
                <a:gd name="adj" fmla="val 6035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60115" y="1801123"/>
            <a:ext cx="7138317" cy="1949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由图和上述分析可知，在反应保持化学平衡的时间段中，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OH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的体积分数最小的时间段是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5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～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6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2" name="Picture 63" descr="2-11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8541" y="1454838"/>
            <a:ext cx="3785497" cy="264207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90982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722065"/>
            <a:ext cx="11521280" cy="51125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445701" y="970025"/>
            <a:ext cx="11299010" cy="461664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一定温度下，在某密闭容器中发生反应：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</a:t>
            </a:r>
            <a:r>
              <a:rPr lang="en-US" altLang="zh-CN" sz="2800" kern="100" smtClean="0">
                <a:latin typeface="ZBFH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2HI(g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并达到平衡状态。若保持温度不变，在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时刻改变外界条件，反应速率发生如图所示的变化。则下列关于反应容器及反应条件变化的说法正确的是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容器为恒压容器时，充入适量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He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容器为恒压容器时，充入适量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HI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容器为恒容容器时，充入适量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He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容器为恒容容器时，充入适量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HI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72083" y="3573810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2656179"/>
              </p:ext>
            </p:extLst>
          </p:nvPr>
        </p:nvGraphicFramePr>
        <p:xfrm>
          <a:off x="9080970" y="1093589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080970" y="1093589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70722" name="Picture 2" descr="2-10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9591" y="3060205"/>
            <a:ext cx="3083335" cy="234238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79894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35206" y="819400"/>
            <a:ext cx="11520000" cy="5202682"/>
            <a:chOff x="335206" y="613340"/>
            <a:chExt cx="11520000" cy="6932251"/>
          </a:xfrm>
        </p:grpSpPr>
        <p:sp>
          <p:nvSpPr>
            <p:cNvPr id="7" name="圆角矩形 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739211"/>
            </a:xfrm>
            <a:prstGeom prst="roundRect">
              <a:avLst>
                <a:gd name="adj" fmla="val 3210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60115" y="1247663"/>
            <a:ext cx="7780988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恒容充入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He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，对反应气体的浓度没有影响，正、逆反应速率不变，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恒容充入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HI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，相当于增大压强，正、逆反应速率均增大，且对于该反应，增大压强平衡不会移动，与图像不符，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项错误；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1" name="Picture 2" descr="2-10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56487" y="1501763"/>
            <a:ext cx="3083335" cy="234238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矩形 13"/>
          <p:cNvSpPr/>
          <p:nvPr/>
        </p:nvSpPr>
        <p:spPr>
          <a:xfrm>
            <a:off x="560114" y="4382107"/>
            <a:ext cx="11079707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恒压充入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He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，相当于减小压强，正、逆反应速率都减小，且对于该反应，减小压强平衡不会移动，与图像不符，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352616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35206" y="819400"/>
            <a:ext cx="11520000" cy="3978546"/>
            <a:chOff x="335206" y="613340"/>
            <a:chExt cx="11520000" cy="5301166"/>
          </a:xfrm>
        </p:grpSpPr>
        <p:sp>
          <p:nvSpPr>
            <p:cNvPr id="7" name="圆角矩形 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5108126"/>
            </a:xfrm>
            <a:prstGeom prst="roundRect">
              <a:avLst>
                <a:gd name="adj" fmla="val 4701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60115" y="1285763"/>
            <a:ext cx="7780988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恒压充入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HI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，体系的体积增大，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的浓度都变小，正反应速率减小；而充入的是纯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HI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HI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的浓度增大，逆反应速率增大，而且最终达到平衡时，与原平衡态各物质的浓度完全一样，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1" name="Picture 2" descr="2-10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56487" y="1501763"/>
            <a:ext cx="3083335" cy="234238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739123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5294" y="746448"/>
            <a:ext cx="11139824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二、不同温度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或压强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)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下，百分含量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或转化率、浓度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)—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时间图像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45145" name="Picture 25" descr="2-10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629594"/>
            <a:ext cx="6172949" cy="204857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6"/>
          <p:cNvSpPr/>
          <p:nvPr/>
        </p:nvSpPr>
        <p:spPr>
          <a:xfrm>
            <a:off x="525294" y="3834061"/>
            <a:ext cx="111398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i="1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u="sng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</a:t>
            </a:r>
            <a:r>
              <a:rPr lang="en-US" altLang="zh-CN" sz="2800" i="1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，温度升高，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移动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，正反应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i="1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u="sng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en-US" altLang="zh-CN" sz="2800" i="1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，压强增大，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转化率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说明正反应是气体总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体积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352203" y="4039652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096619" y="396242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逆向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605961" y="396242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放热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352203" y="4690909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444308" y="460619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02718" y="5248084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82450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/>
      <p:bldP spid="10" grpId="2"/>
      <p:bldP spid="11" grpId="3"/>
      <p:bldP spid="12" grpId="4"/>
      <p:bldP spid="3" grpId="5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5294" y="746448"/>
            <a:ext cx="11139824" cy="2968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45145" name="Picture 25" descr="2-10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178496"/>
            <a:ext cx="6172949" cy="204857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矩形 6"/>
          <p:cNvSpPr/>
          <p:nvPr/>
        </p:nvSpPr>
        <p:spPr>
          <a:xfrm>
            <a:off x="525294" y="3382963"/>
            <a:ext cx="111398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Ⅲ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生成物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的百分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含量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说明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移动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，但反应速率</a:t>
            </a: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a____b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可能使用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若该反应是反应前后气体总体积不变的可逆反应，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也可能是增大了压强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压缩体积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211965" y="3501802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不变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353602" y="350180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不发生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57672" y="4168810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501857" y="4137015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9756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3" grpId="2"/>
      <p:bldP spid="9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="" xmlns:a16="http://schemas.microsoft.com/office/drawing/2014/main" id="{42F66117-1422-E04E-93A0-A3423E0F05D2}"/>
              </a:ext>
            </a:extLst>
          </p:cNvPr>
          <p:cNvSpPr/>
          <p:nvPr/>
        </p:nvSpPr>
        <p:spPr>
          <a:xfrm>
            <a:off x="705145" y="1397023"/>
            <a:ext cx="10780122" cy="3112891"/>
          </a:xfrm>
          <a:prstGeom prst="roundRect">
            <a:avLst>
              <a:gd name="adj" fmla="val 192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="" xmlns:a16="http://schemas.microsoft.com/office/drawing/2014/main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010002" y="1627928"/>
            <a:ext cx="10170409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先拐先平数值大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。在化学平衡图像中，先出现拐点的反应先达到平衡，先出现拐点的曲线表示的温度较高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、压强较大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或使用了催化剂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Ⅲ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可能使用了催化剂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61699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986855"/>
            <a:ext cx="11521280" cy="56112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01637" y="1073721"/>
            <a:ext cx="11187139" cy="1384995"/>
            <a:chOff x="501637" y="1265556"/>
            <a:chExt cx="11187139" cy="1384995"/>
          </a:xfrm>
        </p:grpSpPr>
        <p:sp>
          <p:nvSpPr>
            <p:cNvPr id="12" name="矩形 11"/>
            <p:cNvSpPr/>
            <p:nvPr/>
          </p:nvSpPr>
          <p:spPr>
            <a:xfrm>
              <a:off x="501637" y="1265556"/>
              <a:ext cx="11187139" cy="1384995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1.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已知：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4NH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</a:rPr>
                <a:t>3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5O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</a:rPr>
                <a:t>　 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</a:rPr>
                <a:t>4NO(g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6H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O(g)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Δ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</a:rPr>
                <a:t>H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＝－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1 025 kJ·mol</a:t>
              </a:r>
              <a:r>
                <a:rPr lang="zh-CN" altLang="zh-CN" sz="2800" kern="100" baseline="30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－</a:t>
              </a:r>
              <a:r>
                <a:rPr lang="en-US" altLang="zh-CN" sz="2800" kern="100" baseline="30000">
                  <a:latin typeface="Times New Roman" pitchFamily="18" charset="0"/>
                  <a:ea typeface="方正中等线简体" panose="03000509000000000000" pitchFamily="65" charset="-122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。若反应物起始的物质的量相同，下列关于该反应的示意图不正确的是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1" name="对象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95800728"/>
                </p:ext>
              </p:extLst>
            </p:nvPr>
          </p:nvGraphicFramePr>
          <p:xfrm>
            <a:off x="4520555" y="1389931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4520555" y="1389931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615482" name="Picture 58" descr="2-11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1730" y="2472755"/>
            <a:ext cx="6465600" cy="193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83" name="Picture 59" descr="2-11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1730" y="4476334"/>
            <a:ext cx="6465600" cy="1987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9"/>
          <p:cNvSpPr txBox="1"/>
          <p:nvPr/>
        </p:nvSpPr>
        <p:spPr>
          <a:xfrm>
            <a:off x="3483868" y="5858193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88204212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649929"/>
            <a:ext cx="11517334" cy="5256712"/>
            <a:chOff x="335206" y="613340"/>
            <a:chExt cx="11520000" cy="6727604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6534562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1059110"/>
            <a:ext cx="11235923" cy="461664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因为正反应为放热反应，升高温度，反应速率加快，达到平衡所用时间减少，但是平衡向逆反应方向移动，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的含量减小，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正确、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增大压强，反应速率加快，达到平衡所用时间减少，正反应为气体体积增大的反应，增大压强，平衡向逆反应方向移动，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的含量减小，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催化剂对平衡没有影响，只是加快反应速率，缩短达到平衡所用的时间，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67923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5206" y="620066"/>
            <a:ext cx="11520000" cy="51372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45701" y="837854"/>
            <a:ext cx="11299010" cy="4542462"/>
            <a:chOff x="445701" y="414030"/>
            <a:chExt cx="11299010" cy="4542462"/>
          </a:xfrm>
        </p:grpSpPr>
        <p:sp>
          <p:nvSpPr>
            <p:cNvPr id="19" name="矩形 18"/>
            <p:cNvSpPr/>
            <p:nvPr/>
          </p:nvSpPr>
          <p:spPr>
            <a:xfrm>
              <a:off x="445701" y="414030"/>
              <a:ext cx="11299010" cy="4542462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已知某可逆反应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en-US" altLang="zh-CN" sz="2800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i="1" kern="100" err="1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err="1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在密闭容器中进行，如图表示在不同反应时间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时，温度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和压强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与反应物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在混合气体中的体积分数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φ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(B)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的关系曲线，由曲线分析，下列判断正确的是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A.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，放热反应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B.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，吸热反应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C.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，放热反应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D.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＞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＜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，吸热反应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4" name="对象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23868681"/>
                </p:ext>
              </p:extLst>
            </p:nvPr>
          </p:nvGraphicFramePr>
          <p:xfrm>
            <a:off x="5519142" y="552364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5519142" y="552364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616510" name="Picture 62" descr="2-11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6954" y="2836077"/>
            <a:ext cx="2982828" cy="242846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9"/>
          <p:cNvSpPr txBox="1"/>
          <p:nvPr/>
        </p:nvSpPr>
        <p:spPr>
          <a:xfrm>
            <a:off x="298050" y="4733196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302696828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875478"/>
            <a:ext cx="11517334" cy="4652073"/>
            <a:chOff x="335206" y="613340"/>
            <a:chExt cx="11520000" cy="5953780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5760738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1271131"/>
            <a:ext cx="7993431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先拐先平数值大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原则，对比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可知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，对比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②③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可知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对比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，温度由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升高到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(B)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减小，说明升温平衡向正反应方向移动，所以正向为吸热反应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" name="Picture 62" descr="2-11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15486" y="1333614"/>
            <a:ext cx="2982828" cy="242846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478039" y="3839666"/>
            <a:ext cx="11161783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对比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②③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，由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加压到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p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(B)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增大，说明加压平衡向逆反应方向移动，所以逆向为缩体反应，即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＜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52028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34566" y="780314"/>
            <a:ext cx="11521280" cy="5044794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69595" y="895797"/>
            <a:ext cx="11251222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tabLst>
                <a:tab pos="2250440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三、百分含量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或转化率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)—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压强</a:t>
            </a:r>
            <a:r>
              <a:rPr lang="en-US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</a:t>
            </a: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图中确定压强为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Pa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Pa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，生成物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的百分含量随温度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的升高而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逐渐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说明正反应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再确定温度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不变，做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横坐标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71746" name="Picture 2" descr="2-11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87494" y="3007101"/>
            <a:ext cx="2567078" cy="224194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矩形 12"/>
          <p:cNvSpPr/>
          <p:nvPr/>
        </p:nvSpPr>
        <p:spPr>
          <a:xfrm>
            <a:off x="469595" y="2831515"/>
            <a:ext cx="7730152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垂线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，与压强线出现两个交点，分析生成物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的百分含量随压强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的变化可以发现，压强增大，生成物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的百分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含量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说明正反应是气体总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体积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676827" y="2315766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134104" y="231576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放热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656459" y="4246265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297737" y="4867105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01895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1"/>
      <p:bldP spid="5" grpId="2"/>
      <p:bldP spid="8" grpId="3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="" xmlns:a16="http://schemas.microsoft.com/office/drawing/2014/main" id="{42F66117-1422-E04E-93A0-A3423E0F05D2}"/>
              </a:ext>
            </a:extLst>
          </p:cNvPr>
          <p:cNvSpPr/>
          <p:nvPr/>
        </p:nvSpPr>
        <p:spPr>
          <a:xfrm>
            <a:off x="430198" y="1397023"/>
            <a:ext cx="11330016" cy="4913091"/>
          </a:xfrm>
          <a:prstGeom prst="roundRect">
            <a:avLst>
              <a:gd name="adj" fmla="val 2894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="" xmlns:a16="http://schemas.microsoft.com/office/drawing/2014/main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97159" y="1529011"/>
            <a:ext cx="10796094" cy="45424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定一议二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在化学平衡图像中，包括纵坐标、横坐标和曲线所表示的三个量。确定横坐标所表示的量，讨论纵坐标与曲线的关系，或者确定纵坐标所表示的量，讨论横坐标与曲线的关系，即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定一议二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。如上图中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压强增大，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C%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增大，平衡正向移动，则正反应是气体体积减小的反应；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Pa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温度升高，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C%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减小，平衡逆向移动，则正反应是放热反应。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60476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986855"/>
            <a:ext cx="11521280" cy="50352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01637" y="1233237"/>
            <a:ext cx="11187139" cy="4542462"/>
            <a:chOff x="501637" y="1265556"/>
            <a:chExt cx="11187139" cy="4542462"/>
          </a:xfrm>
        </p:grpSpPr>
        <p:sp>
          <p:nvSpPr>
            <p:cNvPr id="12" name="矩形 11"/>
            <p:cNvSpPr/>
            <p:nvPr/>
          </p:nvSpPr>
          <p:spPr>
            <a:xfrm>
              <a:off x="501637" y="1265556"/>
              <a:ext cx="11187139" cy="4542462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对于反应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A(s)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en-US" altLang="zh-CN" sz="2800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i="1" kern="100" err="1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e</a:t>
              </a:r>
              <a:r>
                <a:rPr lang="en-US" altLang="zh-CN" sz="2800" kern="100" err="1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f</a:t>
              </a:r>
              <a:r>
                <a:rPr lang="en-US" altLang="zh-CN" sz="2800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，当其他条件不变时，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的百分含量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φ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(C)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与温度和压强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p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的关系如图所示，下列叙述正确的是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化学方程式中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&lt;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e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f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达到平衡后，若升温，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减小，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增大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达到平衡后，增加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的量，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的转化率增大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若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为有色物质，达到平衡后缩小容器容积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zh-CN" altLang="en-US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重新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达平衡后与原平衡比较，气体颜色变浅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1" name="对象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22775245"/>
                </p:ext>
              </p:extLst>
            </p:nvPr>
          </p:nvGraphicFramePr>
          <p:xfrm>
            <a:off x="4482455" y="1399456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4482455" y="1399456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" name="TextBox 9"/>
          <p:cNvSpPr txBox="1"/>
          <p:nvPr/>
        </p:nvSpPr>
        <p:spPr>
          <a:xfrm>
            <a:off x="353616" y="3821460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pic>
        <p:nvPicPr>
          <p:cNvPr id="672771" name="Picture 3" descr="2-1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9462" y="2701135"/>
            <a:ext cx="2655829" cy="237171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8370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592907"/>
            <a:ext cx="11517334" cy="5660184"/>
            <a:chOff x="335206" y="613340"/>
            <a:chExt cx="11520000" cy="7243972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7050932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504567" y="846206"/>
            <a:ext cx="8037906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随着压强增大，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(C)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逐渐增大，说明平衡正向移动，增大压强，化学平衡向气体体积减小的方向移动，可判断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&gt;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e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f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升高温度，正反应速率和逆反应速率均增大，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项错误；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" name="Picture 3" descr="2-11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1000600"/>
            <a:ext cx="2655829" cy="237171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504566" y="4026177"/>
            <a:ext cx="11063247" cy="1949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因为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是固体，所以增加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的量，为等比例的加入反应物，从等效平衡的角度考虑，加入反应物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后，相当于加压，平衡向气体体积减小的方向移动，即正向移动，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的转化率增大，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0984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1009968"/>
            <a:ext cx="11517334" cy="3427938"/>
            <a:chOff x="335206" y="613340"/>
            <a:chExt cx="11520000" cy="4387117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4194075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648583" y="1419259"/>
            <a:ext cx="7678871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若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为有色物质，达到平衡后缩小容器容积，根据勒夏特列原理，虽然平衡正向移动，但是新平衡中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的浓度比原平衡的大，气体颜色会加深，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" name="Picture 3" descr="2-11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1572228"/>
            <a:ext cx="2655829" cy="237171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86658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5206" y="387278"/>
            <a:ext cx="11520000" cy="6085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45701" y="602432"/>
            <a:ext cx="11299010" cy="5647700"/>
            <a:chOff x="445701" y="414030"/>
            <a:chExt cx="11299010" cy="5647700"/>
          </a:xfrm>
        </p:grpSpPr>
        <p:sp>
          <p:nvSpPr>
            <p:cNvPr id="19" name="矩形 18"/>
            <p:cNvSpPr/>
            <p:nvPr/>
          </p:nvSpPr>
          <p:spPr>
            <a:xfrm>
              <a:off x="445701" y="414030"/>
              <a:ext cx="11299010" cy="5647700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一定条件下，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与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发生反应：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CO(g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3H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。设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起始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　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Z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，在恒压条件下，平衡时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的体积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分数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i="1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φ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(CH</a:t>
              </a:r>
              <a:r>
                <a:rPr lang="en-US" altLang="zh-CN" sz="2800" kern="100" baseline="-250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与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Z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和温度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的关系如图所示，下列说法正确的是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该反应的焓变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Δ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&gt;0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图中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Z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的大小关系为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&gt;3&gt;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20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图中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X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点对应的平衡混合物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中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　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3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endParaRPr lang="en-US" altLang="zh-CN" sz="1100" kern="100" smtClean="0">
                <a:latin typeface="Times New Roman" pitchFamily="18" charset="0"/>
                <a:ea typeface="方正中等线简体" panose="03000509000000000000" pitchFamily="65" charset="-122"/>
              </a:endParaRPr>
            </a:p>
            <a:p>
              <a:pPr>
                <a:lnSpc>
                  <a:spcPct val="150000"/>
                </a:lnSpc>
              </a:pP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</a:rPr>
                <a:t>D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温度不变时，增大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X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点对应的平衡体系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压强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后，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</a:rPr>
                <a:t>φ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(CH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</a:rPr>
                <a:t>4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减小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4" name="对象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52408238"/>
                </p:ext>
              </p:extLst>
            </p:nvPr>
          </p:nvGraphicFramePr>
          <p:xfrm>
            <a:off x="9777139" y="545105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9777139" y="545105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673796" name="Picture 4" descr="2-11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54767" y="2972326"/>
            <a:ext cx="2330291" cy="246995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9475579"/>
              </p:ext>
            </p:extLst>
          </p:nvPr>
        </p:nvGraphicFramePr>
        <p:xfrm>
          <a:off x="2970287" y="1178148"/>
          <a:ext cx="1587500" cy="1116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970287" y="1178148"/>
                        <a:ext cx="1587500" cy="1116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4206070"/>
              </p:ext>
            </p:extLst>
          </p:nvPr>
        </p:nvGraphicFramePr>
        <p:xfrm>
          <a:off x="5447134" y="3838923"/>
          <a:ext cx="1587500" cy="1116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9" progId="Word.Document.12">
                  <p:embed/>
                </p:oleObj>
              </mc:Choice>
              <mc:Fallback>
                <p:oleObj name="文档" r:id="rId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447134" y="3838923"/>
                        <a:ext cx="1587500" cy="1116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Box 9"/>
          <p:cNvSpPr txBox="1"/>
          <p:nvPr/>
        </p:nvSpPr>
        <p:spPr>
          <a:xfrm>
            <a:off x="291133" y="2598961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41933039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405458"/>
            <a:ext cx="11517334" cy="5976665"/>
            <a:chOff x="335206" y="613340"/>
            <a:chExt cx="11520000" cy="7649009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7455967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718001"/>
            <a:ext cx="8497487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由题图可知，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Z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一定时，温度越高，平衡时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的体积分数越小，表明正反应吸热，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&gt;0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的物质的量一定的情况下，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Z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O(g)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的物质的量增大，促进平衡正向移动，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的转化率增大，平衡时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的体积分数减小，则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&gt;3&gt;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错误；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" name="Picture 4" descr="2-11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71431" y="1103858"/>
            <a:ext cx="2330291" cy="246995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1152701"/>
              </p:ext>
            </p:extLst>
          </p:nvPr>
        </p:nvGraphicFramePr>
        <p:xfrm>
          <a:off x="561975" y="3962528"/>
          <a:ext cx="11001375" cy="179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1975" y="3962528"/>
                        <a:ext cx="11001375" cy="1790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矩形 10"/>
          <p:cNvSpPr/>
          <p:nvPr/>
        </p:nvSpPr>
        <p:spPr>
          <a:xfrm>
            <a:off x="478039" y="5480054"/>
            <a:ext cx="10801743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温度不变时，压强增大，平衡逆向移动，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(CH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4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1078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5294" y="746448"/>
            <a:ext cx="11139824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四、特殊图像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对于反应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B(g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 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 </a:t>
            </a:r>
            <a:r>
              <a:rPr lang="en-US" altLang="zh-CN" sz="2800" i="1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＜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点前，表示化学反应从反应开始到建立平衡的过程，则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en-US" altLang="zh-CN" sz="2800" u="sng" kern="10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i="1" kern="100" smtClean="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点后为平衡受温度的影响情况。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13" name="对象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18847750"/>
              </p:ext>
            </p:extLst>
          </p:nvPr>
        </p:nvGraphicFramePr>
        <p:xfrm>
          <a:off x="4651350" y="1557586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51350" y="1557586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76866" name="Picture 2" descr="2-11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75639" y="3487232"/>
            <a:ext cx="5239135" cy="210149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7343221" y="2232274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667383" y="2177083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平衡点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10173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34566" y="617248"/>
            <a:ext cx="11521280" cy="536140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5294" y="746448"/>
            <a:ext cx="11139824" cy="29681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25294" y="933897"/>
            <a:ext cx="111398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如图所示曲线是其他条件不变时，某反应物的平衡转化率与温度的关系曲线。图中标出的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四个点，表示</a:t>
            </a:r>
            <a:r>
              <a:rPr lang="en-US" altLang="zh-CN" sz="2800" i="1" kern="100" spc="-2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 spc="-2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的是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r>
              <a:rPr lang="en-US" altLang="zh-CN" sz="2800" u="sng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</a:t>
            </a:r>
            <a:r>
              <a:rPr lang="en-US" altLang="zh-CN" sz="2800" i="1" kern="100" spc="-2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＜</a:t>
            </a:r>
            <a:r>
              <a:rPr lang="en-US" altLang="zh-CN" sz="2800" i="1" kern="100" spc="-2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的是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r>
              <a:rPr lang="en-US" altLang="zh-CN" sz="2800" u="sng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 spc="-2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而点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</a:t>
            </a:r>
            <a:r>
              <a:rPr lang="en-US" altLang="zh-CN" sz="2800" i="1" kern="100" spc="-2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en-US" altLang="zh-CN" sz="2800" u="sng" kern="100" spc="-2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en-US" altLang="zh-CN" sz="2800" i="1" kern="100" spc="-20" smtClean="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spc="-20" baseline="-250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 spc="-2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77890" name="Picture 2" descr="2-115A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55819" y="3244981"/>
            <a:ext cx="2478774" cy="21576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10417936" y="1716524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3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710007" y="2442002"/>
            <a:ext cx="53732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330327" y="2355328"/>
            <a:ext cx="35779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1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58372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  <p:bldP spid="10" grpId="2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="" xmlns:a16="http://schemas.microsoft.com/office/drawing/2014/main" id="{42F66117-1422-E04E-93A0-A3423E0F05D2}"/>
              </a:ext>
            </a:extLst>
          </p:cNvPr>
          <p:cNvSpPr/>
          <p:nvPr/>
        </p:nvSpPr>
        <p:spPr>
          <a:xfrm>
            <a:off x="705145" y="1397023"/>
            <a:ext cx="10780122" cy="3112891"/>
          </a:xfrm>
          <a:prstGeom prst="roundRect">
            <a:avLst>
              <a:gd name="adj" fmla="val 192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="" xmlns:a16="http://schemas.microsoft.com/office/drawing/2014/main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010002" y="1627928"/>
            <a:ext cx="10170409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中图像，由于某一条件对平衡的影响只能向一个方向移动，所以最高点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最低点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及以后为平衡状态受条件的影响情况，前面为未达到平衡的情况。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Symbol" panose="05050102010706020507" pitchFamily="18" charset="2"/>
                <a:ea typeface="方正中等线简体" panose="03000509000000000000" pitchFamily="65" charset="-122"/>
                <a:cs typeface="Times New Roman" panose="02020603050405020304" pitchFamily="18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中图像曲线上的点全为对应条件下的平衡点。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46672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986855"/>
            <a:ext cx="11521280" cy="49632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01637" y="1073721"/>
            <a:ext cx="11187139" cy="4542462"/>
            <a:chOff x="501637" y="1265556"/>
            <a:chExt cx="11187139" cy="4542462"/>
          </a:xfrm>
        </p:grpSpPr>
        <p:sp>
          <p:nvSpPr>
            <p:cNvPr id="12" name="矩形 11"/>
            <p:cNvSpPr/>
            <p:nvPr/>
          </p:nvSpPr>
          <p:spPr>
            <a:xfrm>
              <a:off x="501637" y="1265556"/>
              <a:ext cx="11187139" cy="4542462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在某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 L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恒容密闭容器中充入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 mol X(g)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 mol Y(g)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发生反应：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2X(g)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Y(g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3Z(g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，反应过程中持续升高温度，测得某一时刻混合体系中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X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的体积分数与温度的关系如图所示。下列推断正确的是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A.M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点时，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Y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的转化率最大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升高温度，平衡常数减小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C.W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点时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D.W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M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两点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Y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的正反应速率相同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1" name="对象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891553171"/>
                </p:ext>
              </p:extLst>
            </p:nvPr>
          </p:nvGraphicFramePr>
          <p:xfrm>
            <a:off x="1699022" y="2027928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699022" y="2027928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" name="TextBox 9"/>
          <p:cNvSpPr txBox="1"/>
          <p:nvPr/>
        </p:nvSpPr>
        <p:spPr>
          <a:xfrm>
            <a:off x="357808" y="3645818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pic>
        <p:nvPicPr>
          <p:cNvPr id="674821" name="Picture 5" descr="2-11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50878" y="3216406"/>
            <a:ext cx="3112880" cy="21576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13099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395934"/>
            <a:ext cx="11517334" cy="5933230"/>
            <a:chOff x="335206" y="613340"/>
            <a:chExt cx="11520000" cy="7593420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7400380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693619"/>
            <a:ext cx="7863819" cy="18169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曲线上最低点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Q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对应的状态为平衡状态，继续升高温度，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X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的体积分数增大，平衡向逆反应方向移动，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的转化率减小，所以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Q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点时，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的转化率最大，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错误；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" name="Picture 5" descr="2-11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8023" y="892548"/>
            <a:ext cx="2961799" cy="20528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478039" y="2450258"/>
            <a:ext cx="11235923" cy="36933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Q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点后升高温度平衡逆向移动，正反应为放热反应</a:t>
            </a: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6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升高温度，平衡常数减小，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6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曲线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上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Q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点之前反应未达到平衡，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W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点不是平衡点，此时反应正向进行，</a:t>
            </a: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即</a:t>
            </a:r>
            <a:endParaRPr lang="en-US" altLang="zh-CN" sz="26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i="1" kern="100" smtClean="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zh-CN" altLang="zh-CN" sz="26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&gt;</a:t>
            </a:r>
            <a:r>
              <a:rPr lang="en-US" altLang="zh-CN" sz="2600" i="1" kern="10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zh-CN" altLang="zh-CN" sz="26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逆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</a:t>
            </a:r>
            <a:r>
              <a:rPr lang="zh-CN" altLang="zh-CN" sz="26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6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6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W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点对应的温度低于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点对应的温度，温度越高反应速率越大，所以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W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的正反应速率小于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的正反应速率，</a:t>
            </a:r>
            <a:r>
              <a:rPr lang="en-US" altLang="zh-CN" sz="26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6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14806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5206" y="326311"/>
            <a:ext cx="11520000" cy="62069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45701" y="409650"/>
            <a:ext cx="11299010" cy="6061339"/>
            <a:chOff x="445701" y="583479"/>
            <a:chExt cx="11299010" cy="6061339"/>
          </a:xfrm>
        </p:grpSpPr>
        <p:sp>
          <p:nvSpPr>
            <p:cNvPr id="19" name="矩形 18"/>
            <p:cNvSpPr/>
            <p:nvPr/>
          </p:nvSpPr>
          <p:spPr>
            <a:xfrm>
              <a:off x="445701" y="583479"/>
              <a:ext cx="11299010" cy="6061339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在恒压、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的起始浓度一定的条件下，催化反应相同时间，测得不同温度下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转化为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的转化率如图中实线所示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图中虚线表示相同条件下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的平衡转化率随温度的变化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。下列说法正确的是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反应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2NO(g)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(g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2NO</a:t>
              </a:r>
              <a:r>
                <a:rPr lang="en-US" altLang="zh-CN" sz="2800" kern="100" baseline="-250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(g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Δ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&gt;0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图中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X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点所示条件下，延长反应时间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不能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zh-CN" altLang="en-US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提高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的转化率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图中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Y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点所示条件下，增加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的浓度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不能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zh-CN" altLang="en-US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提高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的转化率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D.380 </a:t>
              </a: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℃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下，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起始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5.0</a:t>
              </a: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×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10</a:t>
              </a:r>
              <a:r>
                <a:rPr lang="zh-CN" altLang="zh-CN" sz="2800" kern="100" baseline="30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－</a:t>
              </a:r>
              <a:r>
                <a:rPr lang="en-US" altLang="zh-CN" sz="2800" kern="100" baseline="30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 mol·L</a:t>
              </a:r>
              <a:r>
                <a:rPr lang="zh-CN" altLang="zh-CN" sz="2800" kern="100" baseline="30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－</a:t>
              </a:r>
              <a:r>
                <a:rPr lang="en-US" altLang="zh-CN" sz="2800" kern="100" baseline="30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1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的平衡转化率为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50%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endPara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endParaRPr>
            </a:p>
            <a:p>
              <a:pPr algn="just">
                <a:lnSpc>
                  <a:spcPct val="14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zh-CN" altLang="en-US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则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平衡常数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K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&gt;2 000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4" name="对象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020494655"/>
                </p:ext>
              </p:extLst>
            </p:nvPr>
          </p:nvGraphicFramePr>
          <p:xfrm>
            <a:off x="3901058" y="2459024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901058" y="2459024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TextBox 9"/>
          <p:cNvSpPr txBox="1"/>
          <p:nvPr/>
        </p:nvSpPr>
        <p:spPr>
          <a:xfrm>
            <a:off x="281608" y="5167511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pic>
        <p:nvPicPr>
          <p:cNvPr id="675845" name="Picture 5" descr="2-120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9837" y="2598726"/>
            <a:ext cx="3231953" cy="227575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00789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875478"/>
            <a:ext cx="11517334" cy="5074596"/>
            <a:chOff x="335206" y="613340"/>
            <a:chExt cx="11520000" cy="6494530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6301488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1271131"/>
            <a:ext cx="7993431" cy="1949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从虚线可知，随温度升高，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的平衡转化率逐渐降低，说明平衡逆向移动，则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生成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的反应为放热反应，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&lt;0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</a:p>
        </p:txBody>
      </p:sp>
      <p:sp>
        <p:nvSpPr>
          <p:cNvPr id="8" name="矩形 7"/>
          <p:cNvSpPr/>
          <p:nvPr/>
        </p:nvSpPr>
        <p:spPr>
          <a:xfrm>
            <a:off x="478039" y="3122712"/>
            <a:ext cx="11161783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图像中实线的最高点为平衡点，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X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未达到平衡</a:t>
            </a:r>
            <a:r>
              <a:rPr lang="zh-CN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pc="-2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延长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时间反应继续向右进行，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的转化率增大，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</a:t>
            </a:r>
            <a:r>
              <a:rPr lang="zh-CN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pc="-2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Y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点为平衡点，增大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spc="-2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的浓度，平衡正向移动，可以提高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项错误；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" name="Picture 5" descr="2-1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23775" y="1390511"/>
            <a:ext cx="3231953" cy="227575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07479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337333" y="875478"/>
            <a:ext cx="11517334" cy="4714556"/>
            <a:chOff x="335206" y="613340"/>
            <a:chExt cx="11520000" cy="6033747"/>
          </a:xfrm>
        </p:grpSpPr>
        <p:sp>
          <p:nvSpPr>
            <p:cNvPr id="16" name="圆角矩形 1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2"/>
              <a:ext cx="11520000" cy="5840705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17" name="矩形 1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18" name="文本框 1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478039" y="1260029"/>
            <a:ext cx="11277689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设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起始浓度为</a:t>
            </a:r>
            <a:r>
              <a:rPr lang="en-US" altLang="zh-CN" sz="2800" i="1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的转化率为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50%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则平衡时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spc="-2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NO</a:t>
            </a:r>
            <a:r>
              <a:rPr lang="en-US" altLang="zh-CN" sz="2800" kern="100" spc="-2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的浓度分别为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0.5</a:t>
            </a:r>
            <a:r>
              <a:rPr lang="en-US" altLang="zh-CN" sz="2800" i="1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 mol</a:t>
            </a:r>
            <a:r>
              <a:rPr lang="en-US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·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pc="-2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(5</a:t>
            </a:r>
            <a:r>
              <a:rPr lang="en-US" altLang="zh-CN" sz="2800" kern="100" spc="-2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0.25</a:t>
            </a:r>
            <a:r>
              <a:rPr lang="en-US" altLang="zh-CN" sz="2800" i="1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 mol·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0.5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 mol·L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" name="Picture 5" descr="2-12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7454" y="1917626"/>
            <a:ext cx="3231953" cy="227575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4894723"/>
              </p:ext>
            </p:extLst>
          </p:nvPr>
        </p:nvGraphicFramePr>
        <p:xfrm>
          <a:off x="514350" y="3256409"/>
          <a:ext cx="10810875" cy="1971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14350" y="3256409"/>
                        <a:ext cx="10810875" cy="1971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613154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5206" y="473897"/>
            <a:ext cx="11520000" cy="56922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445701" y="687095"/>
            <a:ext cx="11299010" cy="5262979"/>
            <a:chOff x="445701" y="583479"/>
            <a:chExt cx="11299010" cy="5262979"/>
          </a:xfrm>
        </p:grpSpPr>
        <p:sp>
          <p:nvSpPr>
            <p:cNvPr id="19" name="矩形 18"/>
            <p:cNvSpPr/>
            <p:nvPr/>
          </p:nvSpPr>
          <p:spPr>
            <a:xfrm>
              <a:off x="445701" y="583479"/>
              <a:ext cx="11299010" cy="5262979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3.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已知反应：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2NO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红棕色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en-US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　 </a:t>
              </a:r>
              <a:r>
                <a:rPr lang="en-US" altLang="zh-CN" sz="2800" kern="100" smtClean="0">
                  <a:latin typeface="ZBFH" panose="0202060305040502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 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</a:t>
              </a:r>
              <a:r>
                <a:rPr lang="en-US" altLang="zh-CN" sz="2800" kern="100" baseline="-250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r>
                <a:rPr lang="en-US" altLang="zh-CN" sz="2800" kern="100" baseline="-250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无色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　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Δ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&lt;0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，将一定量的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NO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充入注射器后封口，如图是在拉伸和压缩注射器的过程中气体透光率随时间的变化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气体颜色越深，透光率越小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，下列说法正确的是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_____(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填序号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。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①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b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点的操作为拉伸注射器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②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d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正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&lt;</a:t>
              </a:r>
              <a:r>
                <a:rPr lang="en-US" altLang="zh-CN" sz="2800" i="1" kern="100">
                  <a:latin typeface="Book Antiqua" panose="02040602050305030304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v</a:t>
              </a:r>
              <a:r>
                <a:rPr lang="zh-CN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逆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③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点与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点相比，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(NO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增大，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(N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r>
                <a:rPr lang="en-US" altLang="zh-CN" sz="2800" kern="100" baseline="-250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4</a:t>
              </a:r>
              <a:r>
                <a:rPr lang="en-US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)</a:t>
              </a: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zh-CN" altLang="zh-CN" sz="2800" kern="100" smtClean="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减小，若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容器绝热，则平衡常数</a:t>
              </a:r>
              <a:r>
                <a:rPr lang="en-US" altLang="zh-CN" sz="2800" i="1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K</a:t>
              </a:r>
              <a:r>
                <a:rPr lang="en-US" altLang="zh-CN" sz="2800" kern="100" baseline="-250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a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&gt;</a:t>
              </a:r>
              <a:r>
                <a:rPr lang="en-US" altLang="zh-CN" sz="2800" i="1" kern="1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K</a:t>
              </a:r>
              <a:r>
                <a:rPr lang="en-US" altLang="zh-CN" sz="2800" kern="100" baseline="-25000" err="1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</a:t>
              </a:r>
              <a:endParaRPr lang="zh-CN" altLang="zh-CN" sz="1050" kern="100"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  <a:p>
              <a:pPr algn="just">
                <a:lnSpc>
                  <a:spcPct val="150000"/>
                </a:lnSpc>
                <a:spcAft>
                  <a:spcPct val="0"/>
                </a:spcAft>
                <a:tabLst>
                  <a:tab pos="2250440"/>
                </a:tabLst>
              </a:pPr>
              <a:r>
                <a:rPr lang="en-US" altLang="zh-CN" sz="2800" kern="100">
                  <a:latin typeface="宋体" pitchFamily="2" charset="-122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④</a:t>
              </a:r>
              <a:r>
                <a:rPr lang="zh-CN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若不忽略体系温度变化，且没有能量损失，则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(b)&lt;</a:t>
              </a:r>
              <a:r>
                <a:rPr lang="en-US" altLang="zh-CN" sz="2800" i="1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T</a:t>
              </a:r>
              <a:r>
                <a:rPr lang="en-US" altLang="zh-CN" sz="2800" kern="100"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(c)</a:t>
              </a:r>
              <a:endParaRPr lang="zh-CN" altLang="zh-CN" sz="105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graphicFrame>
          <p:nvGraphicFramePr>
            <p:cNvPr id="14" name="对象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71862273"/>
                </p:ext>
              </p:extLst>
            </p:nvPr>
          </p:nvGraphicFramePr>
          <p:xfrm>
            <a:off x="4712196" y="694728"/>
            <a:ext cx="968375" cy="6270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name="文档" r:id="rId2" progId="Word.Document.12">
                    <p:embed/>
                  </p:oleObj>
                </mc:Choice>
                <mc:Fallback>
                  <p:oleObj name="文档" r:id="rId2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4712196" y="694728"/>
                          <a:ext cx="968375" cy="6270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679938" name="Picture 2" descr="2-12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4949" y="2833618"/>
            <a:ext cx="4529728" cy="234359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/>
        </p:nvSpPr>
        <p:spPr>
          <a:xfrm>
            <a:off x="9440867" y="209437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②④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387845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="" xmlns:a16="http://schemas.microsoft.com/office/drawing/2014/main" id="{42F66117-1422-E04E-93A0-A3423E0F05D2}"/>
              </a:ext>
            </a:extLst>
          </p:cNvPr>
          <p:cNvSpPr/>
          <p:nvPr/>
        </p:nvSpPr>
        <p:spPr>
          <a:xfrm>
            <a:off x="705145" y="1036983"/>
            <a:ext cx="10780122" cy="5633171"/>
          </a:xfrm>
          <a:prstGeom prst="roundRect">
            <a:avLst>
              <a:gd name="adj" fmla="val 192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="" xmlns:a16="http://schemas.microsoft.com/office/drawing/2014/main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060351" y="1044006"/>
            <a:ext cx="10069712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199">
              <a:lnSpc>
                <a:spcPct val="150000"/>
              </a:lnSpc>
              <a:tabLst>
                <a:tab pos="2249765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图像题思维建模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80962" name="Picture 2" descr="2-12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096"/>
          <a:stretch>
            <a:fillRect/>
          </a:stretch>
        </p:blipFill>
        <p:spPr bwMode="auto">
          <a:xfrm>
            <a:off x="2883076" y="1768206"/>
            <a:ext cx="6424261" cy="47325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21354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圆角矩形 11">
            <a:extLst>
              <a:ext uri="{FF2B5EF4-FFF2-40B4-BE49-F238E27FC236}">
                <a16:creationId xmlns="" xmlns:a16="http://schemas.microsoft.com/office/drawing/2014/main" id="{42F66117-1422-E04E-93A0-A3423E0F05D2}"/>
              </a:ext>
            </a:extLst>
          </p:cNvPr>
          <p:cNvSpPr/>
          <p:nvPr/>
        </p:nvSpPr>
        <p:spPr>
          <a:xfrm>
            <a:off x="705145" y="1469031"/>
            <a:ext cx="10780122" cy="3472931"/>
          </a:xfrm>
          <a:prstGeom prst="roundRect">
            <a:avLst>
              <a:gd name="adj" fmla="val 192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="" xmlns:a16="http://schemas.microsoft.com/office/drawing/2014/main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pic>
        <p:nvPicPr>
          <p:cNvPr id="680962" name="Picture 2" descr="2-12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043" b="-2489"/>
          <a:stretch>
            <a:fillRect/>
          </a:stretch>
        </p:blipFill>
        <p:spPr bwMode="auto">
          <a:xfrm>
            <a:off x="2883076" y="2200254"/>
            <a:ext cx="6424261" cy="216564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74103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0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3646934" y="2503447"/>
            <a:ext cx="495895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zh-CN" altLang="en-US" sz="6000" b="1" smtClean="0">
                <a:solidFill>
                  <a:prstClr val="black"/>
                </a:solidFill>
                <a:latin typeface="Arial"/>
              </a:rPr>
              <a:t>课时对点练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21" name="标题 1">
            <a:extLst>
              <a:ext uri="{FF2B5EF4-FFF2-40B4-BE49-F238E27FC236}">
                <a16:creationId xmlns:a16="http://schemas.microsoft.com/office/drawing/2014/main" xmlns="" id="{322A6B15-2E76-455A-9DAC-24409D258021}"/>
              </a:ext>
            </a:extLst>
          </p:cNvPr>
          <p:cNvSpPr txBox="1"/>
          <p:nvPr/>
        </p:nvSpPr>
        <p:spPr>
          <a:xfrm>
            <a:off x="1702718" y="2350998"/>
            <a:ext cx="9001000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28788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981522"/>
            <a:ext cx="11520000" cy="55244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45701" y="1087438"/>
            <a:ext cx="11299010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题组一　速率</a:t>
            </a: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时间图像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1.(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2022·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苏州高二质检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在密闭容器中进行反应：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ZBFH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2SO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正反应放热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，如图是某次实验的化学反应速率随时间变化的图像，推断在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时刻突然改变的条件可能是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催化剂失效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减小生成物的浓度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降低体系温度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增大容器的体积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56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sp>
        <p:nvSpPr>
          <p:cNvPr id="21" name="TextBox 9"/>
          <p:cNvSpPr txBox="1"/>
          <p:nvPr/>
        </p:nvSpPr>
        <p:spPr>
          <a:xfrm>
            <a:off x="291133" y="4958745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pic>
        <p:nvPicPr>
          <p:cNvPr id="683010" name="Picture 2" descr="2-12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53138" y="3459372"/>
            <a:ext cx="2615017" cy="254319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3" name="对象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026348"/>
              </p:ext>
            </p:extLst>
          </p:nvPr>
        </p:nvGraphicFramePr>
        <p:xfrm>
          <a:off x="10278339" y="1850951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0278339" y="1850951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56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grpSp>
        <p:nvGrpSpPr>
          <p:cNvPr id="23" name="组合 22"/>
          <p:cNvGrpSpPr/>
          <p:nvPr/>
        </p:nvGrpSpPr>
        <p:grpSpPr>
          <a:xfrm>
            <a:off x="335206" y="1053530"/>
            <a:ext cx="11520000" cy="4642817"/>
            <a:chOff x="335206" y="875209"/>
            <a:chExt cx="11520000" cy="4642817"/>
          </a:xfrm>
        </p:grpSpPr>
        <p:sp>
          <p:nvSpPr>
            <p:cNvPr id="24" name="圆角矩形 23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4521785"/>
            </a:xfrm>
            <a:prstGeom prst="roundRect">
              <a:avLst>
                <a:gd name="adj" fmla="val 4405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8" name="矩形 27"/>
          <p:cNvSpPr/>
          <p:nvPr/>
        </p:nvSpPr>
        <p:spPr>
          <a:xfrm>
            <a:off x="641206" y="1429769"/>
            <a:ext cx="797428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从图像可以看出：改变条件后，反应速率与原平衡速率出现断点且低于原平衡反应速率，说明改变的条件可能是降低温度或减压；从改变条件后的</a:t>
            </a:r>
            <a:r>
              <a:rPr lang="en-US" altLang="zh-CN" sz="2800" i="1" kern="10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与</a:t>
            </a:r>
            <a:r>
              <a:rPr lang="en-US" altLang="zh-CN" sz="2800" i="1" kern="10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的大小关系，可得出化学平衡正向移动；降低温度，该平衡正向移动，必有</a:t>
            </a:r>
            <a:r>
              <a:rPr lang="en-US" altLang="zh-CN" sz="2800" i="1" kern="10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&gt;</a:t>
            </a:r>
            <a:r>
              <a:rPr lang="en-US" altLang="zh-CN" sz="2800" i="1" kern="100">
                <a:latin typeface="Book Antiqua" panose="0204060205030503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逆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，故选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楷体_GB2312" panose="02010609030101010101" pitchFamily="49" charset="-122"/>
              <a:ea typeface="楷体_GB2312" panose="02010609030101010101" pitchFamily="49" charset="-122"/>
              <a:cs typeface="Courier New" panose="02070309020205020404" pitchFamily="49" charset="0"/>
            </a:endParaRPr>
          </a:p>
        </p:txBody>
      </p:sp>
      <p:pic>
        <p:nvPicPr>
          <p:cNvPr id="25" name="Picture 2" descr="2-12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21486" y="1951931"/>
            <a:ext cx="2615017" cy="254319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80095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4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9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sp>
        <p:nvSpPr>
          <p:cNvPr id="34" name="矩形 33"/>
          <p:cNvSpPr/>
          <p:nvPr/>
        </p:nvSpPr>
        <p:spPr>
          <a:xfrm>
            <a:off x="335206" y="1064943"/>
            <a:ext cx="11520000" cy="50767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01869" y="1173733"/>
            <a:ext cx="11185087" cy="461664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向绝热恒容密闭容器中通入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，一定条件下使反应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NO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 </a:t>
            </a:r>
            <a:r>
              <a:rPr lang="en-US" altLang="zh-CN" sz="2800" kern="100" smtClean="0">
                <a:latin typeface="ZBFH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NO(g)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达到平衡，在此过程中正反应速率随时间变化的曲线如图所示。下列由图得出的结论正确的是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点达到平衡状态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的浓度：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点小于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反应物的总能量低于生成物的总能量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的消耗量：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段小于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段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4" name="对象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1226466"/>
              </p:ext>
            </p:extLst>
          </p:nvPr>
        </p:nvGraphicFramePr>
        <p:xfrm>
          <a:off x="1670894" y="1936676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70894" y="1936676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8558" name="Picture 62" descr="2-13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5416" y="2637892"/>
            <a:ext cx="3200390" cy="252227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9"/>
          <p:cNvSpPr txBox="1"/>
          <p:nvPr/>
        </p:nvSpPr>
        <p:spPr>
          <a:xfrm>
            <a:off x="333619" y="5034126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4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9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grpSp>
        <p:nvGrpSpPr>
          <p:cNvPr id="28" name="组合 27"/>
          <p:cNvGrpSpPr/>
          <p:nvPr/>
        </p:nvGrpSpPr>
        <p:grpSpPr>
          <a:xfrm>
            <a:off x="335206" y="875209"/>
            <a:ext cx="11520000" cy="5578921"/>
            <a:chOff x="335206" y="875209"/>
            <a:chExt cx="11520000" cy="5578921"/>
          </a:xfrm>
        </p:grpSpPr>
        <p:sp>
          <p:nvSpPr>
            <p:cNvPr id="29" name="圆角矩形 28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457889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31" name="文本框 30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32" name="矩形 31"/>
          <p:cNvSpPr/>
          <p:nvPr/>
        </p:nvSpPr>
        <p:spPr>
          <a:xfrm>
            <a:off x="531581" y="1098379"/>
            <a:ext cx="11127251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这是一个反应前后气体分子数不变的可逆反应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由于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容器恒容，因此压强不影响反应速率，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所以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在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本题中只考虑温度和浓度的影响。由图可以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看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出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随着反应的进行正反应速率先逐渐增大，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而后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逐渐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减小，但只要开始反应，反应物浓度就要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降低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，正反应速率应该降低，而此时正反应速率却是升高的，这说明此时温度的影响是主要的。由于容器是绝热的，因此该反应只能是放热反应，从而导致容器内温度升高，正反应速率加快，当到达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点后正反应速率逐渐降低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24" name="Picture 62" descr="2-13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58442" y="1205078"/>
            <a:ext cx="3200390" cy="252227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11984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4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9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grpSp>
        <p:nvGrpSpPr>
          <p:cNvPr id="28" name="组合 27"/>
          <p:cNvGrpSpPr/>
          <p:nvPr/>
        </p:nvGrpSpPr>
        <p:grpSpPr>
          <a:xfrm>
            <a:off x="335206" y="1307257"/>
            <a:ext cx="11520000" cy="4066753"/>
            <a:chOff x="335206" y="875209"/>
            <a:chExt cx="11520000" cy="4066753"/>
          </a:xfrm>
        </p:grpSpPr>
        <p:sp>
          <p:nvSpPr>
            <p:cNvPr id="29" name="圆角矩形 28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3945721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31" name="文本框 30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32" name="矩形 31"/>
          <p:cNvSpPr/>
          <p:nvPr/>
        </p:nvSpPr>
        <p:spPr>
          <a:xfrm>
            <a:off x="531581" y="1713225"/>
            <a:ext cx="7651857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说明此时反应物浓度的影响是主要的。因为反应物浓度越来越小，但反应未达到平衡状态，选项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均不正确；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正反应速率越快，相同时间段内消耗的二氧化硫就越多，选项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24" name="Picture 62" descr="2-13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9127" y="1987641"/>
            <a:ext cx="3200390" cy="252227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42019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1032419"/>
            <a:ext cx="11520000" cy="50807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45701" y="1265391"/>
            <a:ext cx="1129901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题组二　浓度</a:t>
            </a: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物质的量</a:t>
            </a: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)—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时间图像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在恒容密闭容器中通入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X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并发生反应：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2X(g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　 </a:t>
            </a:r>
            <a:r>
              <a:rPr lang="en-US" altLang="zh-CN" sz="2800" kern="100" smtClean="0">
                <a:latin typeface="ZBFH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Y(g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，在温度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X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的物质的量浓度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(X)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随时间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变化的曲线如图所示，下列叙述正确的是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正反应的活化能大于逆反应的活化能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下，在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min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内，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(Y)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err="1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·min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C.M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点的正反应速率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大于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W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点的逆反应速率</a:t>
            </a:r>
            <a:r>
              <a:rPr lang="en-US" altLang="zh-CN" sz="2800" i="1" kern="100">
                <a:latin typeface="Book Antiqua" panose="0204060205030503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v</a:t>
            </a:r>
            <a:r>
              <a:rPr lang="zh-CN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D.M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W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点的化学平衡常数：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(M)&gt;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(W)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3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40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>
            <a:hlinkClick r:id="rId4" action="ppaction://hlinksldjump?num=43"/>
          </p:cNvPr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69" name="Rectangle 21"/>
          <p:cNvSpPr>
            <a:spLocks noChangeArrowheads="1"/>
          </p:cNvSpPr>
          <p:nvPr/>
        </p:nvSpPr>
        <p:spPr bwMode="auto">
          <a:xfrm>
            <a:off x="737544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15</a:t>
            </a:r>
          </a:p>
        </p:txBody>
      </p:sp>
      <p:graphicFrame>
        <p:nvGraphicFramePr>
          <p:cNvPr id="24" name="对象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7052946"/>
              </p:ext>
            </p:extLst>
          </p:nvPr>
        </p:nvGraphicFramePr>
        <p:xfrm>
          <a:off x="7637586" y="2063743"/>
          <a:ext cx="968375" cy="627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637586" y="2063743"/>
                        <a:ext cx="968375" cy="627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9670" name="Picture 150" descr="2-125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21309" y="3386577"/>
            <a:ext cx="2865053" cy="242540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4300976"/>
              </p:ext>
            </p:extLst>
          </p:nvPr>
        </p:nvGraphicFramePr>
        <p:xfrm>
          <a:off x="5458618" y="3698549"/>
          <a:ext cx="1273175" cy="1116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文档" r:id="rId8" progId="Word.Document.12">
                  <p:embed/>
                </p:oleObj>
              </mc:Choice>
              <mc:Fallback>
                <p:oleObj name="文档" r:id="rId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458618" y="3698549"/>
                        <a:ext cx="1273175" cy="1116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TextBox 9"/>
          <p:cNvSpPr txBox="1"/>
          <p:nvPr/>
        </p:nvSpPr>
        <p:spPr>
          <a:xfrm>
            <a:off x="298646" y="4452764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32504022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https://d.book118.com/646111101233010100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9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Arial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280</Paragraphs>
  <Slides>44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62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Book Antiqua</vt:lpstr>
      <vt:lpstr>宋体</vt:lpstr>
      <vt:lpstr>Courier New</vt:lpstr>
      <vt:lpstr>方正中倩简体</vt:lpstr>
      <vt:lpstr>ZBFH</vt:lpstr>
      <vt:lpstr>华文细黑</vt:lpstr>
      <vt:lpstr>DOUYU Font</vt:lpstr>
      <vt:lpstr>楷体_GB2312</vt:lpstr>
      <vt:lpstr>Symbol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2024-09-25T05:20:51.453</cp:lastPrinted>
  <dcterms:created xsi:type="dcterms:W3CDTF">2024-09-24T21:20:51Z</dcterms:created>
  <dcterms:modified xsi:type="dcterms:W3CDTF">2024-09-24T21:20:54Z</dcterms:modified>
</cp:coreProperties>
</file>