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8" r:id="rId38"/>
    <p:sldId id="361" r:id="rId39"/>
    <p:sldId id="364" r:id="rId40"/>
    <p:sldId id="367" r:id="rId41"/>
    <p:sldId id="370" r:id="rId42"/>
    <p:sldId id="373" r:id="rId43"/>
    <p:sldId id="376" r:id="rId44"/>
    <p:sldId id="379" r:id="rId45"/>
    <p:sldId id="382" r:id="rId46"/>
    <p:sldId id="385" r:id="rId47"/>
    <p:sldId id="388" r:id="rId48"/>
    <p:sldId id="391" r:id="rId49"/>
    <p:sldId id="394" r:id="rId50"/>
    <p:sldId id="397" r:id="rId51"/>
    <p:sldId id="400" r:id="rId52"/>
    <p:sldId id="403" r:id="rId53"/>
    <p:sldId id="406" r:id="rId54"/>
    <p:sldId id="408" r:id="rId55"/>
  </p:sldIdLst>
  <p:sldSz cx="12192000" cy="6858000"/>
  <p:notesSz cx="6858000" cy="9144000"/>
  <p:custDataLst>
    <p:tags r:id="rId5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slide" Target="slides/slide35.xml" /><Relationship Id="rId4" Type="http://schemas.openxmlformats.org/officeDocument/2006/relationships/notesMaster" Target="notesMasters/notesMaster1.xml" /><Relationship Id="rId40" Type="http://schemas.openxmlformats.org/officeDocument/2006/relationships/slide" Target="slides/slide36.xml" /><Relationship Id="rId41" Type="http://schemas.openxmlformats.org/officeDocument/2006/relationships/slide" Target="slides/slide37.xml" /><Relationship Id="rId42" Type="http://schemas.openxmlformats.org/officeDocument/2006/relationships/slide" Target="slides/slide38.xml" /><Relationship Id="rId43" Type="http://schemas.openxmlformats.org/officeDocument/2006/relationships/slide" Target="slides/slide39.xml" /><Relationship Id="rId44" Type="http://schemas.openxmlformats.org/officeDocument/2006/relationships/slide" Target="slides/slide40.xml" /><Relationship Id="rId45" Type="http://schemas.openxmlformats.org/officeDocument/2006/relationships/slide" Target="slides/slide41.xml" /><Relationship Id="rId46" Type="http://schemas.openxmlformats.org/officeDocument/2006/relationships/slide" Target="slides/slide42.xml" /><Relationship Id="rId47" Type="http://schemas.openxmlformats.org/officeDocument/2006/relationships/slide" Target="slides/slide43.xml" /><Relationship Id="rId48" Type="http://schemas.openxmlformats.org/officeDocument/2006/relationships/slide" Target="slides/slide44.xml" /><Relationship Id="rId49" Type="http://schemas.openxmlformats.org/officeDocument/2006/relationships/slide" Target="slides/slide45.xml" /><Relationship Id="rId5" Type="http://schemas.openxmlformats.org/officeDocument/2006/relationships/slide" Target="slides/slide1.xml" /><Relationship Id="rId50" Type="http://schemas.openxmlformats.org/officeDocument/2006/relationships/slide" Target="slides/slide46.xml" /><Relationship Id="rId51" Type="http://schemas.openxmlformats.org/officeDocument/2006/relationships/slide" Target="slides/slide47.xml" /><Relationship Id="rId52" Type="http://schemas.openxmlformats.org/officeDocument/2006/relationships/slide" Target="slides/slide48.xml" /><Relationship Id="rId53" Type="http://schemas.openxmlformats.org/officeDocument/2006/relationships/slide" Target="slides/slide49.xml" /><Relationship Id="rId54" Type="http://schemas.openxmlformats.org/officeDocument/2006/relationships/slide" Target="slides/slide50.xml" /><Relationship Id="rId55" Type="http://schemas.openxmlformats.org/officeDocument/2006/relationships/slide" Target="slides/slide51.xml" /><Relationship Id="rId56" Type="http://schemas.openxmlformats.org/officeDocument/2006/relationships/tags" Target="tags/tag1.xml" /><Relationship Id="rId57" Type="http://schemas.openxmlformats.org/officeDocument/2006/relationships/presProps" Target="presProps.xml" /><Relationship Id="rId58" Type="http://schemas.openxmlformats.org/officeDocument/2006/relationships/viewProps" Target="viewProps.xml" /><Relationship Id="rId59" Type="http://schemas.openxmlformats.org/officeDocument/2006/relationships/theme" Target="theme/theme1.xml" /><Relationship Id="rId6" Type="http://schemas.openxmlformats.org/officeDocument/2006/relationships/slide" Target="slides/slide2.xml" /><Relationship Id="rId60" Type="http://schemas.openxmlformats.org/officeDocument/2006/relationships/tableStyles" Target="tableStyles.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0436138-BE89-4DDC-8442-BEAAD2C0883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3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3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3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41.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44.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4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62" name="PlaceHolder 1"/>
          <p:cNvSpPr>
            <a:spLocks noGrp="1"/>
          </p:cNvSpPr>
          <p:nvPr>
            <p:ph type="sldImg"/>
          </p:nvPr>
        </p:nvSpPr>
        <p:spPr>
          <a:xfrm>
            <a:off x="685800" y="1143000"/>
            <a:ext cx="5486040" cy="3085920"/>
          </a:xfrm>
          <a:prstGeom prst="rect">
            <a:avLst/>
          </a:prstGeom>
          <a:ln w="0">
            <a:noFill/>
          </a:ln>
        </p:spPr>
      </p:sp>
      <p:sp>
        <p:nvSpPr>
          <p:cNvPr id="216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6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65" name="PlaceHolder 1"/>
          <p:cNvSpPr>
            <a:spLocks noGrp="1"/>
          </p:cNvSpPr>
          <p:nvPr>
            <p:ph type="sldImg"/>
          </p:nvPr>
        </p:nvSpPr>
        <p:spPr>
          <a:xfrm>
            <a:off x="685800" y="1143000"/>
            <a:ext cx="5486040" cy="3085920"/>
          </a:xfrm>
          <a:prstGeom prst="rect">
            <a:avLst/>
          </a:prstGeom>
          <a:ln w="0">
            <a:noFill/>
          </a:ln>
        </p:spPr>
      </p:sp>
      <p:sp>
        <p:nvSpPr>
          <p:cNvPr id="216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6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68" name="PlaceHolder 1"/>
          <p:cNvSpPr>
            <a:spLocks noGrp="1"/>
          </p:cNvSpPr>
          <p:nvPr>
            <p:ph type="sldImg"/>
          </p:nvPr>
        </p:nvSpPr>
        <p:spPr>
          <a:xfrm>
            <a:off x="685800" y="1143000"/>
            <a:ext cx="5486040" cy="3085920"/>
          </a:xfrm>
          <a:prstGeom prst="rect">
            <a:avLst/>
          </a:prstGeom>
          <a:ln w="0">
            <a:noFill/>
          </a:ln>
        </p:spPr>
      </p:sp>
      <p:sp>
        <p:nvSpPr>
          <p:cNvPr id="216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7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71" name="PlaceHolder 1"/>
          <p:cNvSpPr>
            <a:spLocks noGrp="1"/>
          </p:cNvSpPr>
          <p:nvPr>
            <p:ph type="sldImg"/>
          </p:nvPr>
        </p:nvSpPr>
        <p:spPr>
          <a:xfrm>
            <a:off x="685800" y="1143000"/>
            <a:ext cx="5486040" cy="3085920"/>
          </a:xfrm>
          <a:prstGeom prst="rect">
            <a:avLst/>
          </a:prstGeom>
          <a:ln w="0">
            <a:noFill/>
          </a:ln>
        </p:spPr>
      </p:sp>
      <p:sp>
        <p:nvSpPr>
          <p:cNvPr id="217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7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74" name="PlaceHolder 1"/>
          <p:cNvSpPr>
            <a:spLocks noGrp="1"/>
          </p:cNvSpPr>
          <p:nvPr>
            <p:ph type="sldImg"/>
          </p:nvPr>
        </p:nvSpPr>
        <p:spPr>
          <a:xfrm>
            <a:off x="685800" y="1143000"/>
            <a:ext cx="5486040" cy="3085920"/>
          </a:xfrm>
          <a:prstGeom prst="rect">
            <a:avLst/>
          </a:prstGeom>
          <a:ln w="0">
            <a:noFill/>
          </a:ln>
        </p:spPr>
      </p:sp>
      <p:sp>
        <p:nvSpPr>
          <p:cNvPr id="217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7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77" name="PlaceHolder 1"/>
          <p:cNvSpPr>
            <a:spLocks noGrp="1"/>
          </p:cNvSpPr>
          <p:nvPr>
            <p:ph type="sldImg"/>
          </p:nvPr>
        </p:nvSpPr>
        <p:spPr>
          <a:xfrm>
            <a:off x="685800" y="1143000"/>
            <a:ext cx="5486040" cy="3085920"/>
          </a:xfrm>
          <a:prstGeom prst="rect">
            <a:avLst/>
          </a:prstGeom>
          <a:ln w="0">
            <a:noFill/>
          </a:ln>
        </p:spPr>
      </p:sp>
      <p:sp>
        <p:nvSpPr>
          <p:cNvPr id="217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7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80" name="PlaceHolder 1"/>
          <p:cNvSpPr>
            <a:spLocks noGrp="1"/>
          </p:cNvSpPr>
          <p:nvPr>
            <p:ph type="sldImg"/>
          </p:nvPr>
        </p:nvSpPr>
        <p:spPr>
          <a:xfrm>
            <a:off x="685800" y="1143000"/>
            <a:ext cx="5486040" cy="3085920"/>
          </a:xfrm>
          <a:prstGeom prst="rect">
            <a:avLst/>
          </a:prstGeom>
          <a:ln w="0">
            <a:noFill/>
          </a:ln>
        </p:spPr>
      </p:sp>
      <p:sp>
        <p:nvSpPr>
          <p:cNvPr id="218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8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83" name="PlaceHolder 1"/>
          <p:cNvSpPr>
            <a:spLocks noGrp="1"/>
          </p:cNvSpPr>
          <p:nvPr>
            <p:ph type="sldImg"/>
          </p:nvPr>
        </p:nvSpPr>
        <p:spPr>
          <a:xfrm>
            <a:off x="685800" y="1143000"/>
            <a:ext cx="5486040" cy="3085920"/>
          </a:xfrm>
          <a:prstGeom prst="rect">
            <a:avLst/>
          </a:prstGeom>
          <a:ln w="0">
            <a:noFill/>
          </a:ln>
        </p:spPr>
      </p:sp>
      <p:sp>
        <p:nvSpPr>
          <p:cNvPr id="218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8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86" name="PlaceHolder 1"/>
          <p:cNvSpPr>
            <a:spLocks noGrp="1"/>
          </p:cNvSpPr>
          <p:nvPr>
            <p:ph type="sldImg"/>
          </p:nvPr>
        </p:nvSpPr>
        <p:spPr>
          <a:xfrm>
            <a:off x="685800" y="1143000"/>
            <a:ext cx="5486040" cy="3085920"/>
          </a:xfrm>
          <a:prstGeom prst="rect">
            <a:avLst/>
          </a:prstGeom>
          <a:ln w="0">
            <a:noFill/>
          </a:ln>
        </p:spPr>
      </p:sp>
      <p:sp>
        <p:nvSpPr>
          <p:cNvPr id="2187"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88"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89" name="PlaceHolder 1"/>
          <p:cNvSpPr>
            <a:spLocks noGrp="1"/>
          </p:cNvSpPr>
          <p:nvPr>
            <p:ph type="sldImg"/>
          </p:nvPr>
        </p:nvSpPr>
        <p:spPr>
          <a:xfrm>
            <a:off x="685800" y="1143000"/>
            <a:ext cx="5486040" cy="3085920"/>
          </a:xfrm>
          <a:prstGeom prst="rect">
            <a:avLst/>
          </a:prstGeom>
          <a:ln w="0">
            <a:noFill/>
          </a:ln>
        </p:spPr>
      </p:sp>
      <p:sp>
        <p:nvSpPr>
          <p:cNvPr id="2190" name="PlaceHolder 2"/>
          <p:cNvSpPr>
            <a:spLocks noGrp="1"/>
          </p:cNvSpPr>
          <p:nvPr>
            <p:ph type="body" idx="47"/>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91" name="PlaceHolder 3"/>
          <p:cNvSpPr>
            <a:spLocks noGrp="1"/>
          </p:cNvSpPr>
          <p:nvPr>
            <p:ph type="sldNum" idx="46"/>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92" name="PlaceHolder 1"/>
          <p:cNvSpPr>
            <a:spLocks noGrp="1"/>
          </p:cNvSpPr>
          <p:nvPr>
            <p:ph type="sldImg"/>
          </p:nvPr>
        </p:nvSpPr>
        <p:spPr>
          <a:xfrm>
            <a:off x="685800" y="1143000"/>
            <a:ext cx="5486040" cy="3085920"/>
          </a:xfrm>
          <a:prstGeom prst="rect">
            <a:avLst/>
          </a:prstGeom>
          <a:ln w="0">
            <a:noFill/>
          </a:ln>
        </p:spPr>
      </p:sp>
      <p:sp>
        <p:nvSpPr>
          <p:cNvPr id="2193" name="PlaceHolder 2"/>
          <p:cNvSpPr>
            <a:spLocks noGrp="1"/>
          </p:cNvSpPr>
          <p:nvPr>
            <p:ph type="body" idx="4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94" name="PlaceHolder 3"/>
          <p:cNvSpPr>
            <a:spLocks noGrp="1"/>
          </p:cNvSpPr>
          <p:nvPr>
            <p:ph type="sldNum" idx="4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95" name="PlaceHolder 1"/>
          <p:cNvSpPr>
            <a:spLocks noGrp="1"/>
          </p:cNvSpPr>
          <p:nvPr>
            <p:ph type="sldImg"/>
          </p:nvPr>
        </p:nvSpPr>
        <p:spPr>
          <a:xfrm>
            <a:off x="685800" y="1143000"/>
            <a:ext cx="5486040" cy="3085920"/>
          </a:xfrm>
          <a:prstGeom prst="rect">
            <a:avLst/>
          </a:prstGeom>
          <a:ln w="0">
            <a:noFill/>
          </a:ln>
        </p:spPr>
      </p:sp>
      <p:sp>
        <p:nvSpPr>
          <p:cNvPr id="2196" name="PlaceHolder 2"/>
          <p:cNvSpPr>
            <a:spLocks noGrp="1"/>
          </p:cNvSpPr>
          <p:nvPr>
            <p:ph type="body" idx="4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97" name="PlaceHolder 3"/>
          <p:cNvSpPr>
            <a:spLocks noGrp="1"/>
          </p:cNvSpPr>
          <p:nvPr>
            <p:ph type="sldNum" idx="4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98" name="PlaceHolder 1"/>
          <p:cNvSpPr>
            <a:spLocks noGrp="1"/>
          </p:cNvSpPr>
          <p:nvPr>
            <p:ph type="sldImg"/>
          </p:nvPr>
        </p:nvSpPr>
        <p:spPr>
          <a:xfrm>
            <a:off x="685800" y="1143000"/>
            <a:ext cx="5486040" cy="3085920"/>
          </a:xfrm>
          <a:prstGeom prst="rect">
            <a:avLst/>
          </a:prstGeom>
          <a:ln w="0">
            <a:noFill/>
          </a:ln>
        </p:spPr>
      </p:sp>
      <p:sp>
        <p:nvSpPr>
          <p:cNvPr id="2199" name="PlaceHolder 2"/>
          <p:cNvSpPr>
            <a:spLocks noGrp="1"/>
          </p:cNvSpPr>
          <p:nvPr>
            <p:ph type="body" idx="5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00" name="PlaceHolder 3"/>
          <p:cNvSpPr>
            <a:spLocks noGrp="1"/>
          </p:cNvSpPr>
          <p:nvPr>
            <p:ph type="sldNum" idx="4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01" name="PlaceHolder 1"/>
          <p:cNvSpPr>
            <a:spLocks noGrp="1"/>
          </p:cNvSpPr>
          <p:nvPr>
            <p:ph type="sldImg"/>
          </p:nvPr>
        </p:nvSpPr>
        <p:spPr>
          <a:xfrm>
            <a:off x="685800" y="1143000"/>
            <a:ext cx="5486040" cy="3085920"/>
          </a:xfrm>
          <a:prstGeom prst="rect">
            <a:avLst/>
          </a:prstGeom>
          <a:ln w="0">
            <a:noFill/>
          </a:ln>
        </p:spPr>
      </p:sp>
      <p:sp>
        <p:nvSpPr>
          <p:cNvPr id="2202" name="PlaceHolder 2"/>
          <p:cNvSpPr>
            <a:spLocks noGrp="1"/>
          </p:cNvSpPr>
          <p:nvPr>
            <p:ph type="body" idx="5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03" name="PlaceHolder 3"/>
          <p:cNvSpPr>
            <a:spLocks noGrp="1"/>
          </p:cNvSpPr>
          <p:nvPr>
            <p:ph type="sldNum" idx="5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04" name="PlaceHolder 1"/>
          <p:cNvSpPr>
            <a:spLocks noGrp="1"/>
          </p:cNvSpPr>
          <p:nvPr>
            <p:ph type="sldImg"/>
          </p:nvPr>
        </p:nvSpPr>
        <p:spPr>
          <a:xfrm>
            <a:off x="685800" y="1143000"/>
            <a:ext cx="5486040" cy="3085920"/>
          </a:xfrm>
          <a:prstGeom prst="rect">
            <a:avLst/>
          </a:prstGeom>
          <a:ln w="0">
            <a:noFill/>
          </a:ln>
        </p:spPr>
      </p:sp>
      <p:sp>
        <p:nvSpPr>
          <p:cNvPr id="2205" name="PlaceHolder 2"/>
          <p:cNvSpPr>
            <a:spLocks noGrp="1"/>
          </p:cNvSpPr>
          <p:nvPr>
            <p:ph type="body" idx="5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06" name="PlaceHolder 3"/>
          <p:cNvSpPr>
            <a:spLocks noGrp="1"/>
          </p:cNvSpPr>
          <p:nvPr>
            <p:ph type="sldNum" idx="5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07" name="PlaceHolder 1"/>
          <p:cNvSpPr>
            <a:spLocks noGrp="1"/>
          </p:cNvSpPr>
          <p:nvPr>
            <p:ph type="sldImg"/>
          </p:nvPr>
        </p:nvSpPr>
        <p:spPr>
          <a:xfrm>
            <a:off x="685800" y="1143000"/>
            <a:ext cx="5486040" cy="3085920"/>
          </a:xfrm>
          <a:prstGeom prst="rect">
            <a:avLst/>
          </a:prstGeom>
          <a:ln w="0">
            <a:noFill/>
          </a:ln>
        </p:spPr>
      </p:sp>
      <p:sp>
        <p:nvSpPr>
          <p:cNvPr id="2208" name="PlaceHolder 2"/>
          <p:cNvSpPr>
            <a:spLocks noGrp="1"/>
          </p:cNvSpPr>
          <p:nvPr>
            <p:ph type="body" idx="5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09" name="PlaceHolder 3"/>
          <p:cNvSpPr>
            <a:spLocks noGrp="1"/>
          </p:cNvSpPr>
          <p:nvPr>
            <p:ph type="sldNum" idx="5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10" name="PlaceHolder 1"/>
          <p:cNvSpPr>
            <a:spLocks noGrp="1"/>
          </p:cNvSpPr>
          <p:nvPr>
            <p:ph type="sldImg"/>
          </p:nvPr>
        </p:nvSpPr>
        <p:spPr>
          <a:xfrm>
            <a:off x="685800" y="1143000"/>
            <a:ext cx="5486040" cy="3085920"/>
          </a:xfrm>
          <a:prstGeom prst="rect">
            <a:avLst/>
          </a:prstGeom>
          <a:ln w="0">
            <a:noFill/>
          </a:ln>
        </p:spPr>
      </p:sp>
      <p:sp>
        <p:nvSpPr>
          <p:cNvPr id="2211" name="PlaceHolder 2"/>
          <p:cNvSpPr>
            <a:spLocks noGrp="1"/>
          </p:cNvSpPr>
          <p:nvPr>
            <p:ph type="body" idx="5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12" name="PlaceHolder 3"/>
          <p:cNvSpPr>
            <a:spLocks noGrp="1"/>
          </p:cNvSpPr>
          <p:nvPr>
            <p:ph type="sldNum" idx="5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13" name="PlaceHolder 1"/>
          <p:cNvSpPr>
            <a:spLocks noGrp="1"/>
          </p:cNvSpPr>
          <p:nvPr>
            <p:ph type="sldImg"/>
          </p:nvPr>
        </p:nvSpPr>
        <p:spPr>
          <a:xfrm>
            <a:off x="685800" y="1143000"/>
            <a:ext cx="5486040" cy="3085920"/>
          </a:xfrm>
          <a:prstGeom prst="rect">
            <a:avLst/>
          </a:prstGeom>
          <a:ln w="0">
            <a:noFill/>
          </a:ln>
        </p:spPr>
      </p:sp>
      <p:sp>
        <p:nvSpPr>
          <p:cNvPr id="2214" name="PlaceHolder 2"/>
          <p:cNvSpPr>
            <a:spLocks noGrp="1"/>
          </p:cNvSpPr>
          <p:nvPr>
            <p:ph type="body" idx="5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15" name="PlaceHolder 3"/>
          <p:cNvSpPr>
            <a:spLocks noGrp="1"/>
          </p:cNvSpPr>
          <p:nvPr>
            <p:ph type="sldNum" idx="5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16" name="PlaceHolder 1"/>
          <p:cNvSpPr>
            <a:spLocks noGrp="1"/>
          </p:cNvSpPr>
          <p:nvPr>
            <p:ph type="sldImg"/>
          </p:nvPr>
        </p:nvSpPr>
        <p:spPr>
          <a:xfrm>
            <a:off x="685800" y="1143000"/>
            <a:ext cx="5486040" cy="3085920"/>
          </a:xfrm>
          <a:prstGeom prst="rect">
            <a:avLst/>
          </a:prstGeom>
          <a:ln w="0">
            <a:noFill/>
          </a:ln>
        </p:spPr>
      </p:sp>
      <p:sp>
        <p:nvSpPr>
          <p:cNvPr id="2217" name="PlaceHolder 2"/>
          <p:cNvSpPr>
            <a:spLocks noGrp="1"/>
          </p:cNvSpPr>
          <p:nvPr>
            <p:ph type="body" idx="5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18" name="PlaceHolder 3"/>
          <p:cNvSpPr>
            <a:spLocks noGrp="1"/>
          </p:cNvSpPr>
          <p:nvPr>
            <p:ph type="sldNum" idx="5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19" name="PlaceHolder 1"/>
          <p:cNvSpPr>
            <a:spLocks noGrp="1"/>
          </p:cNvSpPr>
          <p:nvPr>
            <p:ph type="sldImg"/>
          </p:nvPr>
        </p:nvSpPr>
        <p:spPr>
          <a:xfrm>
            <a:off x="685800" y="1143000"/>
            <a:ext cx="5486040" cy="3085920"/>
          </a:xfrm>
          <a:prstGeom prst="rect">
            <a:avLst/>
          </a:prstGeom>
          <a:ln w="0">
            <a:noFill/>
          </a:ln>
        </p:spPr>
      </p:sp>
      <p:sp>
        <p:nvSpPr>
          <p:cNvPr id="2220" name="PlaceHolder 2"/>
          <p:cNvSpPr>
            <a:spLocks noGrp="1"/>
          </p:cNvSpPr>
          <p:nvPr>
            <p:ph type="body" idx="57"/>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21" name="PlaceHolder 3"/>
          <p:cNvSpPr>
            <a:spLocks noGrp="1"/>
          </p:cNvSpPr>
          <p:nvPr>
            <p:ph type="sldNum" idx="56"/>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22" name="PlaceHolder 1"/>
          <p:cNvSpPr>
            <a:spLocks noGrp="1"/>
          </p:cNvSpPr>
          <p:nvPr>
            <p:ph type="sldImg"/>
          </p:nvPr>
        </p:nvSpPr>
        <p:spPr>
          <a:xfrm>
            <a:off x="685800" y="1143000"/>
            <a:ext cx="5486040" cy="3085920"/>
          </a:xfrm>
          <a:prstGeom prst="rect">
            <a:avLst/>
          </a:prstGeom>
          <a:ln w="0">
            <a:noFill/>
          </a:ln>
        </p:spPr>
      </p:sp>
      <p:sp>
        <p:nvSpPr>
          <p:cNvPr id="2223" name="PlaceHolder 2"/>
          <p:cNvSpPr>
            <a:spLocks noGrp="1"/>
          </p:cNvSpPr>
          <p:nvPr>
            <p:ph type="body" idx="5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24" name="PlaceHolder 3"/>
          <p:cNvSpPr>
            <a:spLocks noGrp="1"/>
          </p:cNvSpPr>
          <p:nvPr>
            <p:ph type="sldNum" idx="5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D9FCAA-819E-493B-92AF-C7053021E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F94404-6AF2-44E7-844F-9746B342CD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829789-2196-4621-AF1B-5C0471F70A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16C9F3-578E-4FA9-B8FA-701BE03D19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EB56D8-33D1-4217-B2D9-F107D60615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3A6346-F141-47B1-901E-E65AFE71BB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BF5508-F230-446D-BD9D-D99F89BF28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E9811F-FA06-47A3-8E25-AF0295DDEF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820DE4-CA8A-4E9D-82C8-02BBEFC4AB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30AC58-AAE5-491E-B927-80B13446C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226214-7394-40CF-B95A-10EF7B86B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6037E61-8582-4B4F-A71B-7E2E6998B6E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84CC4A9-3AAF-4150-A77F-84EC1BC7A68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8.png" /><Relationship Id="rId4" Type="http://schemas.openxmlformats.org/officeDocument/2006/relationships/image" Target="../media/image9.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8.png" /><Relationship Id="rId4" Type="http://schemas.openxmlformats.org/officeDocument/2006/relationships/image" Target="../media/image9.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8.png" /><Relationship Id="rId4" Type="http://schemas.openxmlformats.org/officeDocument/2006/relationships/image" Target="../media/image9.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image" Target="../media/image4.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 Id="rId3" Type="http://schemas.openxmlformats.org/officeDocument/2006/relationships/image" Target="../media/image4.pn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s>
</file>

<file path=ppt/slides/_rels/slide4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5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112210015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C00000"/>
                </a:solidFill>
                <a:latin typeface="Arial"/>
                <a:ea typeface="微软雅黑"/>
              </a:rPr>
              <a:t>痫病教学查房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494880" y="3492360"/>
            <a:ext cx="767880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506520" y="332280"/>
            <a:ext cx="5297760" cy="5297760"/>
          </a:xfrm>
          <a:prstGeom prst="ellipse">
            <a:avLst/>
          </a:prstGeom>
          <a:solidFill>
            <a:srgbClr val="EB554D">
              <a:alpha val="25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1147320" y="973080"/>
            <a:ext cx="4016160" cy="4016160"/>
          </a:xfrm>
          <a:prstGeom prst="ellipse">
            <a:avLst/>
          </a:prstGeom>
          <a:solidFill>
            <a:schemeClr val="accent6">
              <a:lumMod val="75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2058120" y="235908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fontScale="56111"/>
          </a:bodyPr>
          <a:lstStyle/>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a:t>
            </a:r>
            <a:r>
              <a:rPr lang="zh-CN" sz="2400" b="1" strike="noStrike" spc="-1">
                <a:solidFill>
                  <a:srgbClr val="EB554D"/>
                </a:solidFill>
                <a:latin typeface="微软雅黑"/>
                <a:ea typeface="微软雅黑"/>
              </a:rPr>
              <a:t>章  痫病概述</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a:t>
            </a:r>
            <a:r>
              <a:rPr lang="zh-CN" sz="2400" b="1" strike="noStrike" spc="-1">
                <a:solidFill>
                  <a:srgbClr val="EB554D"/>
                </a:solidFill>
                <a:latin typeface="微软雅黑"/>
                <a:ea typeface="微软雅黑"/>
              </a:rPr>
              <a:t>章  痫病的治疗</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3</a:t>
            </a:r>
            <a:r>
              <a:rPr lang="zh-CN" sz="2400" b="1" strike="noStrike" spc="-1">
                <a:solidFill>
                  <a:srgbClr val="EB554D"/>
                </a:solidFill>
                <a:latin typeface="微软雅黑"/>
                <a:ea typeface="微软雅黑"/>
              </a:rPr>
              <a:t>章  痫病的并发症</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4</a:t>
            </a:r>
            <a:r>
              <a:rPr lang="zh-CN" sz="2400" b="1" strike="noStrike" spc="-1">
                <a:solidFill>
                  <a:srgbClr val="EB554D"/>
                </a:solidFill>
                <a:latin typeface="微软雅黑"/>
                <a:ea typeface="微软雅黑"/>
              </a:rPr>
              <a:t>章  痫病研究进展</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5</a:t>
            </a:r>
            <a:r>
              <a:rPr lang="zh-CN" sz="2400" b="1" strike="noStrike" spc="-1">
                <a:solidFill>
                  <a:srgbClr val="EB554D"/>
                </a:solidFill>
                <a:latin typeface="微软雅黑"/>
                <a:ea typeface="微软雅黑"/>
              </a:rPr>
              <a:t>章  痫病护理</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6</a:t>
            </a:r>
            <a:r>
              <a:rPr lang="zh-CN" sz="2400" b="1" strike="noStrike" spc="-1">
                <a:solidFill>
                  <a:srgbClr val="EB554D"/>
                </a:solidFill>
                <a:latin typeface="微软雅黑"/>
                <a:ea typeface="微软雅黑"/>
              </a:rPr>
              <a:t>章  痫病教学查房总结</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7</a:t>
            </a:r>
            <a:r>
              <a:rPr lang="zh-CN" sz="2400" b="1" strike="noStrike" spc="-1">
                <a:solidFill>
                  <a:srgbClr val="EB554D"/>
                </a:solidFill>
                <a:latin typeface="微软雅黑"/>
                <a:ea typeface="微软雅黑"/>
              </a:rPr>
              <a:t>章  痫病研究方向</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8</a:t>
            </a:r>
            <a:r>
              <a:rPr lang="zh-CN" sz="2400" b="1" strike="noStrike" spc="-1">
                <a:solidFill>
                  <a:srgbClr val="EB554D"/>
                </a:solidFill>
                <a:latin typeface="微软雅黑"/>
                <a:ea typeface="微软雅黑"/>
              </a:rPr>
              <a:t>章  痫病康复管理</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9</a:t>
            </a:r>
            <a:r>
              <a:rPr lang="zh-CN" sz="2400" b="1" strike="noStrike" spc="-1">
                <a:solidFill>
                  <a:srgbClr val="EB554D"/>
                </a:solidFill>
                <a:latin typeface="微软雅黑"/>
                <a:ea typeface="微软雅黑"/>
              </a:rPr>
              <a:t>章  痫病护理技能</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10</a:t>
            </a:r>
            <a:r>
              <a:rPr lang="zh-CN" sz="2400" b="1" strike="noStrike" spc="-1">
                <a:solidFill>
                  <a:srgbClr val="EB554D"/>
                </a:solidFill>
                <a:latin typeface="微软雅黑"/>
                <a:ea typeface="微软雅黑"/>
              </a:rPr>
              <a:t>章 第十章 痫病护理质量评估</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11</a:t>
            </a:r>
            <a:r>
              <a:rPr lang="zh-CN" sz="2400" b="1" strike="noStrike" spc="-1">
                <a:solidFill>
                  <a:srgbClr val="EB554D"/>
                </a:solidFill>
                <a:latin typeface="微软雅黑"/>
                <a:ea typeface="微软雅黑"/>
              </a:rPr>
              <a:t>章 第</a:t>
            </a:r>
            <a:r>
              <a:rPr lang="en-US" sz="2400" b="1" strike="noStrike" spc="-1">
                <a:solidFill>
                  <a:srgbClr val="EB554D"/>
                </a:solidFill>
                <a:latin typeface="微软雅黑"/>
                <a:ea typeface="微软雅黑"/>
              </a:rPr>
              <a:t>11</a:t>
            </a:r>
            <a:r>
              <a:rPr lang="zh-CN" sz="2400" b="1" strike="noStrike" spc="-1">
                <a:solidFill>
                  <a:srgbClr val="EB554D"/>
                </a:solidFill>
                <a:latin typeface="微软雅黑"/>
                <a:ea typeface="微软雅黑"/>
              </a:rPr>
              <a:t>章 痫病患者康复效果评估</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12</a:t>
            </a:r>
            <a:r>
              <a:rPr lang="zh-CN" sz="2400" b="1" strike="noStrike" spc="-1">
                <a:solidFill>
                  <a:srgbClr val="EB554D"/>
                </a:solidFill>
                <a:latin typeface="微软雅黑"/>
                <a:ea typeface="微软雅黑"/>
              </a:rPr>
              <a:t>章 第</a:t>
            </a:r>
            <a:r>
              <a:rPr lang="en-US" sz="2400" b="1" strike="noStrike" spc="-1">
                <a:solidFill>
                  <a:srgbClr val="EB554D"/>
                </a:solidFill>
                <a:latin typeface="微软雅黑"/>
                <a:ea typeface="微软雅黑"/>
              </a:rPr>
              <a:t>12</a:t>
            </a:r>
            <a:r>
              <a:rPr lang="zh-CN" sz="2400" b="1" strike="noStrike" spc="-1">
                <a:solidFill>
                  <a:srgbClr val="EB554D"/>
                </a:solidFill>
                <a:latin typeface="微软雅黑"/>
                <a:ea typeface="微软雅黑"/>
              </a:rPr>
              <a:t>章 痫病的社会支持</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13</a:t>
            </a:r>
            <a:r>
              <a:rPr lang="zh-CN" sz="2400" b="1" strike="noStrike" spc="-1">
                <a:solidFill>
                  <a:srgbClr val="EB554D"/>
                </a:solidFill>
                <a:latin typeface="微软雅黑"/>
                <a:ea typeface="微软雅黑"/>
              </a:rPr>
              <a:t>章 第</a:t>
            </a:r>
            <a:r>
              <a:rPr lang="en-US" sz="2400" b="1" strike="noStrike" spc="-1">
                <a:solidFill>
                  <a:srgbClr val="EB554D"/>
                </a:solidFill>
                <a:latin typeface="微软雅黑"/>
                <a:ea typeface="微软雅黑"/>
              </a:rPr>
              <a:t>13</a:t>
            </a:r>
            <a:r>
              <a:rPr lang="zh-CN" sz="2400" b="1" strike="noStrike" spc="-1">
                <a:solidFill>
                  <a:srgbClr val="EB554D"/>
                </a:solidFill>
                <a:latin typeface="微软雅黑"/>
                <a:ea typeface="微软雅黑"/>
              </a:rPr>
              <a:t>章 痫病康复心理辅导</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14</a:t>
            </a:r>
            <a:r>
              <a:rPr lang="zh-CN" sz="2400" b="1" strike="noStrike" spc="-1">
                <a:solidFill>
                  <a:srgbClr val="EB554D"/>
                </a:solidFill>
                <a:latin typeface="微软雅黑"/>
                <a:ea typeface="微软雅黑"/>
              </a:rPr>
              <a:t>章 第</a:t>
            </a:r>
            <a:r>
              <a:rPr lang="en-US" sz="2400" b="1" strike="noStrike" spc="-1">
                <a:solidFill>
                  <a:srgbClr val="EB554D"/>
                </a:solidFill>
                <a:latin typeface="微软雅黑"/>
                <a:ea typeface="微软雅黑"/>
              </a:rPr>
              <a:t>14</a:t>
            </a:r>
            <a:r>
              <a:rPr lang="zh-CN" sz="2400" b="1" strike="noStrike" spc="-1">
                <a:solidFill>
                  <a:srgbClr val="EB554D"/>
                </a:solidFill>
                <a:latin typeface="微软雅黑"/>
                <a:ea typeface="微软雅黑"/>
              </a:rPr>
              <a:t>章 痫病康复教育</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15</a:t>
            </a:r>
            <a:r>
              <a:rPr lang="zh-CN" sz="2400" b="1" strike="noStrike" spc="-1">
                <a:solidFill>
                  <a:srgbClr val="EB554D"/>
                </a:solidFill>
                <a:latin typeface="微软雅黑"/>
                <a:ea typeface="微软雅黑"/>
              </a:rPr>
              <a:t>章 第十五章 痫病康复社区服务</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16</a:t>
            </a:r>
            <a:r>
              <a:rPr lang="zh-CN" sz="2400" b="1" strike="noStrike" spc="-1">
                <a:solidFill>
                  <a:srgbClr val="EB554D"/>
                </a:solidFill>
                <a:latin typeface="微软雅黑"/>
                <a:ea typeface="微软雅黑"/>
              </a:rPr>
              <a:t>章 第十六章 痫病护理新技术应用</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17</a:t>
            </a:r>
            <a:r>
              <a:rPr lang="zh-CN" sz="2400" b="1" strike="noStrike" spc="-1">
                <a:solidFill>
                  <a:srgbClr val="EB554D"/>
                </a:solidFill>
                <a:latin typeface="微软雅黑"/>
                <a:ea typeface="微软雅黑"/>
              </a:rPr>
              <a:t>章 第</a:t>
            </a:r>
            <a:r>
              <a:rPr lang="en-US" sz="2400" b="1" strike="noStrike" spc="-1">
                <a:solidFill>
                  <a:srgbClr val="EB554D"/>
                </a:solidFill>
                <a:latin typeface="微软雅黑"/>
                <a:ea typeface="微软雅黑"/>
              </a:rPr>
              <a:t>17</a:t>
            </a:r>
            <a:r>
              <a:rPr lang="zh-CN" sz="2400" b="1" strike="noStrike" spc="-1">
                <a:solidFill>
                  <a:srgbClr val="EB554D"/>
                </a:solidFill>
                <a:latin typeface="微软雅黑"/>
                <a:ea typeface="微软雅黑"/>
              </a:rPr>
              <a:t>章 痫病患者康复效果追踪评估</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18</a:t>
            </a:r>
            <a:r>
              <a:rPr lang="zh-CN" sz="2400" b="1" strike="noStrike" spc="-1">
                <a:solidFill>
                  <a:srgbClr val="EB554D"/>
                </a:solidFill>
                <a:latin typeface="微软雅黑"/>
                <a:ea typeface="微软雅黑"/>
              </a:rPr>
              <a:t>章 第</a:t>
            </a:r>
            <a:r>
              <a:rPr lang="en-US" sz="2400" b="1" strike="noStrike" spc="-1">
                <a:solidFill>
                  <a:srgbClr val="EB554D"/>
                </a:solidFill>
                <a:latin typeface="微软雅黑"/>
                <a:ea typeface="微软雅黑"/>
              </a:rPr>
              <a:t>18</a:t>
            </a:r>
            <a:r>
              <a:rPr lang="zh-CN" sz="2400" b="1" strike="noStrike" spc="-1">
                <a:solidFill>
                  <a:srgbClr val="EB554D"/>
                </a:solidFill>
                <a:latin typeface="微软雅黑"/>
                <a:ea typeface="微软雅黑"/>
              </a:rPr>
              <a:t>章 痫病护理质量改进</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19</a:t>
            </a:r>
            <a:r>
              <a:rPr lang="zh-CN" sz="2400" b="1" strike="noStrike" spc="-1">
                <a:solidFill>
                  <a:srgbClr val="EB554D"/>
                </a:solidFill>
                <a:latin typeface="微软雅黑"/>
                <a:ea typeface="微软雅黑"/>
              </a:rPr>
              <a:t>章 第</a:t>
            </a:r>
            <a:r>
              <a:rPr lang="en-US" sz="2400" b="1" strike="noStrike" spc="-1">
                <a:solidFill>
                  <a:srgbClr val="EB554D"/>
                </a:solidFill>
                <a:latin typeface="微软雅黑"/>
                <a:ea typeface="微软雅黑"/>
              </a:rPr>
              <a:t>19</a:t>
            </a:r>
            <a:r>
              <a:rPr lang="zh-CN" sz="2400" b="1" strike="noStrike" spc="-1">
                <a:solidFill>
                  <a:srgbClr val="EB554D"/>
                </a:solidFill>
                <a:latin typeface="微软雅黑"/>
                <a:ea typeface="微软雅黑"/>
              </a:rPr>
              <a:t>章 痫病康复管理实践</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20</a:t>
            </a:r>
            <a:r>
              <a:rPr lang="zh-CN" sz="2400" b="1" strike="noStrike" spc="-1">
                <a:solidFill>
                  <a:srgbClr val="EB554D"/>
                </a:solidFill>
                <a:latin typeface="微软雅黑"/>
                <a:ea typeface="微软雅黑"/>
              </a:rPr>
              <a:t>章 第</a:t>
            </a:r>
            <a:r>
              <a:rPr lang="en-US" sz="2400" b="1" strike="noStrike" spc="-1">
                <a:solidFill>
                  <a:srgbClr val="EB554D"/>
                </a:solidFill>
                <a:latin typeface="微软雅黑"/>
                <a:ea typeface="微软雅黑"/>
              </a:rPr>
              <a:t>20</a:t>
            </a:r>
            <a:r>
              <a:rPr lang="zh-CN" sz="2400" b="1" strike="noStrike" spc="-1">
                <a:solidFill>
                  <a:srgbClr val="EB554D"/>
                </a:solidFill>
                <a:latin typeface="微软雅黑"/>
                <a:ea typeface="微软雅黑"/>
              </a:rPr>
              <a:t>章 痫病护理创新与发展</a:t>
            </a:r>
            <a:endParaRPr lang="en-US" sz="2400" b="0" strike="noStrike" spc="-1">
              <a:solidFill>
                <a:srgbClr val="000000"/>
              </a:solidFill>
              <a:latin typeface="Arial"/>
            </a:endParaRPr>
          </a:p>
          <a:p>
            <a:pPr defTabSz="914400">
              <a:lnSpc>
                <a:spcPct val="100000"/>
              </a:lnSpc>
            </a:pPr>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21</a:t>
            </a:r>
            <a:r>
              <a:rPr lang="zh-CN" sz="2400" b="1" strike="noStrike" spc="-1">
                <a:solidFill>
                  <a:srgbClr val="EB554D"/>
                </a:solidFill>
                <a:latin typeface="微软雅黑"/>
                <a:ea typeface="微软雅黑"/>
              </a:rPr>
              <a:t>章 第</a:t>
            </a:r>
            <a:r>
              <a:rPr lang="en-US" sz="2400" b="1" strike="noStrike" spc="-1">
                <a:solidFill>
                  <a:srgbClr val="EB554D"/>
                </a:solidFill>
                <a:latin typeface="微软雅黑"/>
                <a:ea typeface="微软雅黑"/>
              </a:rPr>
              <a:t>21</a:t>
            </a:r>
            <a:r>
              <a:rPr lang="zh-CN" sz="2400" b="1" strike="noStrike" spc="-1">
                <a:solidFill>
                  <a:srgbClr val="EB554D"/>
                </a:solidFill>
                <a:latin typeface="微软雅黑"/>
                <a:ea typeface="微软雅黑"/>
              </a:rPr>
              <a:t>章 痫病教学查房的意义</a:t>
            </a:r>
            <a:endParaRPr lang="en-US" sz="2400" b="0" strike="noStrike" spc="-1">
              <a:solidFill>
                <a:srgbClr val="000000"/>
              </a:solidFill>
              <a:latin typeface="Arial"/>
            </a:endParaRPr>
          </a:p>
        </p:txBody>
      </p:sp>
      <p:sp>
        <p:nvSpPr>
          <p:cNvPr id="79" name="TextBox 5"/>
          <p:cNvSpPr/>
          <p:nvPr/>
        </p:nvSpPr>
        <p:spPr>
          <a:xfrm>
            <a:off x="1511640" y="15256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a:t>
            </a:r>
            <a:r>
              <a:rPr lang="zh-CN" sz="4000" b="1" strike="noStrike" spc="299">
                <a:solidFill>
                  <a:srgbClr val="EB554D"/>
                </a:solidFill>
                <a:latin typeface="Arial"/>
                <a:ea typeface="微软雅黑"/>
              </a:rPr>
              <a:t>章 痫病概述</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什么是痫病？</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痫病是一种常见的神经系统疾病，表现为突发性、短暂性的脑功能障碍。痫病的发作可以有多种原因，如遗传、大脑发育异常、脑损伤。</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AutoShape 3"/>
          <p:cNvSpPr/>
          <p:nvPr/>
        </p:nvSpPr>
        <p:spPr>
          <a:xfrm>
            <a:off x="3853440" y="168156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AutoShape 4"/>
          <p:cNvSpPr/>
          <p:nvPr/>
        </p:nvSpPr>
        <p:spPr>
          <a:xfrm>
            <a:off x="3853440" y="130104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7"/>
          <p:cNvSpPr/>
          <p:nvPr/>
        </p:nvSpPr>
        <p:spPr>
          <a:xfrm>
            <a:off x="7873200" y="168156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9" name="AutoShape 8"/>
          <p:cNvSpPr/>
          <p:nvPr/>
        </p:nvSpPr>
        <p:spPr>
          <a:xfrm>
            <a:off x="7873200" y="130104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10"/>
          <p:cNvSpPr/>
          <p:nvPr/>
        </p:nvSpPr>
        <p:spPr>
          <a:xfrm>
            <a:off x="3853440" y="421308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1" name="AutoShape 11"/>
          <p:cNvSpPr/>
          <p:nvPr/>
        </p:nvSpPr>
        <p:spPr>
          <a:xfrm>
            <a:off x="3853440" y="389520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 name="AutoShape 13"/>
          <p:cNvSpPr/>
          <p:nvPr/>
        </p:nvSpPr>
        <p:spPr>
          <a:xfrm>
            <a:off x="7873200" y="421308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3" name="AutoShape 14"/>
          <p:cNvSpPr/>
          <p:nvPr/>
        </p:nvSpPr>
        <p:spPr>
          <a:xfrm>
            <a:off x="7873200" y="389520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4"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8046720" y="1557720"/>
            <a:ext cx="33706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心理危害</a:t>
            </a:r>
            <a:endParaRPr lang="en-US" sz="2000" b="0" strike="noStrike" spc="-1">
              <a:solidFill>
                <a:srgbClr val="000000"/>
              </a:solidFill>
              <a:latin typeface="Arial"/>
            </a:endParaRPr>
          </a:p>
        </p:txBody>
      </p:sp>
      <p:sp>
        <p:nvSpPr>
          <p:cNvPr id="136"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焦虑抑郁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自我否定</a:t>
            </a:r>
            <a:endParaRPr lang="en-US" sz="1600" b="0" strike="noStrike" spc="-1">
              <a:solidFill>
                <a:srgbClr val="000000"/>
              </a:solidFill>
              <a:latin typeface="Arial"/>
            </a:endParaRPr>
          </a:p>
        </p:txBody>
      </p:sp>
      <p:sp>
        <p:nvSpPr>
          <p:cNvPr id="137"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长期危害</a:t>
            </a:r>
            <a:endParaRPr lang="en-US" sz="2000" b="0" strike="noStrike" spc="-1">
              <a:solidFill>
                <a:srgbClr val="000000"/>
              </a:solidFill>
              <a:latin typeface="Arial"/>
            </a:endParaRPr>
          </a:p>
        </p:txBody>
      </p:sp>
      <p:sp>
        <p:nvSpPr>
          <p:cNvPr id="139"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记忆力减退</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认知能力下降</a:t>
            </a:r>
            <a:endParaRPr lang="en-US" sz="1600" b="0" strike="noStrike" spc="-1">
              <a:solidFill>
                <a:srgbClr val="000000"/>
              </a:solidFill>
              <a:latin typeface="Arial"/>
            </a:endParaRPr>
          </a:p>
        </p:txBody>
      </p:sp>
      <p:sp>
        <p:nvSpPr>
          <p:cNvPr id="140"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8118360" y="4109040"/>
            <a:ext cx="3220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生活危害</a:t>
            </a:r>
            <a:endParaRPr lang="en-US" sz="2000" b="0" strike="noStrike" spc="-1">
              <a:solidFill>
                <a:srgbClr val="000000"/>
              </a:solidFill>
              <a:latin typeface="Arial"/>
            </a:endParaRPr>
          </a:p>
        </p:txBody>
      </p:sp>
      <p:sp>
        <p:nvSpPr>
          <p:cNvPr id="142"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独立生活困难</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需要持续照料</a:t>
            </a:r>
            <a:endParaRPr lang="en-US" sz="1600" b="0" strike="noStrike" spc="-1">
              <a:solidFill>
                <a:srgbClr val="000000"/>
              </a:solidFill>
              <a:latin typeface="Arial"/>
            </a:endParaRPr>
          </a:p>
        </p:txBody>
      </p:sp>
      <p:sp>
        <p:nvSpPr>
          <p:cNvPr id="143"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痫病的危害</a:t>
            </a:r>
            <a:endParaRPr lang="en-US" sz="3000" b="0" strike="noStrike" spc="-1">
              <a:solidFill>
                <a:schemeClr val="dk1"/>
              </a:solidFill>
              <a:latin typeface="Arial"/>
            </a:endParaRPr>
          </a:p>
        </p:txBody>
      </p:sp>
      <p:sp>
        <p:nvSpPr>
          <p:cNvPr id="144"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社会危害</a:t>
            </a:r>
            <a:endParaRPr lang="en-US" sz="2000" b="0" strike="noStrike" spc="-1">
              <a:solidFill>
                <a:srgbClr val="000000"/>
              </a:solidFill>
              <a:latin typeface="Arial"/>
            </a:endParaRPr>
          </a:p>
        </p:txBody>
      </p:sp>
      <p:sp>
        <p:nvSpPr>
          <p:cNvPr id="146"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驾驶安全受到影响</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就业和学习受限</a:t>
            </a:r>
            <a:endParaRPr lang="en-US" sz="1600" b="0" strike="noStrike" spc="-1">
              <a:solidFill>
                <a:srgbClr val="000000"/>
              </a:solidFill>
              <a:latin typeface="Arial"/>
            </a:endParaRPr>
          </a:p>
        </p:txBody>
      </p:sp>
      <p:grpSp>
        <p:nvGrpSpPr>
          <p:cNvPr id="147" name="Group 15"/>
          <p:cNvGrpSpPr/>
          <p:nvPr/>
        </p:nvGrpSpPr>
        <p:grpSpPr>
          <a:xfrm>
            <a:off x="435960" y="378720"/>
            <a:ext cx="515160" cy="439560"/>
            <a:chOff x="435960" y="378720"/>
            <a:chExt cx="515160" cy="439560"/>
          </a:xfrm>
        </p:grpSpPr>
        <p:sp>
          <p:nvSpPr>
            <p:cNvPr id="148" name="AutoShape 16"/>
            <p:cNvSpPr/>
            <p:nvPr/>
          </p:nvSpPr>
          <p:spPr>
            <a:xfrm>
              <a:off x="435960" y="37872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9" name="AutoShape 17"/>
            <p:cNvSpPr/>
            <p:nvPr/>
          </p:nvSpPr>
          <p:spPr>
            <a:xfrm>
              <a:off x="555840" y="38520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0" name="AutoShape 18"/>
            <p:cNvSpPr/>
            <p:nvPr/>
          </p:nvSpPr>
          <p:spPr>
            <a:xfrm>
              <a:off x="669960" y="38700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1" name="AutoShape 19"/>
            <p:cNvSpPr/>
            <p:nvPr/>
          </p:nvSpPr>
          <p:spPr>
            <a:xfrm>
              <a:off x="780840" y="39600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2" name="AutoShape 20"/>
            <p:cNvSpPr/>
            <p:nvPr/>
          </p:nvSpPr>
          <p:spPr>
            <a:xfrm>
              <a:off x="885960" y="39204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3" name="AutoShape 21"/>
            <p:cNvSpPr/>
            <p:nvPr/>
          </p:nvSpPr>
          <p:spPr>
            <a:xfrm>
              <a:off x="435960" y="49644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4" name="AutoShape 22"/>
            <p:cNvSpPr/>
            <p:nvPr/>
          </p:nvSpPr>
          <p:spPr>
            <a:xfrm>
              <a:off x="555840" y="50328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5" name="AutoShape 23"/>
            <p:cNvSpPr/>
            <p:nvPr/>
          </p:nvSpPr>
          <p:spPr>
            <a:xfrm>
              <a:off x="669960" y="50472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6" name="AutoShape 24"/>
            <p:cNvSpPr/>
            <p:nvPr/>
          </p:nvSpPr>
          <p:spPr>
            <a:xfrm>
              <a:off x="780840" y="51372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7" name="AutoShape 25"/>
            <p:cNvSpPr/>
            <p:nvPr/>
          </p:nvSpPr>
          <p:spPr>
            <a:xfrm>
              <a:off x="885960" y="50976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8" name="AutoShape 26"/>
            <p:cNvSpPr/>
            <p:nvPr/>
          </p:nvSpPr>
          <p:spPr>
            <a:xfrm>
              <a:off x="435960" y="61452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9" name="AutoShape 27"/>
            <p:cNvSpPr/>
            <p:nvPr/>
          </p:nvSpPr>
          <p:spPr>
            <a:xfrm>
              <a:off x="555840" y="62100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0" name="AutoShape 28"/>
            <p:cNvSpPr/>
            <p:nvPr/>
          </p:nvSpPr>
          <p:spPr>
            <a:xfrm>
              <a:off x="669960" y="62280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1" name="AutoShape 29"/>
            <p:cNvSpPr/>
            <p:nvPr/>
          </p:nvSpPr>
          <p:spPr>
            <a:xfrm>
              <a:off x="780840" y="63144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2" name="AutoShape 30"/>
            <p:cNvSpPr/>
            <p:nvPr/>
          </p:nvSpPr>
          <p:spPr>
            <a:xfrm>
              <a:off x="885960" y="62748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3" name="AutoShape 31"/>
            <p:cNvSpPr/>
            <p:nvPr/>
          </p:nvSpPr>
          <p:spPr>
            <a:xfrm>
              <a:off x="435960" y="73224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4" name="AutoShape 32"/>
            <p:cNvSpPr/>
            <p:nvPr/>
          </p:nvSpPr>
          <p:spPr>
            <a:xfrm>
              <a:off x="555840" y="73872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5" name="AutoShape 33"/>
            <p:cNvSpPr/>
            <p:nvPr/>
          </p:nvSpPr>
          <p:spPr>
            <a:xfrm>
              <a:off x="669960" y="74052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6" name="AutoShape 34"/>
            <p:cNvSpPr/>
            <p:nvPr/>
          </p:nvSpPr>
          <p:spPr>
            <a:xfrm>
              <a:off x="780840" y="74952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7" name="AutoShape 35"/>
            <p:cNvSpPr/>
            <p:nvPr/>
          </p:nvSpPr>
          <p:spPr>
            <a:xfrm>
              <a:off x="885960" y="74520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68"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0"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痫病的治疗</a:t>
            </a:r>
            <a:endParaRPr lang="en-US" sz="3000" b="0" strike="noStrike" spc="-1">
              <a:solidFill>
                <a:schemeClr val="dk1"/>
              </a:solidFill>
              <a:latin typeface="Arial"/>
            </a:endParaRPr>
          </a:p>
        </p:txBody>
      </p:sp>
      <p:sp>
        <p:nvSpPr>
          <p:cNvPr id="171"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痫病治疗的基本原则是控制发作，减少病情进展，提高患者生活质量。常用的治疗方法包括药物治疗、手术治疗和非药物治疗。在治疗过程中，应根据不同病情选择合适的方法，定期复查评估治疗效果。</a:t>
            </a:r>
            <a:endParaRPr lang="en-US" sz="1800" b="0" strike="noStrike" spc="-1">
              <a:solidFill>
                <a:srgbClr val="000000"/>
              </a:solidFill>
              <a:latin typeface="Arial"/>
            </a:endParaRPr>
          </a:p>
        </p:txBody>
      </p:sp>
      <p:grpSp>
        <p:nvGrpSpPr>
          <p:cNvPr id="172" name="Group 15"/>
          <p:cNvGrpSpPr/>
          <p:nvPr/>
        </p:nvGrpSpPr>
        <p:grpSpPr>
          <a:xfrm>
            <a:off x="435960" y="378720"/>
            <a:ext cx="515160" cy="439560"/>
            <a:chOff x="435960" y="378720"/>
            <a:chExt cx="515160" cy="439560"/>
          </a:xfrm>
        </p:grpSpPr>
        <p:sp>
          <p:nvSpPr>
            <p:cNvPr id="173"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4"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5"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6"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7"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8"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9"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0"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1"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2"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3"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4"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5"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6"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7"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8"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9"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0"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1"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2"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93"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95"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2</a:t>
            </a:r>
            <a:r>
              <a:rPr lang="zh-CN" sz="4000" b="1" strike="noStrike" spc="299">
                <a:solidFill>
                  <a:srgbClr val="EB554D"/>
                </a:solidFill>
                <a:latin typeface="Arial"/>
                <a:ea typeface="微软雅黑"/>
              </a:rPr>
              <a:t>章 痫病的治疗</a:t>
            </a:r>
            <a:endParaRPr lang="en-US" sz="4000" b="0" strike="noStrike" spc="-1">
              <a:solidFill>
                <a:schemeClr val="dk1"/>
              </a:solidFill>
              <a:latin typeface="Arial"/>
            </a:endParaRPr>
          </a:p>
        </p:txBody>
      </p:sp>
      <p:sp>
        <p:nvSpPr>
          <p:cNvPr id="19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8"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9"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0"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1"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2"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3"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04"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痫病的药物治疗</a:t>
            </a:r>
            <a:endParaRPr lang="en-US" sz="3600" b="0" strike="noStrike" spc="-1">
              <a:solidFill>
                <a:srgbClr val="000000"/>
              </a:solidFill>
              <a:latin typeface="Arial"/>
            </a:endParaRPr>
          </a:p>
        </p:txBody>
      </p:sp>
      <p:sp>
        <p:nvSpPr>
          <p:cNvPr id="20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痫病的药物治疗是治疗这一疾病最常见的方法之一。抗癫痫药物是主要的治疗方式，常用的药物有苯妥英钠、加巴喷丁等。患者需要根据医生的建议按时服用药物，以控制病情并减少发作次数。</a:t>
            </a:r>
            <a:endParaRPr lang="en-US" sz="1800" b="0" strike="noStrike" spc="-1">
              <a:solidFill>
                <a:srgbClr val="000000"/>
              </a:solidFill>
              <a:latin typeface="Arial"/>
            </a:endParaRPr>
          </a:p>
        </p:txBody>
      </p:sp>
      <p:sp>
        <p:nvSpPr>
          <p:cNvPr id="2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9" name="Group 15"/>
          <p:cNvGrpSpPr/>
          <p:nvPr/>
        </p:nvGrpSpPr>
        <p:grpSpPr>
          <a:xfrm>
            <a:off x="431640" y="396000"/>
            <a:ext cx="514800" cy="439200"/>
            <a:chOff x="431640" y="396000"/>
            <a:chExt cx="514800" cy="439200"/>
          </a:xfrm>
        </p:grpSpPr>
        <p:sp>
          <p:nvSpPr>
            <p:cNvPr id="210"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1"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2"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3"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4"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5"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6"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7"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8"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9"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0"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1"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2"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3"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4"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5"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6"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7"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8"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9"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3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1"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2"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3"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4"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5"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6"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7"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38"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痫病的其他治疗方法</a:t>
            </a:r>
            <a:endParaRPr lang="en-US" sz="3600" b="0" strike="noStrike" spc="-1">
              <a:solidFill>
                <a:srgbClr val="000000"/>
              </a:solidFill>
              <a:latin typeface="Arial"/>
            </a:endParaRPr>
          </a:p>
        </p:txBody>
      </p:sp>
      <p:sp>
        <p:nvSpPr>
          <p:cNvPr id="24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除了药物和手术治疗，痫病还可以采用其他治疗方法，如生物反馈疗法和针灸治疗。这些方法可以作为辅助治疗，帮助患者更好地控制病情。</a:t>
            </a:r>
            <a:endParaRPr lang="en-US" sz="1800" b="0" strike="noStrike" spc="-1">
              <a:solidFill>
                <a:srgbClr val="000000"/>
              </a:solidFill>
              <a:latin typeface="Arial"/>
            </a:endParaRPr>
          </a:p>
        </p:txBody>
      </p:sp>
      <p:sp>
        <p:nvSpPr>
          <p:cNvPr id="2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43" name="Group 15"/>
          <p:cNvGrpSpPr/>
          <p:nvPr/>
        </p:nvGrpSpPr>
        <p:grpSpPr>
          <a:xfrm>
            <a:off x="431640" y="396000"/>
            <a:ext cx="514800" cy="439200"/>
            <a:chOff x="431640" y="396000"/>
            <a:chExt cx="514800" cy="439200"/>
          </a:xfrm>
        </p:grpSpPr>
        <p:sp>
          <p:nvSpPr>
            <p:cNvPr id="244"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5"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6"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7"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8"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9"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0"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1"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2"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3"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4"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5"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6"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7"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8"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9"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0"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1"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2"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3"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5"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6"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7"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8" name="PlaceHolder 1"/>
          <p:cNvSpPr>
            <a:spLocks noGrp="1"/>
          </p:cNvSpPr>
          <p:nvPr>
            <p:ph type="title" idx="4294967295"/>
          </p:nvPr>
        </p:nvSpPr>
        <p:spPr>
          <a:xfrm>
            <a:off x="1036440" y="24588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痫病的护理</a:t>
            </a:r>
            <a:endParaRPr lang="en-US" sz="3000" b="0" strike="noStrike" spc="-1">
              <a:solidFill>
                <a:schemeClr val="dk1"/>
              </a:solidFill>
              <a:latin typeface="Arial"/>
            </a:endParaRPr>
          </a:p>
        </p:txBody>
      </p:sp>
      <p:sp>
        <p:nvSpPr>
          <p:cNvPr id="269"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270" name="Group 15"/>
          <p:cNvGrpSpPr/>
          <p:nvPr/>
        </p:nvGrpSpPr>
        <p:grpSpPr>
          <a:xfrm>
            <a:off x="435960" y="378720"/>
            <a:ext cx="515160" cy="439560"/>
            <a:chOff x="435960" y="378720"/>
            <a:chExt cx="515160" cy="439560"/>
          </a:xfrm>
        </p:grpSpPr>
        <p:sp>
          <p:nvSpPr>
            <p:cNvPr id="271"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2"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3"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4"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5"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6"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7"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8"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9"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0"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1"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2"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3"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4"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5"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6"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7"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8"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9"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0"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91" name="AutoShape 2"/>
          <p:cNvSpPr/>
          <p:nvPr/>
        </p:nvSpPr>
        <p:spPr>
          <a:xfrm>
            <a:off x="981720" y="1604880"/>
            <a:ext cx="3394800" cy="211644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92" name="AutoShape 3"/>
          <p:cNvSpPr/>
          <p:nvPr/>
        </p:nvSpPr>
        <p:spPr>
          <a:xfrm>
            <a:off x="4376880" y="3721680"/>
            <a:ext cx="3394800" cy="2116440"/>
          </a:xfrm>
          <a:prstGeom prst="rect">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3" name="AutoShape 4"/>
          <p:cNvSpPr/>
          <p:nvPr/>
        </p:nvSpPr>
        <p:spPr>
          <a:xfrm>
            <a:off x="7771680" y="1604880"/>
            <a:ext cx="3394800" cy="2116440"/>
          </a:xfrm>
          <a:prstGeom prst="rect">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294" name="Picture 5" descr="C:/Users/Administrator/Desktop/ppt模板/真人/图片3.png图片3"/>
          <p:cNvPicPr/>
          <p:nvPr/>
        </p:nvPicPr>
        <p:blipFill>
          <a:blip r:embed="rId2"/>
          <a:srcRect t="12219" b="12219"/>
          <a:stretch>
            <a:fillRect/>
          </a:stretch>
        </p:blipFill>
        <p:spPr>
          <a:xfrm>
            <a:off x="991080" y="3721680"/>
            <a:ext cx="3395160" cy="2116080"/>
          </a:xfrm>
          <a:prstGeom prst="rect">
            <a:avLst/>
          </a:prstGeom>
          <a:ln w="0">
            <a:noFill/>
          </a:ln>
        </p:spPr>
      </p:pic>
      <p:pic>
        <p:nvPicPr>
          <p:cNvPr id="295" name="Picture 6" descr="C:/Users/Administrator/Desktop/ppt模板/真人/图片4.png图片4"/>
          <p:cNvPicPr/>
          <p:nvPr/>
        </p:nvPicPr>
        <p:blipFill>
          <a:blip r:embed="rId3"/>
          <a:srcRect t="12219" b="12219"/>
          <a:stretch>
            <a:fillRect/>
          </a:stretch>
        </p:blipFill>
        <p:spPr>
          <a:xfrm>
            <a:off x="4376880" y="1606680"/>
            <a:ext cx="3394440" cy="2115000"/>
          </a:xfrm>
          <a:prstGeom prst="rect">
            <a:avLst/>
          </a:prstGeom>
          <a:ln w="0">
            <a:noFill/>
          </a:ln>
        </p:spPr>
      </p:pic>
      <p:pic>
        <p:nvPicPr>
          <p:cNvPr id="296" name="Picture 7" descr="C:/Users/Administrator/Desktop/ppt模板/真人/图片2.png图片2"/>
          <p:cNvPicPr/>
          <p:nvPr/>
        </p:nvPicPr>
        <p:blipFill>
          <a:blip r:embed="rId4"/>
          <a:srcRect t="11713" b="11713"/>
          <a:stretch>
            <a:fillRect/>
          </a:stretch>
        </p:blipFill>
        <p:spPr>
          <a:xfrm>
            <a:off x="7771680" y="3712680"/>
            <a:ext cx="3394440" cy="2143440"/>
          </a:xfrm>
          <a:prstGeom prst="rect">
            <a:avLst/>
          </a:prstGeom>
          <a:ln w="0">
            <a:noFill/>
          </a:ln>
        </p:spPr>
      </p:pic>
      <p:sp>
        <p:nvSpPr>
          <p:cNvPr id="297"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定期服药</a:t>
            </a:r>
            <a:endParaRPr lang="en-US" sz="2000" b="0" strike="noStrike" spc="-1">
              <a:solidFill>
                <a:srgbClr val="000000"/>
              </a:solidFill>
              <a:latin typeface="Arial"/>
            </a:endParaRPr>
          </a:p>
        </p:txBody>
      </p:sp>
      <p:sp>
        <p:nvSpPr>
          <p:cNvPr id="298"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患者应严格按医嘱定时服药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不可随意更改药物剂量</a:t>
            </a:r>
            <a:endParaRPr lang="en-US" sz="1600" b="0" strike="noStrike" spc="-1">
              <a:solidFill>
                <a:srgbClr val="000000"/>
              </a:solidFill>
              <a:latin typeface="Arial"/>
            </a:endParaRPr>
          </a:p>
        </p:txBody>
      </p:sp>
      <p:sp>
        <p:nvSpPr>
          <p:cNvPr id="299"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避免诱发因素</a:t>
            </a:r>
            <a:endParaRPr lang="en-US" sz="2000" b="0" strike="noStrike" spc="-1">
              <a:solidFill>
                <a:srgbClr val="000000"/>
              </a:solidFill>
              <a:latin typeface="Arial"/>
            </a:endParaRPr>
          </a:p>
        </p:txBody>
      </p:sp>
      <p:sp>
        <p:nvSpPr>
          <p:cNvPr id="300"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注意规律作息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避免过度劳累</a:t>
            </a:r>
            <a:endParaRPr lang="en-US" sz="1600" b="0" strike="noStrike" spc="-1">
              <a:solidFill>
                <a:srgbClr val="000000"/>
              </a:solidFill>
              <a:latin typeface="Arial"/>
            </a:endParaRPr>
          </a:p>
        </p:txBody>
      </p:sp>
      <p:sp>
        <p:nvSpPr>
          <p:cNvPr id="301"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定期复诊监测病情</a:t>
            </a:r>
            <a:endParaRPr lang="en-US" sz="2000" b="0" strike="noStrike" spc="-1">
              <a:solidFill>
                <a:srgbClr val="000000"/>
              </a:solidFill>
              <a:latin typeface="Arial"/>
            </a:endParaRPr>
          </a:p>
        </p:txBody>
      </p:sp>
      <p:sp>
        <p:nvSpPr>
          <p:cNvPr id="302"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定期进行检查确保病情稳定</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根据医生建议调整治疗方案</a:t>
            </a:r>
            <a:endParaRPr lang="en-US" sz="16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3"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痫病的管理策略</a:t>
            </a:r>
            <a:endParaRPr lang="en-US" sz="3000" b="0" strike="noStrike" spc="-1">
              <a:solidFill>
                <a:schemeClr val="dk1"/>
              </a:solidFill>
              <a:latin typeface="Arial"/>
            </a:endParaRPr>
          </a:p>
        </p:txBody>
      </p:sp>
      <p:sp>
        <p:nvSpPr>
          <p:cNvPr id="304"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痫病的管理策略包括药物治疗、手术治疗、其他治疗方法和护理措施。患者应在医生的指导下积极治疗，遵循合理的生活方式，同时定期复诊监测病情，以维持良好的健康状态。</a:t>
            </a:r>
            <a:endParaRPr lang="en-US" sz="1800" b="0" strike="noStrike" spc="-1">
              <a:solidFill>
                <a:srgbClr val="000000"/>
              </a:solidFill>
              <a:latin typeface="Arial"/>
            </a:endParaRPr>
          </a:p>
        </p:txBody>
      </p:sp>
      <p:grpSp>
        <p:nvGrpSpPr>
          <p:cNvPr id="305" name="Group 15"/>
          <p:cNvGrpSpPr/>
          <p:nvPr/>
        </p:nvGrpSpPr>
        <p:grpSpPr>
          <a:xfrm>
            <a:off x="435960" y="378720"/>
            <a:ext cx="515160" cy="439560"/>
            <a:chOff x="435960" y="378720"/>
            <a:chExt cx="515160" cy="439560"/>
          </a:xfrm>
        </p:grpSpPr>
        <p:sp>
          <p:nvSpPr>
            <p:cNvPr id="306" name="AutoShape 16"/>
            <p:cNvSpPr/>
            <p:nvPr/>
          </p:nvSpPr>
          <p:spPr>
            <a:xfrm>
              <a:off x="435960" y="3787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7" name="AutoShape 17"/>
            <p:cNvSpPr/>
            <p:nvPr/>
          </p:nvSpPr>
          <p:spPr>
            <a:xfrm>
              <a:off x="555840" y="3852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8" name="AutoShape 18"/>
            <p:cNvSpPr/>
            <p:nvPr/>
          </p:nvSpPr>
          <p:spPr>
            <a:xfrm>
              <a:off x="669960" y="3870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9" name="AutoShape 19"/>
            <p:cNvSpPr/>
            <p:nvPr/>
          </p:nvSpPr>
          <p:spPr>
            <a:xfrm>
              <a:off x="780840" y="39600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0" name="AutoShape 20"/>
            <p:cNvSpPr/>
            <p:nvPr/>
          </p:nvSpPr>
          <p:spPr>
            <a:xfrm>
              <a:off x="885960" y="39204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1" name="AutoShape 21"/>
            <p:cNvSpPr/>
            <p:nvPr/>
          </p:nvSpPr>
          <p:spPr>
            <a:xfrm>
              <a:off x="435960" y="4964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2" name="AutoShape 22"/>
            <p:cNvSpPr/>
            <p:nvPr/>
          </p:nvSpPr>
          <p:spPr>
            <a:xfrm>
              <a:off x="555840" y="50328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3" name="AutoShape 23"/>
            <p:cNvSpPr/>
            <p:nvPr/>
          </p:nvSpPr>
          <p:spPr>
            <a:xfrm>
              <a:off x="669960" y="5047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4" name="AutoShape 24"/>
            <p:cNvSpPr/>
            <p:nvPr/>
          </p:nvSpPr>
          <p:spPr>
            <a:xfrm>
              <a:off x="780840" y="5137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5" name="AutoShape 25"/>
            <p:cNvSpPr/>
            <p:nvPr/>
          </p:nvSpPr>
          <p:spPr>
            <a:xfrm>
              <a:off x="885960" y="50976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6" name="AutoShape 26"/>
            <p:cNvSpPr/>
            <p:nvPr/>
          </p:nvSpPr>
          <p:spPr>
            <a:xfrm>
              <a:off x="435960" y="6145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7" name="AutoShape 27"/>
            <p:cNvSpPr/>
            <p:nvPr/>
          </p:nvSpPr>
          <p:spPr>
            <a:xfrm>
              <a:off x="555840" y="6210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8" name="AutoShape 28"/>
            <p:cNvSpPr/>
            <p:nvPr/>
          </p:nvSpPr>
          <p:spPr>
            <a:xfrm>
              <a:off x="669960" y="6228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9" name="AutoShape 29"/>
            <p:cNvSpPr/>
            <p:nvPr/>
          </p:nvSpPr>
          <p:spPr>
            <a:xfrm>
              <a:off x="780840" y="63144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0" name="AutoShape 30"/>
            <p:cNvSpPr/>
            <p:nvPr/>
          </p:nvSpPr>
          <p:spPr>
            <a:xfrm>
              <a:off x="885960" y="62748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1" name="AutoShape 31"/>
            <p:cNvSpPr/>
            <p:nvPr/>
          </p:nvSpPr>
          <p:spPr>
            <a:xfrm>
              <a:off x="435960" y="7322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2" name="AutoShape 32"/>
            <p:cNvSpPr/>
            <p:nvPr/>
          </p:nvSpPr>
          <p:spPr>
            <a:xfrm>
              <a:off x="555840" y="73872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3" name="AutoShape 33"/>
            <p:cNvSpPr/>
            <p:nvPr/>
          </p:nvSpPr>
          <p:spPr>
            <a:xfrm>
              <a:off x="669960" y="7405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4" name="AutoShape 34"/>
            <p:cNvSpPr/>
            <p:nvPr/>
          </p:nvSpPr>
          <p:spPr>
            <a:xfrm>
              <a:off x="780840" y="7495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5" name="AutoShape 35"/>
            <p:cNvSpPr/>
            <p:nvPr/>
          </p:nvSpPr>
          <p:spPr>
            <a:xfrm>
              <a:off x="885960" y="74520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26"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7"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8"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9"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0"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1"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2"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3"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4"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335"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3</a:t>
            </a:r>
            <a:r>
              <a:rPr lang="zh-CN" sz="4000" b="1" strike="noStrike" spc="299">
                <a:solidFill>
                  <a:srgbClr val="EB554D"/>
                </a:solidFill>
                <a:latin typeface="Arial"/>
                <a:ea typeface="微软雅黑"/>
              </a:rPr>
              <a:t>章 痫病的并发症</a:t>
            </a:r>
            <a:endParaRPr lang="en-US" sz="4000" b="0" strike="noStrike" spc="-1">
              <a:solidFill>
                <a:schemeClr val="dk1"/>
              </a:solidFill>
              <a:latin typeface="Arial"/>
            </a:endParaRPr>
          </a:p>
        </p:txBody>
      </p:sp>
      <p:sp>
        <p:nvSpPr>
          <p:cNvPr id="33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8"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39"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0"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1"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2"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3"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44"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4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痫病的精神并发症</a:t>
            </a:r>
            <a:endParaRPr lang="en-US" sz="3600" b="0" strike="noStrike" spc="-1">
              <a:solidFill>
                <a:srgbClr val="000000"/>
              </a:solidFill>
              <a:latin typeface="Arial"/>
            </a:endParaRPr>
          </a:p>
        </p:txBody>
      </p:sp>
      <p:sp>
        <p:nvSpPr>
          <p:cNvPr id="34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痫病患者常常伴随着抑郁症和焦虑症，这些精神并发症会对患者的生活产生严重影响。抑郁症会导致情绪低落、失眠等问题，而焦虑症则会使患者感到不安和恐惧。医生需要及时干预和治疗这些并发症，以提升患者的生活质量。</a:t>
            </a:r>
            <a:endParaRPr lang="en-US" sz="1800" b="0" strike="noStrike" spc="-1">
              <a:solidFill>
                <a:srgbClr val="000000"/>
              </a:solidFill>
              <a:latin typeface="Arial"/>
            </a:endParaRPr>
          </a:p>
        </p:txBody>
      </p:sp>
      <p:sp>
        <p:nvSpPr>
          <p:cNvPr id="34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49" name="Group 15"/>
          <p:cNvGrpSpPr/>
          <p:nvPr/>
        </p:nvGrpSpPr>
        <p:grpSpPr>
          <a:xfrm>
            <a:off x="431640" y="396000"/>
            <a:ext cx="514800" cy="439200"/>
            <a:chOff x="431640" y="396000"/>
            <a:chExt cx="514800" cy="439200"/>
          </a:xfrm>
        </p:grpSpPr>
        <p:sp>
          <p:nvSpPr>
            <p:cNvPr id="350"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1"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2"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3"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4"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5"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6"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7"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8"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9"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0"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1"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2"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3"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4"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5"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6"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7"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8"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9"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7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1"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2"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3"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4"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痫病的预防控制</a:t>
            </a:r>
            <a:endParaRPr lang="en-US" sz="3000" b="0" strike="noStrike" spc="-1">
              <a:solidFill>
                <a:schemeClr val="dk1"/>
              </a:solidFill>
              <a:latin typeface="Arial"/>
            </a:endParaRPr>
          </a:p>
        </p:txBody>
      </p:sp>
      <p:grpSp>
        <p:nvGrpSpPr>
          <p:cNvPr id="376" name="Group 15"/>
          <p:cNvGrpSpPr/>
          <p:nvPr/>
        </p:nvGrpSpPr>
        <p:grpSpPr>
          <a:xfrm>
            <a:off x="435960" y="378720"/>
            <a:ext cx="515160" cy="439560"/>
            <a:chOff x="435960" y="378720"/>
            <a:chExt cx="515160" cy="439560"/>
          </a:xfrm>
        </p:grpSpPr>
        <p:sp>
          <p:nvSpPr>
            <p:cNvPr id="377"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8"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9"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80"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81"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82"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83"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84"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85"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86"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87"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88"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89"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90"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91"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92"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93"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94"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95"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96"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97"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避免诱发因素</a:t>
            </a:r>
            <a:endParaRPr lang="en-US" sz="2000" b="0" strike="noStrike" spc="-1">
              <a:solidFill>
                <a:srgbClr val="000000"/>
              </a:solidFill>
              <a:latin typeface="Arial"/>
            </a:endParaRPr>
          </a:p>
        </p:txBody>
      </p:sp>
      <p:sp>
        <p:nvSpPr>
          <p:cNvPr id="398"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规律作息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避免过度劳累</a:t>
            </a:r>
            <a:endParaRPr lang="en-US" sz="1600" b="0" strike="noStrike" spc="-1">
              <a:solidFill>
                <a:srgbClr val="000000"/>
              </a:solidFill>
              <a:latin typeface="Arial"/>
            </a:endParaRPr>
          </a:p>
        </p:txBody>
      </p:sp>
      <p:sp>
        <p:nvSpPr>
          <p:cNvPr id="399"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定期复诊检查</a:t>
            </a:r>
            <a:endParaRPr lang="en-US" sz="2000" b="0" strike="noStrike" spc="-1">
              <a:solidFill>
                <a:srgbClr val="000000"/>
              </a:solidFill>
              <a:latin typeface="Arial"/>
            </a:endParaRPr>
          </a:p>
        </p:txBody>
      </p:sp>
      <p:sp>
        <p:nvSpPr>
          <p:cNvPr id="400"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定期看医生</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遵医嘱进行治疗</a:t>
            </a:r>
            <a:endParaRPr lang="en-US" sz="1600" b="0" strike="noStrike" spc="-1">
              <a:solidFill>
                <a:srgbClr val="000000"/>
              </a:solidFill>
              <a:latin typeface="Arial"/>
            </a:endParaRPr>
          </a:p>
        </p:txBody>
      </p:sp>
      <p:sp>
        <p:nvSpPr>
          <p:cNvPr id="401"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402"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403"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404"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405"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6"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07"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总结</a:t>
            </a:r>
            <a:endParaRPr lang="en-US" sz="3000" b="0" strike="noStrike" spc="-1">
              <a:solidFill>
                <a:schemeClr val="dk1"/>
              </a:solidFill>
              <a:latin typeface="Arial"/>
            </a:endParaRPr>
          </a:p>
        </p:txBody>
      </p:sp>
      <p:sp>
        <p:nvSpPr>
          <p:cNvPr id="408"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痫病的并发症包括精神、身体和社会方面的问题，对患者的生活产生严重影响。因此，预防和控制痫病至关重要，患者需要定期复诊检查，避免诱发因素，同时及时处理并发症，提高生活质量。</a:t>
            </a:r>
            <a:endParaRPr lang="en-US" sz="1800" b="0" strike="noStrike" spc="-1">
              <a:solidFill>
                <a:srgbClr val="000000"/>
              </a:solidFill>
              <a:latin typeface="Arial"/>
            </a:endParaRPr>
          </a:p>
        </p:txBody>
      </p:sp>
      <p:grpSp>
        <p:nvGrpSpPr>
          <p:cNvPr id="409" name="Group 15"/>
          <p:cNvGrpSpPr/>
          <p:nvPr/>
        </p:nvGrpSpPr>
        <p:grpSpPr>
          <a:xfrm>
            <a:off x="435960" y="378720"/>
            <a:ext cx="515160" cy="439560"/>
            <a:chOff x="435960" y="378720"/>
            <a:chExt cx="515160" cy="439560"/>
          </a:xfrm>
        </p:grpSpPr>
        <p:sp>
          <p:nvSpPr>
            <p:cNvPr id="410"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11"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12"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13"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14"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15"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16"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17"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18"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19"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20"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21"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22"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23"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24"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25"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26"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27"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28"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29"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430"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1"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04</a:t>
            </a:r>
            <a:endParaRPr lang="en-US" sz="3600" b="0" strike="noStrike" spc="148">
              <a:solidFill>
                <a:schemeClr val="dk1">
                  <a:lumMod val="65000"/>
                  <a:lumOff val="35000"/>
                </a:schemeClr>
              </a:solidFill>
              <a:latin typeface="Arial"/>
            </a:endParaRPr>
          </a:p>
        </p:txBody>
      </p:sp>
      <p:sp>
        <p:nvSpPr>
          <p:cNvPr id="432"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第四章 痫病研究进展</a:t>
            </a:r>
            <a:endParaRPr lang="en-US" sz="4000" b="0" strike="noStrike" spc="-1">
              <a:solidFill>
                <a:schemeClr val="dk1"/>
              </a:solidFill>
              <a:latin typeface="Arial"/>
            </a:endParaRPr>
          </a:p>
        </p:txBody>
      </p:sp>
      <p:sp>
        <p:nvSpPr>
          <p:cNvPr id="4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4"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5"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6"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7"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8"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痫病的转化医学研究</a:t>
            </a:r>
            <a:endParaRPr lang="en-US" sz="3000" b="0" strike="noStrike" spc="-1">
              <a:solidFill>
                <a:schemeClr val="dk1"/>
              </a:solidFill>
              <a:latin typeface="Arial"/>
            </a:endParaRPr>
          </a:p>
        </p:txBody>
      </p:sp>
      <p:grpSp>
        <p:nvGrpSpPr>
          <p:cNvPr id="439" name="Group 15"/>
          <p:cNvGrpSpPr/>
          <p:nvPr/>
        </p:nvGrpSpPr>
        <p:grpSpPr>
          <a:xfrm>
            <a:off x="435960" y="378720"/>
            <a:ext cx="515160" cy="439560"/>
            <a:chOff x="435960" y="378720"/>
            <a:chExt cx="515160" cy="439560"/>
          </a:xfrm>
        </p:grpSpPr>
        <p:sp>
          <p:nvSpPr>
            <p:cNvPr id="440"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41"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42"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43"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44"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45"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46"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47"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48"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49"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50"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51"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52"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53"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54"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55"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56"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57"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58"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59"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460"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个性化治疗方案</a:t>
            </a:r>
            <a:endParaRPr lang="en-US" sz="2000" b="0" strike="noStrike" spc="-1">
              <a:solidFill>
                <a:srgbClr val="000000"/>
              </a:solidFill>
              <a:latin typeface="Arial"/>
            </a:endParaRPr>
          </a:p>
        </p:txBody>
      </p:sp>
      <p:sp>
        <p:nvSpPr>
          <p:cNvPr id="461"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根据病人具体情况制定治疗方案</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提高治疗效果</a:t>
            </a:r>
            <a:endParaRPr lang="en-US" sz="1600" b="0" strike="noStrike" spc="-1">
              <a:solidFill>
                <a:srgbClr val="000000"/>
              </a:solidFill>
              <a:latin typeface="Arial"/>
            </a:endParaRPr>
          </a:p>
        </p:txBody>
      </p:sp>
      <p:sp>
        <p:nvSpPr>
          <p:cNvPr id="462"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预测病情发展趋势</a:t>
            </a:r>
            <a:endParaRPr lang="en-US" sz="2000" b="0" strike="noStrike" spc="-1">
              <a:solidFill>
                <a:srgbClr val="000000"/>
              </a:solidFill>
              <a:latin typeface="Arial"/>
            </a:endParaRPr>
          </a:p>
        </p:txBody>
      </p:sp>
      <p:sp>
        <p:nvSpPr>
          <p:cNvPr id="463"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预测病情的发展方向</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帮助制定更精准的治疗方案</a:t>
            </a:r>
            <a:endParaRPr lang="en-US" sz="1600" b="0" strike="noStrike" spc="-1">
              <a:solidFill>
                <a:srgbClr val="000000"/>
              </a:solidFill>
              <a:latin typeface="Arial"/>
            </a:endParaRPr>
          </a:p>
        </p:txBody>
      </p:sp>
      <p:sp>
        <p:nvSpPr>
          <p:cNvPr id="464"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465"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466"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467"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468"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9"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70"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471"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472"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73"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74"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75"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476"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47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7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痫病的未来展望</a:t>
            </a:r>
            <a:endParaRPr lang="en-US" sz="3600" b="0" strike="noStrike" spc="-1">
              <a:solidFill>
                <a:srgbClr val="000000"/>
              </a:solidFill>
              <a:latin typeface="Arial"/>
            </a:endParaRPr>
          </a:p>
        </p:txBody>
      </p:sp>
      <p:sp>
        <p:nvSpPr>
          <p:cNvPr id="47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研究对痫病理解的深化将指引未来的研究方向，为痫病的治疗提供新的策略，促进痫病治疗水平的提升。</a:t>
            </a:r>
            <a:endParaRPr lang="en-US" sz="1800" b="0" strike="noStrike" spc="-1">
              <a:solidFill>
                <a:srgbClr val="000000"/>
              </a:solidFill>
              <a:latin typeface="Arial"/>
            </a:endParaRPr>
          </a:p>
        </p:txBody>
      </p:sp>
      <p:sp>
        <p:nvSpPr>
          <p:cNvPr id="48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481" name="Group 15"/>
          <p:cNvGrpSpPr/>
          <p:nvPr/>
        </p:nvGrpSpPr>
        <p:grpSpPr>
          <a:xfrm>
            <a:off x="431640" y="396000"/>
            <a:ext cx="514800" cy="439200"/>
            <a:chOff x="431640" y="396000"/>
            <a:chExt cx="514800" cy="439200"/>
          </a:xfrm>
        </p:grpSpPr>
        <p:sp>
          <p:nvSpPr>
            <p:cNvPr id="482"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83"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84"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85"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86"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87"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88"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89"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90"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91"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92"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93"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94"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95"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96"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97"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98"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99"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500"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501"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50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3"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05</a:t>
            </a:r>
            <a:endParaRPr lang="en-US" sz="3600" b="0" strike="noStrike" spc="148">
              <a:solidFill>
                <a:schemeClr val="dk1">
                  <a:lumMod val="65000"/>
                  <a:lumOff val="35000"/>
                </a:schemeClr>
              </a:solidFill>
              <a:latin typeface="Arial"/>
            </a:endParaRPr>
          </a:p>
        </p:txBody>
      </p:sp>
      <p:sp>
        <p:nvSpPr>
          <p:cNvPr id="504"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5</a:t>
            </a:r>
            <a:r>
              <a:rPr lang="zh-CN" sz="4000" b="1" strike="noStrike" spc="299">
                <a:solidFill>
                  <a:srgbClr val="EB554D"/>
                </a:solidFill>
                <a:latin typeface="Arial"/>
                <a:ea typeface="微软雅黑"/>
              </a:rPr>
              <a:t>章 痫病护理</a:t>
            </a:r>
            <a:endParaRPr lang="en-US" sz="4000" b="0" strike="noStrike" spc="-1">
              <a:solidFill>
                <a:schemeClr val="dk1"/>
              </a:solidFill>
              <a:latin typeface="Arial"/>
            </a:endParaRPr>
          </a:p>
        </p:txBody>
      </p:sp>
      <p:sp>
        <p:nvSpPr>
          <p:cNvPr id="5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6"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507"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508"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509"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510"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511"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512"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513"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5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15"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痫病患者的护理原则</a:t>
            </a:r>
            <a:endParaRPr lang="en-US" sz="3600" b="0" strike="noStrike" spc="-1">
              <a:solidFill>
                <a:srgbClr val="000000"/>
              </a:solidFill>
              <a:latin typeface="Arial"/>
            </a:endParaRPr>
          </a:p>
        </p:txBody>
      </p:sp>
      <p:sp>
        <p:nvSpPr>
          <p:cNvPr id="516"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痫病患者的护理原则包括安全防护和病情观察。在护理过程中，必须确保患者的安全，及时发现病情变化并采取措施。</a:t>
            </a:r>
            <a:endParaRPr lang="en-US" sz="1800" b="0" strike="noStrike" spc="-1">
              <a:solidFill>
                <a:srgbClr val="000000"/>
              </a:solidFill>
              <a:latin typeface="Arial"/>
            </a:endParaRPr>
          </a:p>
        </p:txBody>
      </p:sp>
      <p:sp>
        <p:nvSpPr>
          <p:cNvPr id="5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518" name="Group 15"/>
          <p:cNvGrpSpPr/>
          <p:nvPr/>
        </p:nvGrpSpPr>
        <p:grpSpPr>
          <a:xfrm>
            <a:off x="431640" y="396000"/>
            <a:ext cx="514800" cy="439200"/>
            <a:chOff x="431640" y="396000"/>
            <a:chExt cx="514800" cy="439200"/>
          </a:xfrm>
        </p:grpSpPr>
        <p:sp>
          <p:nvSpPr>
            <p:cNvPr id="519"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520"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521"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522"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523"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524"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525"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526"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527"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528"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529"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530"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531"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532"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533"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534"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535"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536"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537"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538"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539"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0"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1"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2"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3"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44"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社会护理</a:t>
            </a:r>
            <a:endParaRPr lang="en-US" sz="3000" b="0" strike="noStrike" spc="-1">
              <a:solidFill>
                <a:schemeClr val="dk1"/>
              </a:solidFill>
              <a:latin typeface="Arial"/>
            </a:endParaRPr>
          </a:p>
        </p:txBody>
      </p:sp>
      <p:grpSp>
        <p:nvGrpSpPr>
          <p:cNvPr id="545" name="Group 15"/>
          <p:cNvGrpSpPr/>
          <p:nvPr/>
        </p:nvGrpSpPr>
        <p:grpSpPr>
          <a:xfrm>
            <a:off x="435960" y="378720"/>
            <a:ext cx="515160" cy="439560"/>
            <a:chOff x="435960" y="378720"/>
            <a:chExt cx="515160" cy="439560"/>
          </a:xfrm>
        </p:grpSpPr>
        <p:sp>
          <p:nvSpPr>
            <p:cNvPr id="546"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547"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548"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549"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550"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551"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552"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553"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554"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555"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556"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557"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558"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559"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560"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561"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562"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563"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564"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565"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566"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医疗机构提供支持</a:t>
            </a:r>
            <a:endParaRPr lang="en-US" sz="2000" b="0" strike="noStrike" spc="-1">
              <a:solidFill>
                <a:srgbClr val="000000"/>
              </a:solidFill>
              <a:latin typeface="Arial"/>
            </a:endParaRPr>
          </a:p>
        </p:txBody>
      </p:sp>
      <p:sp>
        <p:nvSpPr>
          <p:cNvPr id="567"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医疗机构应该为痫病患者提供必要的社会支持和帮助。</a:t>
            </a:r>
            <a:endParaRPr lang="en-US" sz="1600" b="0" strike="noStrike" spc="-1">
              <a:solidFill>
                <a:srgbClr val="000000"/>
              </a:solidFill>
              <a:latin typeface="Arial"/>
            </a:endParaRPr>
          </a:p>
        </p:txBody>
      </p:sp>
      <p:sp>
        <p:nvSpPr>
          <p:cNvPr id="568"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减少歧视</a:t>
            </a:r>
            <a:endParaRPr lang="en-US" sz="2000" b="0" strike="noStrike" spc="-1">
              <a:solidFill>
                <a:srgbClr val="000000"/>
              </a:solidFill>
              <a:latin typeface="Arial"/>
            </a:endParaRPr>
          </a:p>
        </p:txBody>
      </p:sp>
      <p:sp>
        <p:nvSpPr>
          <p:cNvPr id="569"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社会应该减少对痫病患者的歧视，给予他们更多的理解和支持。</a:t>
            </a:r>
            <a:endParaRPr lang="en-US" sz="1600" b="0" strike="noStrike" spc="-1">
              <a:solidFill>
                <a:srgbClr val="000000"/>
              </a:solidFill>
              <a:latin typeface="Arial"/>
            </a:endParaRPr>
          </a:p>
        </p:txBody>
      </p:sp>
      <p:sp>
        <p:nvSpPr>
          <p:cNvPr id="570"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571"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572"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573"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574"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5"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痫病护理总结</a:t>
            </a:r>
            <a:endParaRPr lang="en-US" sz="3000" b="0" strike="noStrike" spc="-1">
              <a:solidFill>
                <a:schemeClr val="dk1"/>
              </a:solidFill>
              <a:latin typeface="Arial"/>
            </a:endParaRPr>
          </a:p>
        </p:txBody>
      </p:sp>
      <p:sp>
        <p:nvSpPr>
          <p:cNvPr id="576"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综上所述，痫病的护理工作需要全面的考虑，包括安全防护、心理护理、家庭护理和社会护理等方面。只有多方共同努力，才能为痫病患者提供更好的护理服务。</a:t>
            </a:r>
            <a:endParaRPr lang="en-US" sz="1800" b="0" strike="noStrike" spc="-1">
              <a:solidFill>
                <a:srgbClr val="000000"/>
              </a:solidFill>
              <a:latin typeface="Arial"/>
            </a:endParaRPr>
          </a:p>
        </p:txBody>
      </p:sp>
      <p:grpSp>
        <p:nvGrpSpPr>
          <p:cNvPr id="577" name="Group 15"/>
          <p:cNvGrpSpPr/>
          <p:nvPr/>
        </p:nvGrpSpPr>
        <p:grpSpPr>
          <a:xfrm>
            <a:off x="435960" y="378720"/>
            <a:ext cx="515160" cy="439560"/>
            <a:chOff x="435960" y="378720"/>
            <a:chExt cx="515160" cy="439560"/>
          </a:xfrm>
        </p:grpSpPr>
        <p:sp>
          <p:nvSpPr>
            <p:cNvPr id="578" name="AutoShape 16"/>
            <p:cNvSpPr/>
            <p:nvPr/>
          </p:nvSpPr>
          <p:spPr>
            <a:xfrm>
              <a:off x="435960" y="3787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579" name="AutoShape 17"/>
            <p:cNvSpPr/>
            <p:nvPr/>
          </p:nvSpPr>
          <p:spPr>
            <a:xfrm>
              <a:off x="555840" y="3852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580" name="AutoShape 18"/>
            <p:cNvSpPr/>
            <p:nvPr/>
          </p:nvSpPr>
          <p:spPr>
            <a:xfrm>
              <a:off x="669960" y="3870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581" name="AutoShape 19"/>
            <p:cNvSpPr/>
            <p:nvPr/>
          </p:nvSpPr>
          <p:spPr>
            <a:xfrm>
              <a:off x="780840" y="39600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582" name="AutoShape 20"/>
            <p:cNvSpPr/>
            <p:nvPr/>
          </p:nvSpPr>
          <p:spPr>
            <a:xfrm>
              <a:off x="885960" y="39204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583" name="AutoShape 21"/>
            <p:cNvSpPr/>
            <p:nvPr/>
          </p:nvSpPr>
          <p:spPr>
            <a:xfrm>
              <a:off x="435960" y="4964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584" name="AutoShape 22"/>
            <p:cNvSpPr/>
            <p:nvPr/>
          </p:nvSpPr>
          <p:spPr>
            <a:xfrm>
              <a:off x="555840" y="50328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585" name="AutoShape 23"/>
            <p:cNvSpPr/>
            <p:nvPr/>
          </p:nvSpPr>
          <p:spPr>
            <a:xfrm>
              <a:off x="669960" y="5047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586" name="AutoShape 24"/>
            <p:cNvSpPr/>
            <p:nvPr/>
          </p:nvSpPr>
          <p:spPr>
            <a:xfrm>
              <a:off x="780840" y="5137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587" name="AutoShape 25"/>
            <p:cNvSpPr/>
            <p:nvPr/>
          </p:nvSpPr>
          <p:spPr>
            <a:xfrm>
              <a:off x="885960" y="50976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588" name="AutoShape 26"/>
            <p:cNvSpPr/>
            <p:nvPr/>
          </p:nvSpPr>
          <p:spPr>
            <a:xfrm>
              <a:off x="435960" y="6145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589" name="AutoShape 27"/>
            <p:cNvSpPr/>
            <p:nvPr/>
          </p:nvSpPr>
          <p:spPr>
            <a:xfrm>
              <a:off x="555840" y="6210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590" name="AutoShape 28"/>
            <p:cNvSpPr/>
            <p:nvPr/>
          </p:nvSpPr>
          <p:spPr>
            <a:xfrm>
              <a:off x="669960" y="6228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591" name="AutoShape 29"/>
            <p:cNvSpPr/>
            <p:nvPr/>
          </p:nvSpPr>
          <p:spPr>
            <a:xfrm>
              <a:off x="780840" y="63144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592" name="AutoShape 30"/>
            <p:cNvSpPr/>
            <p:nvPr/>
          </p:nvSpPr>
          <p:spPr>
            <a:xfrm>
              <a:off x="885960" y="62748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593" name="AutoShape 31"/>
            <p:cNvSpPr/>
            <p:nvPr/>
          </p:nvSpPr>
          <p:spPr>
            <a:xfrm>
              <a:off x="435960" y="7322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594" name="AutoShape 32"/>
            <p:cNvSpPr/>
            <p:nvPr/>
          </p:nvSpPr>
          <p:spPr>
            <a:xfrm>
              <a:off x="555840" y="73872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595" name="AutoShape 33"/>
            <p:cNvSpPr/>
            <p:nvPr/>
          </p:nvSpPr>
          <p:spPr>
            <a:xfrm>
              <a:off x="669960" y="7405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596" name="AutoShape 34"/>
            <p:cNvSpPr/>
            <p:nvPr/>
          </p:nvSpPr>
          <p:spPr>
            <a:xfrm>
              <a:off x="780840" y="7495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597" name="AutoShape 35"/>
            <p:cNvSpPr/>
            <p:nvPr/>
          </p:nvSpPr>
          <p:spPr>
            <a:xfrm>
              <a:off x="885960" y="74520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598"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599"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00"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01"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02"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03"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04"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605"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6"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06</a:t>
            </a:r>
            <a:endParaRPr lang="en-US" sz="3600" b="0" strike="noStrike" spc="148">
              <a:solidFill>
                <a:schemeClr val="dk1">
                  <a:lumMod val="65000"/>
                  <a:lumOff val="35000"/>
                </a:schemeClr>
              </a:solidFill>
              <a:latin typeface="Arial"/>
            </a:endParaRPr>
          </a:p>
        </p:txBody>
      </p:sp>
      <p:sp>
        <p:nvSpPr>
          <p:cNvPr id="607"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6</a:t>
            </a:r>
            <a:r>
              <a:rPr lang="zh-CN" sz="4000" b="1" strike="noStrike" spc="299">
                <a:solidFill>
                  <a:srgbClr val="EB554D"/>
                </a:solidFill>
                <a:latin typeface="Arial"/>
                <a:ea typeface="微软雅黑"/>
              </a:rPr>
              <a:t>章 痫病教学查房总结</a:t>
            </a:r>
            <a:endParaRPr lang="en-US" sz="4000" b="0" strike="noStrike" spc="-1">
              <a:solidFill>
                <a:schemeClr val="dk1"/>
              </a:solidFill>
              <a:latin typeface="Arial"/>
            </a:endParaRPr>
          </a:p>
        </p:txBody>
      </p:sp>
      <p:sp>
        <p:nvSpPr>
          <p:cNvPr id="6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9"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10"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611"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612"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13"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14"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15"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616"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6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1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痫病教学查房的意义</a:t>
            </a:r>
            <a:endParaRPr lang="en-US" sz="3600" b="0" strike="noStrike" spc="-1">
              <a:solidFill>
                <a:srgbClr val="000000"/>
              </a:solidFill>
              <a:latin typeface="Arial"/>
            </a:endParaRPr>
          </a:p>
        </p:txBody>
      </p:sp>
      <p:sp>
        <p:nvSpPr>
          <p:cNvPr id="61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痫病教学查房是加深对痫病知识的理解，提高诊疗水平的重要途径。通过查房，医生们可以深入了解病情发展过程，及时调整治疗方案，提升医疗质量。</a:t>
            </a:r>
            <a:endParaRPr lang="en-US" sz="1800" b="0" strike="noStrike" spc="-1">
              <a:solidFill>
                <a:srgbClr val="000000"/>
              </a:solidFill>
              <a:latin typeface="Arial"/>
            </a:endParaRPr>
          </a:p>
        </p:txBody>
      </p:sp>
      <p:sp>
        <p:nvSpPr>
          <p:cNvPr id="6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621" name="Group 15"/>
          <p:cNvGrpSpPr/>
          <p:nvPr/>
        </p:nvGrpSpPr>
        <p:grpSpPr>
          <a:xfrm>
            <a:off x="431640" y="396000"/>
            <a:ext cx="514800" cy="439200"/>
            <a:chOff x="431640" y="396000"/>
            <a:chExt cx="514800" cy="439200"/>
          </a:xfrm>
        </p:grpSpPr>
        <p:sp>
          <p:nvSpPr>
            <p:cNvPr id="622"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623"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624"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625"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626"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627"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628"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629"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630"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631"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632"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633"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634"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635"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636"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637"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638"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639"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640"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641"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64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3"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44"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45"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46"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47"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痫病教学查房的展望</a:t>
            </a:r>
            <a:endParaRPr lang="en-US" sz="3000" b="0" strike="noStrike" spc="-1">
              <a:solidFill>
                <a:schemeClr val="dk1"/>
              </a:solidFill>
              <a:latin typeface="Arial"/>
            </a:endParaRPr>
          </a:p>
        </p:txBody>
      </p:sp>
      <p:grpSp>
        <p:nvGrpSpPr>
          <p:cNvPr id="648" name="Group 15"/>
          <p:cNvGrpSpPr/>
          <p:nvPr/>
        </p:nvGrpSpPr>
        <p:grpSpPr>
          <a:xfrm>
            <a:off x="435960" y="378720"/>
            <a:ext cx="515160" cy="439560"/>
            <a:chOff x="435960" y="378720"/>
            <a:chExt cx="515160" cy="439560"/>
          </a:xfrm>
        </p:grpSpPr>
        <p:sp>
          <p:nvSpPr>
            <p:cNvPr id="649"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650"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651"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652"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653"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654"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655"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656"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657"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658"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659"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660"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661"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662"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663"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664"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665"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666"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667"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668"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669"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引入新技术</a:t>
            </a:r>
            <a:endParaRPr lang="en-US" sz="2000" b="0" strike="noStrike" spc="-1">
              <a:solidFill>
                <a:srgbClr val="000000"/>
              </a:solidFill>
              <a:latin typeface="Arial"/>
            </a:endParaRPr>
          </a:p>
        </p:txBody>
      </p:sp>
      <p:sp>
        <p:nvSpPr>
          <p:cNvPr id="670"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利用虚拟现实技术进行病例模拟</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推广远程医疗诊断</a:t>
            </a:r>
            <a:endParaRPr lang="en-US" sz="1600" b="0" strike="noStrike" spc="-1">
              <a:solidFill>
                <a:srgbClr val="000000"/>
              </a:solidFill>
              <a:latin typeface="Arial"/>
            </a:endParaRPr>
          </a:p>
        </p:txBody>
      </p:sp>
      <p:sp>
        <p:nvSpPr>
          <p:cNvPr id="671"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加强实践环节</a:t>
            </a:r>
            <a:endParaRPr lang="en-US" sz="2000" b="0" strike="noStrike" spc="-1">
              <a:solidFill>
                <a:srgbClr val="000000"/>
              </a:solidFill>
              <a:latin typeface="Arial"/>
            </a:endParaRPr>
          </a:p>
        </p:txBody>
      </p:sp>
      <p:sp>
        <p:nvSpPr>
          <p:cNvPr id="672"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开展临床操作技能竞赛</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增加实习机会</a:t>
            </a:r>
            <a:endParaRPr lang="en-US" sz="1600" b="0" strike="noStrike" spc="-1">
              <a:solidFill>
                <a:srgbClr val="000000"/>
              </a:solidFill>
              <a:latin typeface="Arial"/>
            </a:endParaRPr>
          </a:p>
        </p:txBody>
      </p:sp>
      <p:sp>
        <p:nvSpPr>
          <p:cNvPr id="673"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674"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675"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676"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677"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8"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07</a:t>
            </a:r>
            <a:endParaRPr lang="en-US" sz="3600" b="0" strike="noStrike" spc="148">
              <a:solidFill>
                <a:schemeClr val="dk1">
                  <a:lumMod val="65000"/>
                  <a:lumOff val="35000"/>
                </a:schemeClr>
              </a:solidFill>
              <a:latin typeface="Arial"/>
            </a:endParaRPr>
          </a:p>
        </p:txBody>
      </p:sp>
      <p:sp>
        <p:nvSpPr>
          <p:cNvPr id="679"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7</a:t>
            </a:r>
            <a:r>
              <a:rPr lang="zh-CN" sz="4000" b="1" strike="noStrike" spc="299">
                <a:solidFill>
                  <a:srgbClr val="EB554D"/>
                </a:solidFill>
                <a:latin typeface="Arial"/>
                <a:ea typeface="微软雅黑"/>
              </a:rPr>
              <a:t>章 痫病研究方向</a:t>
            </a:r>
            <a:endParaRPr lang="en-US" sz="4000" b="0" strike="noStrike" spc="-1">
              <a:solidFill>
                <a:schemeClr val="dk1"/>
              </a:solidFill>
              <a:latin typeface="Arial"/>
            </a:endParaRPr>
          </a:p>
        </p:txBody>
      </p:sp>
      <p:sp>
        <p:nvSpPr>
          <p:cNvPr id="68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1"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82"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683"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684"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85"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86"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687"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688"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68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69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痫病的遗传研究</a:t>
            </a:r>
            <a:endParaRPr lang="en-US" sz="3600" b="0" strike="noStrike" spc="-1">
              <a:solidFill>
                <a:srgbClr val="000000"/>
              </a:solidFill>
              <a:latin typeface="Arial"/>
            </a:endParaRPr>
          </a:p>
        </p:txBody>
      </p:sp>
      <p:sp>
        <p:nvSpPr>
          <p:cNvPr id="69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痫病的遗传研究是通过寻找痫病相关基因和进行痫病的家族遗传研究来探索病因。科学家们使用遗传学技术，致力于揭示痫病发生的遗传基础，以便更好地预防和治疗该疾病。</a:t>
            </a:r>
            <a:endParaRPr lang="en-US" sz="1800" b="0" strike="noStrike" spc="-1">
              <a:solidFill>
                <a:srgbClr val="000000"/>
              </a:solidFill>
              <a:latin typeface="Arial"/>
            </a:endParaRPr>
          </a:p>
        </p:txBody>
      </p:sp>
      <p:sp>
        <p:nvSpPr>
          <p:cNvPr id="69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693" name="Group 15"/>
          <p:cNvGrpSpPr/>
          <p:nvPr/>
        </p:nvGrpSpPr>
        <p:grpSpPr>
          <a:xfrm>
            <a:off x="431640" y="396000"/>
            <a:ext cx="514800" cy="439200"/>
            <a:chOff x="431640" y="396000"/>
            <a:chExt cx="514800" cy="439200"/>
          </a:xfrm>
        </p:grpSpPr>
        <p:sp>
          <p:nvSpPr>
            <p:cNvPr id="694"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695"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696"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697"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698"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699"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700"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701"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702"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703"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704"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705"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706"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707"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708"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709"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710"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711"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712"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713"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71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5" name="AutoShape 2"/>
          <p:cNvSpPr/>
          <p:nvPr/>
        </p:nvSpPr>
        <p:spPr>
          <a:xfrm>
            <a:off x="59292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16" name="AutoShape 3"/>
          <p:cNvSpPr/>
          <p:nvPr/>
        </p:nvSpPr>
        <p:spPr>
          <a:xfrm>
            <a:off x="436788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17" name="AutoShape 4"/>
          <p:cNvSpPr/>
          <p:nvPr/>
        </p:nvSpPr>
        <p:spPr>
          <a:xfrm>
            <a:off x="813384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18" name="AutoShape 5"/>
          <p:cNvSpPr/>
          <p:nvPr/>
        </p:nvSpPr>
        <p:spPr>
          <a:xfrm rot="18900000" flipH="1" flipV="1">
            <a:off x="52747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19" name="AutoShape 8"/>
          <p:cNvSpPr/>
          <p:nvPr/>
        </p:nvSpPr>
        <p:spPr>
          <a:xfrm>
            <a:off x="58183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720" name="AutoShape 9"/>
          <p:cNvSpPr/>
          <p:nvPr/>
        </p:nvSpPr>
        <p:spPr>
          <a:xfrm rot="18900000" flipH="1" flipV="1">
            <a:off x="149976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21" name="AutoShape 12"/>
          <p:cNvSpPr/>
          <p:nvPr/>
        </p:nvSpPr>
        <p:spPr>
          <a:xfrm>
            <a:off x="204336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722" name="AutoShape 13"/>
          <p:cNvSpPr/>
          <p:nvPr/>
        </p:nvSpPr>
        <p:spPr>
          <a:xfrm rot="18900000" flipH="1" flipV="1">
            <a:off x="90403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23" name="AutoShape 16"/>
          <p:cNvSpPr/>
          <p:nvPr/>
        </p:nvSpPr>
        <p:spPr>
          <a:xfrm>
            <a:off x="95839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724"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25"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26"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27"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28"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疾病预防</a:t>
            </a:r>
            <a:endParaRPr lang="en-US" sz="2000" b="0" strike="noStrike" spc="-1">
              <a:solidFill>
                <a:srgbClr val="000000"/>
              </a:solidFill>
              <a:latin typeface="Arial"/>
            </a:endParaRPr>
          </a:p>
        </p:txBody>
      </p:sp>
      <p:sp>
        <p:nvSpPr>
          <p:cNvPr id="729"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早期筛查</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干预措施</a:t>
            </a:r>
            <a:endParaRPr lang="en-US" sz="1600" b="0" strike="noStrike" spc="-1">
              <a:solidFill>
                <a:srgbClr val="000000"/>
              </a:solidFill>
              <a:latin typeface="Arial"/>
            </a:endParaRPr>
          </a:p>
        </p:txBody>
      </p:sp>
      <p:sp>
        <p:nvSpPr>
          <p:cNvPr id="730"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31"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病情管理</a:t>
            </a:r>
            <a:endParaRPr lang="en-US" sz="2000" b="0" strike="noStrike" spc="-1">
              <a:solidFill>
                <a:srgbClr val="000000"/>
              </a:solidFill>
              <a:latin typeface="Arial"/>
            </a:endParaRPr>
          </a:p>
        </p:txBody>
      </p:sp>
      <p:sp>
        <p:nvSpPr>
          <p:cNvPr id="732"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症状监测</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有效干预</a:t>
            </a:r>
            <a:endParaRPr lang="en-US" sz="1600" b="0" strike="noStrike" spc="-1">
              <a:solidFill>
                <a:srgbClr val="000000"/>
              </a:solidFill>
              <a:latin typeface="Arial"/>
            </a:endParaRPr>
          </a:p>
        </p:txBody>
      </p:sp>
      <p:sp>
        <p:nvSpPr>
          <p:cNvPr id="733"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34"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痫病的转化医学研究</a:t>
            </a:r>
            <a:endParaRPr lang="en-US" sz="3000" b="0" strike="noStrike" spc="-1">
              <a:solidFill>
                <a:schemeClr val="dk1"/>
              </a:solidFill>
              <a:latin typeface="Arial"/>
            </a:endParaRPr>
          </a:p>
        </p:txBody>
      </p:sp>
      <p:sp>
        <p:nvSpPr>
          <p:cNvPr id="735"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36"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精准医疗</a:t>
            </a:r>
            <a:endParaRPr lang="en-US" sz="2000" b="0" strike="noStrike" spc="-1">
              <a:solidFill>
                <a:srgbClr val="000000"/>
              </a:solidFill>
              <a:latin typeface="Arial"/>
            </a:endParaRPr>
          </a:p>
        </p:txBody>
      </p:sp>
      <p:sp>
        <p:nvSpPr>
          <p:cNvPr id="737"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个体化诊断</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定制治疗方案</a:t>
            </a:r>
            <a:endParaRPr lang="en-US" sz="1600" b="0" strike="noStrike" spc="-1">
              <a:solidFill>
                <a:srgbClr val="000000"/>
              </a:solidFill>
              <a:latin typeface="Arial"/>
            </a:endParaRPr>
          </a:p>
        </p:txBody>
      </p:sp>
      <p:grpSp>
        <p:nvGrpSpPr>
          <p:cNvPr id="738" name="Group 15"/>
          <p:cNvGrpSpPr/>
          <p:nvPr/>
        </p:nvGrpSpPr>
        <p:grpSpPr>
          <a:xfrm>
            <a:off x="435960" y="378720"/>
            <a:ext cx="515160" cy="439560"/>
            <a:chOff x="435960" y="378720"/>
            <a:chExt cx="515160" cy="439560"/>
          </a:xfrm>
        </p:grpSpPr>
        <p:sp>
          <p:nvSpPr>
            <p:cNvPr id="739"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740"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741"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742"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743"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744"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745"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746"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747"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748"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749"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750"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751"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752"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753"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754"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755"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756"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757"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758"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9"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痫病研究的重要性</a:t>
            </a:r>
            <a:endParaRPr lang="en-US" sz="3000" b="0" strike="noStrike" spc="-1">
              <a:solidFill>
                <a:schemeClr val="dk1"/>
              </a:solidFill>
              <a:latin typeface="Arial"/>
            </a:endParaRPr>
          </a:p>
        </p:txBody>
      </p:sp>
      <p:sp>
        <p:nvSpPr>
          <p:cNvPr id="760"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痫病研究是为了更好地了解病因、发展新疗法、提高早期诊断和治疗效果。通过持续的科学探索和技术创新，我们可以帮助患者提高生活质量，减少病情发展的风险。</a:t>
            </a:r>
            <a:endParaRPr lang="en-US" sz="1800" b="0" strike="noStrike" spc="-1">
              <a:solidFill>
                <a:srgbClr val="000000"/>
              </a:solidFill>
              <a:latin typeface="Arial"/>
            </a:endParaRPr>
          </a:p>
        </p:txBody>
      </p:sp>
      <p:grpSp>
        <p:nvGrpSpPr>
          <p:cNvPr id="761" name="Group 15"/>
          <p:cNvGrpSpPr/>
          <p:nvPr/>
        </p:nvGrpSpPr>
        <p:grpSpPr>
          <a:xfrm>
            <a:off x="435960" y="378720"/>
            <a:ext cx="515160" cy="439560"/>
            <a:chOff x="435960" y="378720"/>
            <a:chExt cx="515160" cy="439560"/>
          </a:xfrm>
        </p:grpSpPr>
        <p:sp>
          <p:nvSpPr>
            <p:cNvPr id="762" name="AutoShape 16"/>
            <p:cNvSpPr/>
            <p:nvPr/>
          </p:nvSpPr>
          <p:spPr>
            <a:xfrm>
              <a:off x="435960" y="3787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763" name="AutoShape 17"/>
            <p:cNvSpPr/>
            <p:nvPr/>
          </p:nvSpPr>
          <p:spPr>
            <a:xfrm>
              <a:off x="555840" y="3852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764" name="AutoShape 18"/>
            <p:cNvSpPr/>
            <p:nvPr/>
          </p:nvSpPr>
          <p:spPr>
            <a:xfrm>
              <a:off x="669960" y="3870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765" name="AutoShape 19"/>
            <p:cNvSpPr/>
            <p:nvPr/>
          </p:nvSpPr>
          <p:spPr>
            <a:xfrm>
              <a:off x="780840" y="39600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766" name="AutoShape 20"/>
            <p:cNvSpPr/>
            <p:nvPr/>
          </p:nvSpPr>
          <p:spPr>
            <a:xfrm>
              <a:off x="885960" y="39204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767" name="AutoShape 21"/>
            <p:cNvSpPr/>
            <p:nvPr/>
          </p:nvSpPr>
          <p:spPr>
            <a:xfrm>
              <a:off x="435960" y="4964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768" name="AutoShape 22"/>
            <p:cNvSpPr/>
            <p:nvPr/>
          </p:nvSpPr>
          <p:spPr>
            <a:xfrm>
              <a:off x="555840" y="50328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769" name="AutoShape 23"/>
            <p:cNvSpPr/>
            <p:nvPr/>
          </p:nvSpPr>
          <p:spPr>
            <a:xfrm>
              <a:off x="669960" y="5047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770" name="AutoShape 24"/>
            <p:cNvSpPr/>
            <p:nvPr/>
          </p:nvSpPr>
          <p:spPr>
            <a:xfrm>
              <a:off x="780840" y="5137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771" name="AutoShape 25"/>
            <p:cNvSpPr/>
            <p:nvPr/>
          </p:nvSpPr>
          <p:spPr>
            <a:xfrm>
              <a:off x="885960" y="50976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772" name="AutoShape 26"/>
            <p:cNvSpPr/>
            <p:nvPr/>
          </p:nvSpPr>
          <p:spPr>
            <a:xfrm>
              <a:off x="435960" y="6145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773" name="AutoShape 27"/>
            <p:cNvSpPr/>
            <p:nvPr/>
          </p:nvSpPr>
          <p:spPr>
            <a:xfrm>
              <a:off x="555840" y="6210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774" name="AutoShape 28"/>
            <p:cNvSpPr/>
            <p:nvPr/>
          </p:nvSpPr>
          <p:spPr>
            <a:xfrm>
              <a:off x="669960" y="6228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775" name="AutoShape 29"/>
            <p:cNvSpPr/>
            <p:nvPr/>
          </p:nvSpPr>
          <p:spPr>
            <a:xfrm>
              <a:off x="780840" y="63144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776" name="AutoShape 30"/>
            <p:cNvSpPr/>
            <p:nvPr/>
          </p:nvSpPr>
          <p:spPr>
            <a:xfrm>
              <a:off x="885960" y="62748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777" name="AutoShape 31"/>
            <p:cNvSpPr/>
            <p:nvPr/>
          </p:nvSpPr>
          <p:spPr>
            <a:xfrm>
              <a:off x="435960" y="7322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778" name="AutoShape 32"/>
            <p:cNvSpPr/>
            <p:nvPr/>
          </p:nvSpPr>
          <p:spPr>
            <a:xfrm>
              <a:off x="555840" y="73872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779" name="AutoShape 33"/>
            <p:cNvSpPr/>
            <p:nvPr/>
          </p:nvSpPr>
          <p:spPr>
            <a:xfrm>
              <a:off x="669960" y="7405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780" name="AutoShape 34"/>
            <p:cNvSpPr/>
            <p:nvPr/>
          </p:nvSpPr>
          <p:spPr>
            <a:xfrm>
              <a:off x="780840" y="7495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781" name="AutoShape 35"/>
            <p:cNvSpPr/>
            <p:nvPr/>
          </p:nvSpPr>
          <p:spPr>
            <a:xfrm>
              <a:off x="885960" y="74520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782"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3"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4"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5"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6"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7"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8"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89"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90"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08</a:t>
            </a:r>
            <a:endParaRPr lang="en-US" sz="3600" b="0" strike="noStrike" spc="148">
              <a:solidFill>
                <a:schemeClr val="dk1">
                  <a:lumMod val="65000"/>
                  <a:lumOff val="35000"/>
                </a:schemeClr>
              </a:solidFill>
              <a:latin typeface="Arial"/>
            </a:endParaRPr>
          </a:p>
        </p:txBody>
      </p:sp>
      <p:sp>
        <p:nvSpPr>
          <p:cNvPr id="791"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8</a:t>
            </a:r>
            <a:r>
              <a:rPr lang="zh-CN" sz="4000" b="1" strike="noStrike" spc="299">
                <a:solidFill>
                  <a:srgbClr val="EB554D"/>
                </a:solidFill>
                <a:latin typeface="Arial"/>
                <a:ea typeface="微软雅黑"/>
              </a:rPr>
              <a:t>章 痫病康复管理</a:t>
            </a:r>
            <a:endParaRPr lang="en-US" sz="4000" b="0" strike="noStrike" spc="-1">
              <a:solidFill>
                <a:schemeClr val="dk1"/>
              </a:solidFill>
              <a:latin typeface="Arial"/>
            </a:endParaRPr>
          </a:p>
        </p:txBody>
      </p:sp>
      <p:sp>
        <p:nvSpPr>
          <p:cNvPr id="79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93"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94"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95"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96"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97"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康复管理团队</a:t>
            </a:r>
            <a:endParaRPr lang="en-US" sz="3000" b="0" strike="noStrike" spc="-1">
              <a:solidFill>
                <a:schemeClr val="dk1"/>
              </a:solidFill>
              <a:latin typeface="Arial"/>
            </a:endParaRPr>
          </a:p>
        </p:txBody>
      </p:sp>
      <p:grpSp>
        <p:nvGrpSpPr>
          <p:cNvPr id="798" name="Group 15"/>
          <p:cNvGrpSpPr/>
          <p:nvPr/>
        </p:nvGrpSpPr>
        <p:grpSpPr>
          <a:xfrm>
            <a:off x="435960" y="378720"/>
            <a:ext cx="515160" cy="439560"/>
            <a:chOff x="435960" y="378720"/>
            <a:chExt cx="515160" cy="439560"/>
          </a:xfrm>
        </p:grpSpPr>
        <p:sp>
          <p:nvSpPr>
            <p:cNvPr id="799"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800"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801"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802"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803"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804"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805"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806"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807"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808"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809"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810"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811"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812"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813"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814"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815"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816"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817"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818"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819"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医生</a:t>
            </a:r>
            <a:endParaRPr lang="en-US" sz="2000" b="0" strike="noStrike" spc="-1">
              <a:solidFill>
                <a:srgbClr val="000000"/>
              </a:solidFill>
              <a:latin typeface="Arial"/>
            </a:endParaRPr>
          </a:p>
        </p:txBody>
      </p:sp>
      <p:sp>
        <p:nvSpPr>
          <p:cNvPr id="820"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负责病情诊断</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制定治疗方案</a:t>
            </a:r>
            <a:endParaRPr lang="en-US" sz="1600" b="0" strike="noStrike" spc="-1">
              <a:solidFill>
                <a:srgbClr val="000000"/>
              </a:solidFill>
              <a:latin typeface="Arial"/>
            </a:endParaRPr>
          </a:p>
        </p:txBody>
      </p:sp>
      <p:sp>
        <p:nvSpPr>
          <p:cNvPr id="821"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护士</a:t>
            </a:r>
            <a:endParaRPr lang="en-US" sz="2000" b="0" strike="noStrike" spc="-1">
              <a:solidFill>
                <a:srgbClr val="000000"/>
              </a:solidFill>
              <a:latin typeface="Arial"/>
            </a:endParaRPr>
          </a:p>
        </p:txBody>
      </p:sp>
      <p:sp>
        <p:nvSpPr>
          <p:cNvPr id="822"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提供护理服务</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监测患者状况</a:t>
            </a:r>
            <a:endParaRPr lang="en-US" sz="1600" b="0" strike="noStrike" spc="-1">
              <a:solidFill>
                <a:srgbClr val="000000"/>
              </a:solidFill>
              <a:latin typeface="Arial"/>
            </a:endParaRPr>
          </a:p>
        </p:txBody>
      </p:sp>
      <p:sp>
        <p:nvSpPr>
          <p:cNvPr id="823"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康复师</a:t>
            </a:r>
            <a:endParaRPr lang="en-US" sz="2000" b="0" strike="noStrike" spc="-1">
              <a:solidFill>
                <a:srgbClr val="000000"/>
              </a:solidFill>
              <a:latin typeface="Arial"/>
            </a:endParaRPr>
          </a:p>
        </p:txBody>
      </p:sp>
      <p:sp>
        <p:nvSpPr>
          <p:cNvPr id="824"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开展康复训练</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指导康复锻炼</a:t>
            </a:r>
            <a:endParaRPr lang="en-US" sz="1600" b="0" strike="noStrike" spc="-1">
              <a:solidFill>
                <a:srgbClr val="000000"/>
              </a:solidFill>
              <a:latin typeface="Arial"/>
            </a:endParaRPr>
          </a:p>
        </p:txBody>
      </p:sp>
      <p:sp>
        <p:nvSpPr>
          <p:cNvPr id="825"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826"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827"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8"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29"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830"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831"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32"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33"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34"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835"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83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康复管理的挑战</a:t>
            </a:r>
            <a:endParaRPr lang="en-US" sz="3600" b="0" strike="noStrike" spc="-1">
              <a:solidFill>
                <a:srgbClr val="000000"/>
              </a:solidFill>
              <a:latin typeface="Arial"/>
            </a:endParaRPr>
          </a:p>
        </p:txBody>
      </p:sp>
      <p:sp>
        <p:nvSpPr>
          <p:cNvPr id="83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康复管理面临着资源匮乏、病情复杂多变等挑战，需要团队协作，努力克服困难，提供更好的康复服务。</a:t>
            </a:r>
            <a:endParaRPr lang="en-US" sz="1800" b="0" strike="noStrike" spc="-1">
              <a:solidFill>
                <a:srgbClr val="000000"/>
              </a:solidFill>
              <a:latin typeface="Arial"/>
            </a:endParaRPr>
          </a:p>
        </p:txBody>
      </p:sp>
      <p:sp>
        <p:nvSpPr>
          <p:cNvPr id="83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840" name="Group 15"/>
          <p:cNvGrpSpPr/>
          <p:nvPr/>
        </p:nvGrpSpPr>
        <p:grpSpPr>
          <a:xfrm>
            <a:off x="431640" y="396000"/>
            <a:ext cx="514800" cy="439200"/>
            <a:chOff x="431640" y="396000"/>
            <a:chExt cx="514800" cy="439200"/>
          </a:xfrm>
        </p:grpSpPr>
        <p:sp>
          <p:nvSpPr>
            <p:cNvPr id="841"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842"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843"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844"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845"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846"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847"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848"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849"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850"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851"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852"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853"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854"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855"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856"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857"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858"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859"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860"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86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2"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09</a:t>
            </a:r>
            <a:endParaRPr lang="en-US" sz="3600" b="0" strike="noStrike" spc="148">
              <a:solidFill>
                <a:schemeClr val="dk1">
                  <a:lumMod val="65000"/>
                  <a:lumOff val="35000"/>
                </a:schemeClr>
              </a:solidFill>
              <a:latin typeface="Arial"/>
            </a:endParaRPr>
          </a:p>
        </p:txBody>
      </p:sp>
      <p:sp>
        <p:nvSpPr>
          <p:cNvPr id="863"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9</a:t>
            </a:r>
            <a:r>
              <a:rPr lang="zh-CN" sz="4000" b="1" strike="noStrike" spc="299">
                <a:solidFill>
                  <a:srgbClr val="EB554D"/>
                </a:solidFill>
                <a:latin typeface="Arial"/>
                <a:ea typeface="微软雅黑"/>
              </a:rPr>
              <a:t>章 痫病护理技能</a:t>
            </a:r>
            <a:endParaRPr lang="en-US" sz="4000" b="0" strike="noStrike" spc="-1">
              <a:solidFill>
                <a:schemeClr val="dk1"/>
              </a:solidFill>
              <a:latin typeface="Arial"/>
            </a:endParaRPr>
          </a:p>
        </p:txBody>
      </p:sp>
      <p:sp>
        <p:nvSpPr>
          <p:cNvPr id="86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5"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66"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867"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868"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69"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0"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1"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872"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8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痫病患者行为管理</a:t>
            </a:r>
            <a:endParaRPr lang="en-US" sz="3600" b="0" strike="noStrike" spc="-1">
              <a:solidFill>
                <a:srgbClr val="000000"/>
              </a:solidFill>
              <a:latin typeface="Arial"/>
            </a:endParaRPr>
          </a:p>
        </p:txBody>
      </p:sp>
      <p:sp>
        <p:nvSpPr>
          <p:cNvPr id="87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在护理痫病患者时，稳定患者情绪至关重要。通过耐心倾听和沟通，可以帮助患者放松情绪，减少发作可能。此外，避免患者受伤也是重要的，要保持周围环境安全，避免患者摔倒或碰伤。</a:t>
            </a:r>
            <a:endParaRPr lang="en-US" sz="1800" b="0" strike="noStrike" spc="-1">
              <a:solidFill>
                <a:srgbClr val="000000"/>
              </a:solidFill>
              <a:latin typeface="Arial"/>
            </a:endParaRPr>
          </a:p>
        </p:txBody>
      </p:sp>
      <p:sp>
        <p:nvSpPr>
          <p:cNvPr id="8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877" name="Group 15"/>
          <p:cNvGrpSpPr/>
          <p:nvPr/>
        </p:nvGrpSpPr>
        <p:grpSpPr>
          <a:xfrm>
            <a:off x="431640" y="396000"/>
            <a:ext cx="514800" cy="439200"/>
            <a:chOff x="431640" y="396000"/>
            <a:chExt cx="514800" cy="439200"/>
          </a:xfrm>
        </p:grpSpPr>
        <p:sp>
          <p:nvSpPr>
            <p:cNvPr id="878"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879"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880"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881"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882"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883"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884"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885"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886"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887"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888"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889"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890"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891"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892"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893"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894"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895"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896"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897"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89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9"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0" name="content.2.title"/>
          <p:cNvSpPr/>
          <p:nvPr/>
        </p:nvSpPr>
        <p:spPr>
          <a:xfrm>
            <a:off x="8392320" y="1557720"/>
            <a:ext cx="3373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家属沟通技巧</a:t>
            </a:r>
            <a:endParaRPr lang="en-US" sz="2000" b="0" strike="noStrike" spc="-1">
              <a:solidFill>
                <a:srgbClr val="000000"/>
              </a:solidFill>
              <a:latin typeface="Arial"/>
            </a:endParaRPr>
          </a:p>
        </p:txBody>
      </p:sp>
      <p:sp>
        <p:nvSpPr>
          <p:cNvPr id="901" name="content.2.content"/>
          <p:cNvSpPr/>
          <p:nvPr/>
        </p:nvSpPr>
        <p:spPr>
          <a:xfrm>
            <a:off x="8392320" y="191592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耐心倾听患者家属的需求</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提供心理支持</a:t>
            </a:r>
            <a:endParaRPr lang="en-US" sz="1600" b="0" strike="noStrike" spc="-1">
              <a:solidFill>
                <a:srgbClr val="000000"/>
              </a:solidFill>
              <a:latin typeface="Arial"/>
            </a:endParaRPr>
          </a:p>
        </p:txBody>
      </p:sp>
      <p:sp>
        <p:nvSpPr>
          <p:cNvPr id="902"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3" name="content.3.title"/>
          <p:cNvSpPr/>
          <p:nvPr/>
        </p:nvSpPr>
        <p:spPr>
          <a:xfrm>
            <a:off x="1094760" y="4120560"/>
            <a:ext cx="3229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chemeClr val="accent6"/>
                </a:solidFill>
                <a:latin typeface="微软雅黑"/>
                <a:ea typeface="微软雅黑"/>
              </a:rPr>
              <a:t> </a:t>
            </a:r>
            <a:endParaRPr lang="en-US" sz="2000" b="0" strike="noStrike" spc="-1">
              <a:solidFill>
                <a:srgbClr val="000000"/>
              </a:solidFill>
              <a:latin typeface="Arial"/>
            </a:endParaRPr>
          </a:p>
        </p:txBody>
      </p:sp>
      <p:sp>
        <p:nvSpPr>
          <p:cNvPr id="904"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05"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6" name="content.4.title"/>
          <p:cNvSpPr/>
          <p:nvPr/>
        </p:nvSpPr>
        <p:spPr>
          <a:xfrm>
            <a:off x="8392320" y="4109040"/>
            <a:ext cx="3256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chemeClr val="accent6"/>
                </a:solidFill>
                <a:latin typeface="微软雅黑"/>
                <a:ea typeface="微软雅黑"/>
              </a:rPr>
              <a:t> </a:t>
            </a:r>
            <a:endParaRPr lang="en-US" sz="2000" b="0" strike="noStrike" spc="-1">
              <a:solidFill>
                <a:srgbClr val="000000"/>
              </a:solidFill>
              <a:latin typeface="Arial"/>
            </a:endParaRPr>
          </a:p>
        </p:txBody>
      </p:sp>
      <p:sp>
        <p:nvSpPr>
          <p:cNvPr id="907"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08"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chemeClr val="accent6"/>
                </a:solidFill>
                <a:latin typeface="Arial"/>
                <a:ea typeface="微软雅黑"/>
              </a:rPr>
              <a:t>痫病患者家庭护理技巧</a:t>
            </a:r>
            <a:endParaRPr lang="en-US" sz="3000" b="0" strike="noStrike" spc="-1">
              <a:solidFill>
                <a:schemeClr val="dk1"/>
              </a:solidFill>
              <a:latin typeface="Arial"/>
            </a:endParaRPr>
          </a:p>
        </p:txBody>
      </p:sp>
      <p:sp>
        <p:nvSpPr>
          <p:cNvPr id="909"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0" name="content.1.title"/>
          <p:cNvSpPr/>
          <p:nvPr/>
        </p:nvSpPr>
        <p:spPr>
          <a:xfrm>
            <a:off x="1094760" y="1655280"/>
            <a:ext cx="33897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家庭环境整改</a:t>
            </a:r>
            <a:endParaRPr lang="en-US" sz="2000" b="0" strike="noStrike" spc="-1">
              <a:solidFill>
                <a:srgbClr val="000000"/>
              </a:solidFill>
              <a:latin typeface="Arial"/>
            </a:endParaRPr>
          </a:p>
        </p:txBody>
      </p:sp>
      <p:sp>
        <p:nvSpPr>
          <p:cNvPr id="911"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确保家中没有易碰伤的物品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减少光线刺激</a:t>
            </a:r>
            <a:endParaRPr lang="en-US" sz="1600" b="0" strike="noStrike" spc="-1">
              <a:solidFill>
                <a:srgbClr val="000000"/>
              </a:solidFill>
              <a:latin typeface="Arial"/>
            </a:endParaRPr>
          </a:p>
        </p:txBody>
      </p:sp>
      <p:grpSp>
        <p:nvGrpSpPr>
          <p:cNvPr id="912" name="Group 15"/>
          <p:cNvGrpSpPr/>
          <p:nvPr/>
        </p:nvGrpSpPr>
        <p:grpSpPr>
          <a:xfrm>
            <a:off x="435960" y="378720"/>
            <a:ext cx="515160" cy="439560"/>
            <a:chOff x="435960" y="378720"/>
            <a:chExt cx="515160" cy="439560"/>
          </a:xfrm>
        </p:grpSpPr>
        <p:sp>
          <p:nvSpPr>
            <p:cNvPr id="913" name="AutoShape 16"/>
            <p:cNvSpPr/>
            <p:nvPr/>
          </p:nvSpPr>
          <p:spPr>
            <a:xfrm>
              <a:off x="435960" y="37872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14" name="AutoShape 17"/>
            <p:cNvSpPr/>
            <p:nvPr/>
          </p:nvSpPr>
          <p:spPr>
            <a:xfrm>
              <a:off x="555840" y="38520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15" name="AutoShape 18"/>
            <p:cNvSpPr/>
            <p:nvPr/>
          </p:nvSpPr>
          <p:spPr>
            <a:xfrm>
              <a:off x="669960" y="38700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16" name="AutoShape 19"/>
            <p:cNvSpPr/>
            <p:nvPr/>
          </p:nvSpPr>
          <p:spPr>
            <a:xfrm>
              <a:off x="780840" y="39600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17" name="AutoShape 20"/>
            <p:cNvSpPr/>
            <p:nvPr/>
          </p:nvSpPr>
          <p:spPr>
            <a:xfrm>
              <a:off x="885960" y="39204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918" name="AutoShape 21"/>
            <p:cNvSpPr/>
            <p:nvPr/>
          </p:nvSpPr>
          <p:spPr>
            <a:xfrm>
              <a:off x="435960" y="49644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19" name="AutoShape 22"/>
            <p:cNvSpPr/>
            <p:nvPr/>
          </p:nvSpPr>
          <p:spPr>
            <a:xfrm>
              <a:off x="555840" y="50328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20" name="AutoShape 23"/>
            <p:cNvSpPr/>
            <p:nvPr/>
          </p:nvSpPr>
          <p:spPr>
            <a:xfrm>
              <a:off x="669960" y="50472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21" name="AutoShape 24"/>
            <p:cNvSpPr/>
            <p:nvPr/>
          </p:nvSpPr>
          <p:spPr>
            <a:xfrm>
              <a:off x="780840" y="51372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22" name="AutoShape 25"/>
            <p:cNvSpPr/>
            <p:nvPr/>
          </p:nvSpPr>
          <p:spPr>
            <a:xfrm>
              <a:off x="885960" y="50976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923" name="AutoShape 26"/>
            <p:cNvSpPr/>
            <p:nvPr/>
          </p:nvSpPr>
          <p:spPr>
            <a:xfrm>
              <a:off x="435960" y="61452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24" name="AutoShape 27"/>
            <p:cNvSpPr/>
            <p:nvPr/>
          </p:nvSpPr>
          <p:spPr>
            <a:xfrm>
              <a:off x="555840" y="62100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25" name="AutoShape 28"/>
            <p:cNvSpPr/>
            <p:nvPr/>
          </p:nvSpPr>
          <p:spPr>
            <a:xfrm>
              <a:off x="669960" y="62280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26" name="AutoShape 29"/>
            <p:cNvSpPr/>
            <p:nvPr/>
          </p:nvSpPr>
          <p:spPr>
            <a:xfrm>
              <a:off x="780840" y="63144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27" name="AutoShape 30"/>
            <p:cNvSpPr/>
            <p:nvPr/>
          </p:nvSpPr>
          <p:spPr>
            <a:xfrm>
              <a:off x="885960" y="62748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928" name="AutoShape 31"/>
            <p:cNvSpPr/>
            <p:nvPr/>
          </p:nvSpPr>
          <p:spPr>
            <a:xfrm>
              <a:off x="435960" y="73224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29" name="AutoShape 32"/>
            <p:cNvSpPr/>
            <p:nvPr/>
          </p:nvSpPr>
          <p:spPr>
            <a:xfrm>
              <a:off x="555840" y="73872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30" name="AutoShape 33"/>
            <p:cNvSpPr/>
            <p:nvPr/>
          </p:nvSpPr>
          <p:spPr>
            <a:xfrm>
              <a:off x="669960" y="74052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31" name="AutoShape 34"/>
            <p:cNvSpPr/>
            <p:nvPr/>
          </p:nvSpPr>
          <p:spPr>
            <a:xfrm>
              <a:off x="780840" y="74952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32" name="AutoShape 35"/>
            <p:cNvSpPr/>
            <p:nvPr/>
          </p:nvSpPr>
          <p:spPr>
            <a:xfrm>
              <a:off x="885960" y="74520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933" name="AutoShape 8"/>
          <p:cNvSpPr/>
          <p:nvPr/>
        </p:nvSpPr>
        <p:spPr>
          <a:xfrm>
            <a:off x="4397760" y="2570040"/>
            <a:ext cx="583920" cy="583920"/>
          </a:xfrm>
          <a:prstGeom prst="diamond">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4" name="AutoShape 9"/>
          <p:cNvSpPr/>
          <p:nvPr/>
        </p:nvSpPr>
        <p:spPr>
          <a:xfrm>
            <a:off x="7198560" y="2570040"/>
            <a:ext cx="583920" cy="588600"/>
          </a:xfrm>
          <a:prstGeom prst="diamond">
            <a:avLst/>
          </a:prstGeom>
          <a:solidFill>
            <a:srgbClr val="EB554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5" name="AutoShape 10"/>
          <p:cNvSpPr/>
          <p:nvPr/>
        </p:nvSpPr>
        <p:spPr>
          <a:xfrm>
            <a:off x="4397760" y="4078080"/>
            <a:ext cx="583920" cy="583920"/>
          </a:xfrm>
          <a:prstGeom prst="diamond">
            <a:avLst/>
          </a:prstGeom>
          <a:solidFill>
            <a:srgbClr val="EB554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6" name="AutoShape 11"/>
          <p:cNvSpPr/>
          <p:nvPr/>
        </p:nvSpPr>
        <p:spPr>
          <a:xfrm>
            <a:off x="7198560" y="4078080"/>
            <a:ext cx="583920" cy="583920"/>
          </a:xfrm>
          <a:prstGeom prst="diamond">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7"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938"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939"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940"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941" name="AutoShape 2"/>
          <p:cNvSpPr/>
          <p:nvPr/>
        </p:nvSpPr>
        <p:spPr>
          <a:xfrm>
            <a:off x="4876920" y="2507040"/>
            <a:ext cx="2424240" cy="236448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42"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3"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44"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总结</a:t>
            </a:r>
            <a:endParaRPr lang="en-US" sz="3000" b="0" strike="noStrike" spc="-1">
              <a:solidFill>
                <a:schemeClr val="dk1"/>
              </a:solidFill>
              <a:latin typeface="Arial"/>
            </a:endParaRPr>
          </a:p>
        </p:txBody>
      </p:sp>
      <p:sp>
        <p:nvSpPr>
          <p:cNvPr id="945"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痫病护理技能对于患者及其家人至关重要。通过学习和实践，护理人员可以有效地管理痫病患者的各种需求，促进患者康复，提高生活质量。</a:t>
            </a:r>
            <a:endParaRPr lang="en-US" sz="1800" b="0" strike="noStrike" spc="-1">
              <a:solidFill>
                <a:srgbClr val="000000"/>
              </a:solidFill>
              <a:latin typeface="Arial"/>
            </a:endParaRPr>
          </a:p>
        </p:txBody>
      </p:sp>
      <p:grpSp>
        <p:nvGrpSpPr>
          <p:cNvPr id="946" name="Group 15"/>
          <p:cNvGrpSpPr/>
          <p:nvPr/>
        </p:nvGrpSpPr>
        <p:grpSpPr>
          <a:xfrm>
            <a:off x="435960" y="378720"/>
            <a:ext cx="515160" cy="439560"/>
            <a:chOff x="435960" y="378720"/>
            <a:chExt cx="515160" cy="439560"/>
          </a:xfrm>
        </p:grpSpPr>
        <p:sp>
          <p:nvSpPr>
            <p:cNvPr id="947"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48"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49"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50"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51"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952"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53"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54"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55"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56"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957"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58"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59"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60"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61"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962"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63"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64"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65"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66"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967"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8"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010</a:t>
            </a:r>
            <a:endParaRPr lang="en-US" sz="3600" b="0" strike="noStrike" spc="148">
              <a:solidFill>
                <a:schemeClr val="dk1">
                  <a:lumMod val="65000"/>
                  <a:lumOff val="35000"/>
                </a:schemeClr>
              </a:solidFill>
              <a:latin typeface="Arial"/>
            </a:endParaRPr>
          </a:p>
        </p:txBody>
      </p:sp>
      <p:sp>
        <p:nvSpPr>
          <p:cNvPr id="969"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第十章 痫病护理质量评估</a:t>
            </a:r>
            <a:endParaRPr lang="en-US" sz="4000" b="0" strike="noStrike" spc="-1">
              <a:solidFill>
                <a:schemeClr val="dk1"/>
              </a:solidFill>
              <a:latin typeface="Arial"/>
            </a:endParaRPr>
          </a:p>
        </p:txBody>
      </p:sp>
      <p:sp>
        <p:nvSpPr>
          <p:cNvPr id="9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1"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2"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3"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4"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质量评估方法</a:t>
            </a:r>
            <a:endParaRPr lang="en-US" sz="3000" b="0" strike="noStrike" spc="-1">
              <a:solidFill>
                <a:schemeClr val="dk1"/>
              </a:solidFill>
              <a:latin typeface="Arial"/>
            </a:endParaRPr>
          </a:p>
        </p:txBody>
      </p:sp>
      <p:grpSp>
        <p:nvGrpSpPr>
          <p:cNvPr id="976" name="Group 15"/>
          <p:cNvGrpSpPr/>
          <p:nvPr/>
        </p:nvGrpSpPr>
        <p:grpSpPr>
          <a:xfrm>
            <a:off x="435960" y="378720"/>
            <a:ext cx="515160" cy="439560"/>
            <a:chOff x="435960" y="378720"/>
            <a:chExt cx="515160" cy="439560"/>
          </a:xfrm>
        </p:grpSpPr>
        <p:sp>
          <p:nvSpPr>
            <p:cNvPr id="977"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978"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979"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980"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981"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982"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983"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984"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985"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986"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987"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988"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989"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990"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991"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992"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993"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994"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995"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996"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997"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定期会诊讨论</a:t>
            </a:r>
            <a:endParaRPr lang="en-US" sz="2000" b="0" strike="noStrike" spc="-1">
              <a:solidFill>
                <a:srgbClr val="000000"/>
              </a:solidFill>
              <a:latin typeface="Arial"/>
            </a:endParaRPr>
          </a:p>
        </p:txBody>
      </p:sp>
      <p:sp>
        <p:nvSpPr>
          <p:cNvPr id="998"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医护人员定期会诊，交流病情和护理情况</a:t>
            </a:r>
            <a:endParaRPr lang="en-US" sz="1600" b="0" strike="noStrike" spc="-1">
              <a:solidFill>
                <a:srgbClr val="000000"/>
              </a:solidFill>
              <a:latin typeface="Arial"/>
            </a:endParaRPr>
          </a:p>
        </p:txBody>
      </p:sp>
      <p:sp>
        <p:nvSpPr>
          <p:cNvPr id="999"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护理记录审核</a:t>
            </a:r>
            <a:endParaRPr lang="en-US" sz="2000" b="0" strike="noStrike" spc="-1">
              <a:solidFill>
                <a:srgbClr val="000000"/>
              </a:solidFill>
              <a:latin typeface="Arial"/>
            </a:endParaRPr>
          </a:p>
        </p:txBody>
      </p:sp>
      <p:sp>
        <p:nvSpPr>
          <p:cNvPr id="1000"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对护理记录进行定期审核，发现问题及时处理</a:t>
            </a:r>
            <a:endParaRPr lang="en-US" sz="1600" b="0" strike="noStrike" spc="-1">
              <a:solidFill>
                <a:srgbClr val="000000"/>
              </a:solidFill>
              <a:latin typeface="Arial"/>
            </a:endParaRPr>
          </a:p>
        </p:txBody>
      </p:sp>
      <p:sp>
        <p:nvSpPr>
          <p:cNvPr id="1001"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002"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03"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004"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05"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6"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007"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质量评估结果分析</a:t>
            </a:r>
            <a:endParaRPr lang="en-US" sz="3000" b="0" strike="noStrike" spc="-1">
              <a:solidFill>
                <a:schemeClr val="dk1"/>
              </a:solidFill>
              <a:latin typeface="Arial"/>
            </a:endParaRPr>
          </a:p>
        </p:txBody>
      </p:sp>
      <p:sp>
        <p:nvSpPr>
          <p:cNvPr id="1008"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对质量评估结果进行分析，可以发现问题并提出改进建议，进一步提升护理质量。</a:t>
            </a:r>
            <a:endParaRPr lang="en-US" sz="1800" b="0" strike="noStrike" spc="-1">
              <a:solidFill>
                <a:srgbClr val="000000"/>
              </a:solidFill>
              <a:latin typeface="Arial"/>
            </a:endParaRPr>
          </a:p>
        </p:txBody>
      </p:sp>
      <p:grpSp>
        <p:nvGrpSpPr>
          <p:cNvPr id="1009" name="Group 15"/>
          <p:cNvGrpSpPr/>
          <p:nvPr/>
        </p:nvGrpSpPr>
        <p:grpSpPr>
          <a:xfrm>
            <a:off x="435960" y="378720"/>
            <a:ext cx="515160" cy="439560"/>
            <a:chOff x="435960" y="378720"/>
            <a:chExt cx="515160" cy="439560"/>
          </a:xfrm>
        </p:grpSpPr>
        <p:sp>
          <p:nvSpPr>
            <p:cNvPr id="1010"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11"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12"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13"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14"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15"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16"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17"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18"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19"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20"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21"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22"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23"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24"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25"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26"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27"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28"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29"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030"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31"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032"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033"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034"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035"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036"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037"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038"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提升医疗服务质量</a:t>
            </a:r>
            <a:endParaRPr lang="en-US" sz="3600" b="0" strike="noStrike" spc="-1">
              <a:solidFill>
                <a:srgbClr val="000000"/>
              </a:solidFill>
              <a:latin typeface="Arial"/>
            </a:endParaRPr>
          </a:p>
        </p:txBody>
      </p:sp>
      <p:sp>
        <p:nvSpPr>
          <p:cNvPr id="104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通过质量评估指标和方法，医疗机构可以不断优化护理流程，提高服务质量，提升患者满意度。</a:t>
            </a:r>
            <a:endParaRPr lang="en-US" sz="1800" b="0" strike="noStrike" spc="-1">
              <a:solidFill>
                <a:srgbClr val="000000"/>
              </a:solidFill>
              <a:latin typeface="Arial"/>
            </a:endParaRPr>
          </a:p>
        </p:txBody>
      </p:sp>
      <p:sp>
        <p:nvSpPr>
          <p:cNvPr id="10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3" name="Group 15"/>
          <p:cNvGrpSpPr/>
          <p:nvPr/>
        </p:nvGrpSpPr>
        <p:grpSpPr>
          <a:xfrm>
            <a:off x="431640" y="396000"/>
            <a:ext cx="514800" cy="439200"/>
            <a:chOff x="431640" y="396000"/>
            <a:chExt cx="514800" cy="439200"/>
          </a:xfrm>
        </p:grpSpPr>
        <p:sp>
          <p:nvSpPr>
            <p:cNvPr id="1044"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45"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46"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47"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48"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49"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0"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51"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52"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53"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54"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5"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56"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57"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58"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59"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0"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1"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62"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63"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06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5"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011</a:t>
            </a:r>
            <a:endParaRPr lang="en-US" sz="3600" b="0" strike="noStrike" spc="148">
              <a:solidFill>
                <a:schemeClr val="dk1">
                  <a:lumMod val="65000"/>
                  <a:lumOff val="35000"/>
                </a:schemeClr>
              </a:solidFill>
              <a:latin typeface="Arial"/>
            </a:endParaRPr>
          </a:p>
        </p:txBody>
      </p:sp>
      <p:sp>
        <p:nvSpPr>
          <p:cNvPr id="1066"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11</a:t>
            </a:r>
            <a:r>
              <a:rPr lang="zh-CN" sz="4000" b="1" strike="noStrike" spc="299">
                <a:solidFill>
                  <a:srgbClr val="EB554D"/>
                </a:solidFill>
                <a:latin typeface="Arial"/>
                <a:ea typeface="微软雅黑"/>
              </a:rPr>
              <a:t>章 痫病患者康复效果评估</a:t>
            </a:r>
            <a:endParaRPr lang="en-US" sz="4000" b="0" strike="noStrike" spc="-1">
              <a:solidFill>
                <a:schemeClr val="dk1"/>
              </a:solidFill>
              <a:latin typeface="Arial"/>
            </a:endParaRPr>
          </a:p>
        </p:txBody>
      </p:sp>
      <p:sp>
        <p:nvSpPr>
          <p:cNvPr id="10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8"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9"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0"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1"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评估方法</a:t>
            </a:r>
            <a:endParaRPr lang="en-US" sz="3000" b="0" strike="noStrike" spc="-1">
              <a:solidFill>
                <a:schemeClr val="dk1"/>
              </a:solidFill>
              <a:latin typeface="Arial"/>
            </a:endParaRPr>
          </a:p>
        </p:txBody>
      </p:sp>
      <p:grpSp>
        <p:nvGrpSpPr>
          <p:cNvPr id="1073" name="Group 15"/>
          <p:cNvGrpSpPr/>
          <p:nvPr/>
        </p:nvGrpSpPr>
        <p:grpSpPr>
          <a:xfrm>
            <a:off x="435960" y="378720"/>
            <a:ext cx="515160" cy="439560"/>
            <a:chOff x="435960" y="378720"/>
            <a:chExt cx="515160" cy="439560"/>
          </a:xfrm>
        </p:grpSpPr>
        <p:sp>
          <p:nvSpPr>
            <p:cNvPr id="1074"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75"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6"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77"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78"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79"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80"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81"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2"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83"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84"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85"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86"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7"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88"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89"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90"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91"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92"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3"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094"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问卷调查</a:t>
            </a:r>
            <a:endParaRPr lang="en-US" sz="2000" b="0" strike="noStrike" spc="-1">
              <a:solidFill>
                <a:srgbClr val="000000"/>
              </a:solidFill>
              <a:latin typeface="Arial"/>
            </a:endParaRPr>
          </a:p>
        </p:txBody>
      </p:sp>
      <p:sp>
        <p:nvSpPr>
          <p:cNvPr id="1095"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通过问卷了解患者康复情况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了解患者生活状态等</a:t>
            </a:r>
            <a:endParaRPr lang="en-US" sz="1600" b="0" strike="noStrike" spc="-1">
              <a:solidFill>
                <a:srgbClr val="000000"/>
              </a:solidFill>
              <a:latin typeface="Arial"/>
            </a:endParaRPr>
          </a:p>
        </p:txBody>
      </p:sp>
      <p:sp>
        <p:nvSpPr>
          <p:cNvPr id="1096"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体格检查</a:t>
            </a:r>
            <a:endParaRPr lang="en-US" sz="2000" b="0" strike="noStrike" spc="-1">
              <a:solidFill>
                <a:srgbClr val="000000"/>
              </a:solidFill>
              <a:latin typeface="Arial"/>
            </a:endParaRPr>
          </a:p>
        </p:txBody>
      </p:sp>
      <p:sp>
        <p:nvSpPr>
          <p:cNvPr id="1097"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通过体格检查了解患者身体情况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检测症状变化等</a:t>
            </a:r>
            <a:endParaRPr lang="en-US" sz="1600" b="0" strike="noStrike" spc="-1">
              <a:solidFill>
                <a:srgbClr val="000000"/>
              </a:solidFill>
              <a:latin typeface="Arial"/>
            </a:endParaRPr>
          </a:p>
        </p:txBody>
      </p:sp>
      <p:sp>
        <p:nvSpPr>
          <p:cNvPr id="1098"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099"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00"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101"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02"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03"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04"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105"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106"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07"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08"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09"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110"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11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评估结果应用</a:t>
            </a:r>
            <a:endParaRPr lang="en-US" sz="3600" b="0" strike="noStrike" spc="-1">
              <a:solidFill>
                <a:srgbClr val="000000"/>
              </a:solidFill>
              <a:latin typeface="Arial"/>
            </a:endParaRPr>
          </a:p>
        </p:txBody>
      </p:sp>
      <p:sp>
        <p:nvSpPr>
          <p:cNvPr id="111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评估结果可以帮助医生优化康复计划，根据患者实际情况调整治疗方案。同时，评估结果也有助于预防病情复发，提高患者的康复效果。</a:t>
            </a:r>
            <a:endParaRPr lang="en-US" sz="1800" b="0" strike="noStrike" spc="-1">
              <a:solidFill>
                <a:srgbClr val="000000"/>
              </a:solidFill>
              <a:latin typeface="Arial"/>
            </a:endParaRPr>
          </a:p>
        </p:txBody>
      </p:sp>
      <p:sp>
        <p:nvSpPr>
          <p:cNvPr id="111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115" name="Group 15"/>
          <p:cNvGrpSpPr/>
          <p:nvPr/>
        </p:nvGrpSpPr>
        <p:grpSpPr>
          <a:xfrm>
            <a:off x="431640" y="396000"/>
            <a:ext cx="514800" cy="439200"/>
            <a:chOff x="431640" y="396000"/>
            <a:chExt cx="514800" cy="439200"/>
          </a:xfrm>
        </p:grpSpPr>
        <p:sp>
          <p:nvSpPr>
            <p:cNvPr id="1116"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7"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8"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19"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20"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21"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22"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3"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4"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25"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26"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27"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8"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9"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0"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31"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32"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33"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4"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5"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13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37"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012</a:t>
            </a:r>
            <a:endParaRPr lang="en-US" sz="3600" b="0" strike="noStrike" spc="148">
              <a:solidFill>
                <a:schemeClr val="dk1">
                  <a:lumMod val="65000"/>
                  <a:lumOff val="35000"/>
                </a:schemeClr>
              </a:solidFill>
              <a:latin typeface="Arial"/>
            </a:endParaRPr>
          </a:p>
        </p:txBody>
      </p:sp>
      <p:sp>
        <p:nvSpPr>
          <p:cNvPr id="1138"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12</a:t>
            </a:r>
            <a:r>
              <a:rPr lang="zh-CN" sz="4000" b="1" strike="noStrike" spc="299">
                <a:solidFill>
                  <a:srgbClr val="EB554D"/>
                </a:solidFill>
                <a:latin typeface="Arial"/>
                <a:ea typeface="微软雅黑"/>
              </a:rPr>
              <a:t>章 痫病的社会支持</a:t>
            </a:r>
            <a:endParaRPr lang="en-US" sz="4000" b="0" strike="noStrike" spc="-1">
              <a:solidFill>
                <a:schemeClr val="dk1"/>
              </a:solidFill>
              <a:latin typeface="Arial"/>
            </a:endParaRPr>
          </a:p>
        </p:txBody>
      </p:sp>
      <p:sp>
        <p:nvSpPr>
          <p:cNvPr id="113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40"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1"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2"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3"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4"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社会支持的重要性</a:t>
            </a:r>
            <a:endParaRPr lang="en-US" sz="3000" b="0" strike="noStrike" spc="-1">
              <a:solidFill>
                <a:schemeClr val="dk1"/>
              </a:solidFill>
              <a:latin typeface="Arial"/>
            </a:endParaRPr>
          </a:p>
        </p:txBody>
      </p:sp>
      <p:grpSp>
        <p:nvGrpSpPr>
          <p:cNvPr id="1145" name="Group 15"/>
          <p:cNvGrpSpPr/>
          <p:nvPr/>
        </p:nvGrpSpPr>
        <p:grpSpPr>
          <a:xfrm>
            <a:off x="435960" y="378720"/>
            <a:ext cx="515160" cy="439560"/>
            <a:chOff x="435960" y="378720"/>
            <a:chExt cx="515160" cy="439560"/>
          </a:xfrm>
        </p:grpSpPr>
        <p:sp>
          <p:nvSpPr>
            <p:cNvPr id="1146"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47"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48"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49"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50"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1"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52"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53"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54"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55"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6"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57"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58"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59"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60"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61"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2"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63"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64"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65"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166"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帮助病患者更好地适应病情</a:t>
            </a:r>
            <a:endParaRPr lang="en-US" sz="2000" b="0" strike="noStrike" spc="-1">
              <a:solidFill>
                <a:srgbClr val="000000"/>
              </a:solidFill>
              <a:latin typeface="Arial"/>
            </a:endParaRPr>
          </a:p>
        </p:txBody>
      </p:sp>
      <p:sp>
        <p:nvSpPr>
          <p:cNvPr id="1167"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提供信息支持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分享经验</a:t>
            </a:r>
            <a:endParaRPr lang="en-US" sz="1600" b="0" strike="noStrike" spc="-1">
              <a:solidFill>
                <a:srgbClr val="000000"/>
              </a:solidFill>
              <a:latin typeface="Arial"/>
            </a:endParaRPr>
          </a:p>
        </p:txBody>
      </p:sp>
      <p:sp>
        <p:nvSpPr>
          <p:cNvPr id="1168"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缓解病患者的心理压力</a:t>
            </a:r>
            <a:endParaRPr lang="en-US" sz="2000" b="0" strike="noStrike" spc="-1">
              <a:solidFill>
                <a:srgbClr val="000000"/>
              </a:solidFill>
              <a:latin typeface="Arial"/>
            </a:endParaRPr>
          </a:p>
        </p:txBody>
      </p:sp>
      <p:sp>
        <p:nvSpPr>
          <p:cNvPr id="1169"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提供情感支持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减轻焦虑</a:t>
            </a:r>
            <a:endParaRPr lang="en-US" sz="1600" b="0" strike="noStrike" spc="-1">
              <a:solidFill>
                <a:srgbClr val="000000"/>
              </a:solidFill>
              <a:latin typeface="Arial"/>
            </a:endParaRPr>
          </a:p>
        </p:txBody>
      </p:sp>
      <p:sp>
        <p:nvSpPr>
          <p:cNvPr id="1170"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171"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72"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173"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74"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75"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76"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177"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178"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79"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80"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81"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182"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1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社会支持的形式</a:t>
            </a:r>
            <a:endParaRPr lang="en-US" sz="3600" b="0" strike="noStrike" spc="-1">
              <a:solidFill>
                <a:srgbClr val="000000"/>
              </a:solidFill>
              <a:latin typeface="Arial"/>
            </a:endParaRPr>
          </a:p>
        </p:txBody>
      </p:sp>
      <p:sp>
        <p:nvSpPr>
          <p:cNvPr id="118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病友支持团体和社会福利项目是痫病患者获取社会支持的两种主要形式。病友支持团体可以提供情感支持和经验交流，社会福利项目则为病患者提供物质援助和医疗资源。</a:t>
            </a:r>
            <a:endParaRPr lang="en-US" sz="1800" b="0" strike="noStrike" spc="-1">
              <a:solidFill>
                <a:srgbClr val="000000"/>
              </a:solidFill>
              <a:latin typeface="Arial"/>
            </a:endParaRPr>
          </a:p>
        </p:txBody>
      </p:sp>
      <p:sp>
        <p:nvSpPr>
          <p:cNvPr id="11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187" name="Group 15"/>
          <p:cNvGrpSpPr/>
          <p:nvPr/>
        </p:nvGrpSpPr>
        <p:grpSpPr>
          <a:xfrm>
            <a:off x="431640" y="396000"/>
            <a:ext cx="514800" cy="439200"/>
            <a:chOff x="431640" y="396000"/>
            <a:chExt cx="514800" cy="439200"/>
          </a:xfrm>
        </p:grpSpPr>
        <p:sp>
          <p:nvSpPr>
            <p:cNvPr id="1188"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89"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90"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91"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2"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3"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94"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95"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96"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7"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8"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99"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00"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01"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02"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3"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4"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05"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06"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07"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0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09"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0"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1"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2"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3"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社会支持的未来发展</a:t>
            </a:r>
            <a:endParaRPr lang="en-US" sz="3000" b="0" strike="noStrike" spc="-1">
              <a:solidFill>
                <a:schemeClr val="dk1"/>
              </a:solidFill>
              <a:latin typeface="Arial"/>
            </a:endParaRPr>
          </a:p>
        </p:txBody>
      </p:sp>
      <p:grpSp>
        <p:nvGrpSpPr>
          <p:cNvPr id="1214" name="Group 15"/>
          <p:cNvGrpSpPr/>
          <p:nvPr/>
        </p:nvGrpSpPr>
        <p:grpSpPr>
          <a:xfrm>
            <a:off x="435960" y="378720"/>
            <a:ext cx="515160" cy="439560"/>
            <a:chOff x="435960" y="378720"/>
            <a:chExt cx="515160" cy="439560"/>
          </a:xfrm>
        </p:grpSpPr>
        <p:sp>
          <p:nvSpPr>
            <p:cNvPr id="1215"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6"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17"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18"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19"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20"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21"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2"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23"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24"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25"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26"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7"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28"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29"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30"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31"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32"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3"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34"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35"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提升社会对痫病患者的关注度</a:t>
            </a:r>
            <a:endParaRPr lang="en-US" sz="2000" b="0" strike="noStrike" spc="-1">
              <a:solidFill>
                <a:srgbClr val="000000"/>
              </a:solidFill>
              <a:latin typeface="Arial"/>
            </a:endParaRPr>
          </a:p>
        </p:txBody>
      </p:sp>
      <p:sp>
        <p:nvSpPr>
          <p:cNvPr id="1236"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加强宣传教育</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建立更多支持机构</a:t>
            </a:r>
            <a:endParaRPr lang="en-US" sz="1600" b="0" strike="noStrike" spc="-1">
              <a:solidFill>
                <a:srgbClr val="000000"/>
              </a:solidFill>
              <a:latin typeface="Arial"/>
            </a:endParaRPr>
          </a:p>
        </p:txBody>
      </p:sp>
      <p:sp>
        <p:nvSpPr>
          <p:cNvPr id="1237"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完善社会支持体系</a:t>
            </a:r>
            <a:endParaRPr lang="en-US" sz="2000" b="0" strike="noStrike" spc="-1">
              <a:solidFill>
                <a:srgbClr val="000000"/>
              </a:solidFill>
              <a:latin typeface="Arial"/>
            </a:endParaRPr>
          </a:p>
        </p:txBody>
      </p:sp>
      <p:sp>
        <p:nvSpPr>
          <p:cNvPr id="1238"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加强政策支持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促进社会融合</a:t>
            </a:r>
            <a:endParaRPr lang="en-US" sz="1600" b="0" strike="noStrike" spc="-1">
              <a:solidFill>
                <a:srgbClr val="000000"/>
              </a:solidFill>
              <a:latin typeface="Arial"/>
            </a:endParaRPr>
          </a:p>
        </p:txBody>
      </p:sp>
      <p:sp>
        <p:nvSpPr>
          <p:cNvPr id="1239"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240"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41"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242"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43"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4"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013</a:t>
            </a:r>
            <a:endParaRPr lang="en-US" sz="3600" b="0" strike="noStrike" spc="148">
              <a:solidFill>
                <a:schemeClr val="dk1">
                  <a:lumMod val="65000"/>
                  <a:lumOff val="35000"/>
                </a:schemeClr>
              </a:solidFill>
              <a:latin typeface="Arial"/>
            </a:endParaRPr>
          </a:p>
        </p:txBody>
      </p:sp>
      <p:sp>
        <p:nvSpPr>
          <p:cNvPr id="1245"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13</a:t>
            </a:r>
            <a:r>
              <a:rPr lang="zh-CN" sz="4000" b="1" strike="noStrike" spc="299">
                <a:solidFill>
                  <a:srgbClr val="EB554D"/>
                </a:solidFill>
                <a:latin typeface="Arial"/>
                <a:ea typeface="微软雅黑"/>
              </a:rPr>
              <a:t>章 痫病康复心理辅导</a:t>
            </a:r>
            <a:endParaRPr lang="en-US" sz="4000" b="0" strike="noStrike" spc="-1">
              <a:solidFill>
                <a:schemeClr val="dk1"/>
              </a:solidFill>
              <a:latin typeface="Arial"/>
            </a:endParaRPr>
          </a:p>
        </p:txBody>
      </p:sp>
      <p:sp>
        <p:nvSpPr>
          <p:cNvPr id="124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7"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48"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249"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250"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51"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52"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53"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254"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25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康复心理辅导的意义</a:t>
            </a:r>
            <a:endParaRPr lang="en-US" sz="3600" b="0" strike="noStrike" spc="-1">
              <a:solidFill>
                <a:srgbClr val="000000"/>
              </a:solidFill>
              <a:latin typeface="Arial"/>
            </a:endParaRPr>
          </a:p>
        </p:txBody>
      </p:sp>
      <p:sp>
        <p:nvSpPr>
          <p:cNvPr id="125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康复心理辅导在痫病治疗中扮演着重要角色。通过帮助病患者建立积极的心态，能够促进康复效果的实现，提高患者的生活质量和康复速度。</a:t>
            </a:r>
            <a:endParaRPr lang="en-US" sz="1800" b="0" strike="noStrike" spc="-1">
              <a:solidFill>
                <a:srgbClr val="000000"/>
              </a:solidFill>
              <a:latin typeface="Arial"/>
            </a:endParaRPr>
          </a:p>
        </p:txBody>
      </p:sp>
      <p:sp>
        <p:nvSpPr>
          <p:cNvPr id="125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259" name="Group 15"/>
          <p:cNvGrpSpPr/>
          <p:nvPr/>
        </p:nvGrpSpPr>
        <p:grpSpPr>
          <a:xfrm>
            <a:off x="431640" y="396000"/>
            <a:ext cx="514800" cy="439200"/>
            <a:chOff x="431640" y="396000"/>
            <a:chExt cx="514800" cy="439200"/>
          </a:xfrm>
        </p:grpSpPr>
        <p:sp>
          <p:nvSpPr>
            <p:cNvPr id="1260"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61"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62"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63"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64"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65"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66"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67"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68"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69"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70"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71"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72"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73"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74"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75"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76"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77"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78"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79"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8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81"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2" name="content.2.title"/>
          <p:cNvSpPr/>
          <p:nvPr/>
        </p:nvSpPr>
        <p:spPr>
          <a:xfrm>
            <a:off x="8392320" y="1557720"/>
            <a:ext cx="3373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负面情绪处理</a:t>
            </a:r>
            <a:endParaRPr lang="en-US" sz="2000" b="0" strike="noStrike" spc="-1">
              <a:solidFill>
                <a:srgbClr val="000000"/>
              </a:solidFill>
              <a:latin typeface="Arial"/>
            </a:endParaRPr>
          </a:p>
        </p:txBody>
      </p:sp>
      <p:sp>
        <p:nvSpPr>
          <p:cNvPr id="1283" name="content.2.content"/>
          <p:cNvSpPr/>
          <p:nvPr/>
        </p:nvSpPr>
        <p:spPr>
          <a:xfrm>
            <a:off x="8392320" y="191592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引导患者面对情绪问题</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帮助患者转变消极情绪</a:t>
            </a:r>
            <a:endParaRPr lang="en-US" sz="1600" b="0" strike="noStrike" spc="-1">
              <a:solidFill>
                <a:srgbClr val="000000"/>
              </a:solidFill>
              <a:latin typeface="Arial"/>
            </a:endParaRPr>
          </a:p>
        </p:txBody>
      </p:sp>
      <p:sp>
        <p:nvSpPr>
          <p:cNvPr id="1284"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5" name="content.3.title"/>
          <p:cNvSpPr/>
          <p:nvPr/>
        </p:nvSpPr>
        <p:spPr>
          <a:xfrm>
            <a:off x="1094760" y="4120560"/>
            <a:ext cx="3229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患者参与</a:t>
            </a:r>
            <a:endParaRPr lang="en-US" sz="2000" b="0" strike="noStrike" spc="-1">
              <a:solidFill>
                <a:srgbClr val="000000"/>
              </a:solidFill>
              <a:latin typeface="Arial"/>
            </a:endParaRPr>
          </a:p>
        </p:txBody>
      </p:sp>
      <p:sp>
        <p:nvSpPr>
          <p:cNvPr id="1286"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鼓励患者积极参与康复过程</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增强康复信心</a:t>
            </a:r>
            <a:endParaRPr lang="en-US" sz="1600" b="0" strike="noStrike" spc="-1">
              <a:solidFill>
                <a:srgbClr val="000000"/>
              </a:solidFill>
              <a:latin typeface="Arial"/>
            </a:endParaRPr>
          </a:p>
        </p:txBody>
      </p:sp>
      <p:sp>
        <p:nvSpPr>
          <p:cNvPr id="1287"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8" name="content.4.title"/>
          <p:cNvSpPr/>
          <p:nvPr/>
        </p:nvSpPr>
        <p:spPr>
          <a:xfrm>
            <a:off x="8392320" y="4109040"/>
            <a:ext cx="3256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持续跟踪</a:t>
            </a:r>
            <a:endParaRPr lang="en-US" sz="2000" b="0" strike="noStrike" spc="-1">
              <a:solidFill>
                <a:srgbClr val="000000"/>
              </a:solidFill>
              <a:latin typeface="Arial"/>
            </a:endParaRPr>
          </a:p>
        </p:txBody>
      </p:sp>
      <p:sp>
        <p:nvSpPr>
          <p:cNvPr id="1289"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定期跟进患者康复进展</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调整辅导方案</a:t>
            </a:r>
            <a:endParaRPr lang="en-US" sz="1600" b="0" strike="noStrike" spc="-1">
              <a:solidFill>
                <a:srgbClr val="000000"/>
              </a:solidFill>
              <a:latin typeface="Arial"/>
            </a:endParaRPr>
          </a:p>
        </p:txBody>
      </p:sp>
      <p:sp>
        <p:nvSpPr>
          <p:cNvPr id="1290"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chemeClr val="accent6"/>
                </a:solidFill>
                <a:latin typeface="Arial"/>
                <a:ea typeface="微软雅黑"/>
              </a:rPr>
              <a:t>康复心理辅导关键要点</a:t>
            </a:r>
            <a:endParaRPr lang="en-US" sz="3000" b="0" strike="noStrike" spc="-1">
              <a:solidFill>
                <a:schemeClr val="dk1"/>
              </a:solidFill>
              <a:latin typeface="Arial"/>
            </a:endParaRPr>
          </a:p>
        </p:txBody>
      </p:sp>
      <p:sp>
        <p:nvSpPr>
          <p:cNvPr id="1291"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2" name="content.1.title"/>
          <p:cNvSpPr/>
          <p:nvPr/>
        </p:nvSpPr>
        <p:spPr>
          <a:xfrm>
            <a:off x="1094760" y="1655280"/>
            <a:ext cx="33897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建立信任</a:t>
            </a:r>
            <a:endParaRPr lang="en-US" sz="2000" b="0" strike="noStrike" spc="-1">
              <a:solidFill>
                <a:srgbClr val="000000"/>
              </a:solidFill>
              <a:latin typeface="Arial"/>
            </a:endParaRPr>
          </a:p>
        </p:txBody>
      </p:sp>
      <p:sp>
        <p:nvSpPr>
          <p:cNvPr id="1293"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与患者建立良好沟通的基础</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了解患者需求和期望</a:t>
            </a:r>
            <a:endParaRPr lang="en-US" sz="1600" b="0" strike="noStrike" spc="-1">
              <a:solidFill>
                <a:srgbClr val="000000"/>
              </a:solidFill>
              <a:latin typeface="Arial"/>
            </a:endParaRPr>
          </a:p>
        </p:txBody>
      </p:sp>
      <p:grpSp>
        <p:nvGrpSpPr>
          <p:cNvPr id="1294" name="Group 15"/>
          <p:cNvGrpSpPr/>
          <p:nvPr/>
        </p:nvGrpSpPr>
        <p:grpSpPr>
          <a:xfrm>
            <a:off x="435960" y="378720"/>
            <a:ext cx="515160" cy="439560"/>
            <a:chOff x="435960" y="378720"/>
            <a:chExt cx="515160" cy="439560"/>
          </a:xfrm>
        </p:grpSpPr>
        <p:sp>
          <p:nvSpPr>
            <p:cNvPr id="1295" name="AutoShape 16"/>
            <p:cNvSpPr/>
            <p:nvPr/>
          </p:nvSpPr>
          <p:spPr>
            <a:xfrm>
              <a:off x="435960" y="37872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96" name="AutoShape 17"/>
            <p:cNvSpPr/>
            <p:nvPr/>
          </p:nvSpPr>
          <p:spPr>
            <a:xfrm>
              <a:off x="555840" y="38520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97" name="AutoShape 18"/>
            <p:cNvSpPr/>
            <p:nvPr/>
          </p:nvSpPr>
          <p:spPr>
            <a:xfrm>
              <a:off x="669960" y="38700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98" name="AutoShape 19"/>
            <p:cNvSpPr/>
            <p:nvPr/>
          </p:nvSpPr>
          <p:spPr>
            <a:xfrm>
              <a:off x="780840" y="39600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99" name="AutoShape 20"/>
            <p:cNvSpPr/>
            <p:nvPr/>
          </p:nvSpPr>
          <p:spPr>
            <a:xfrm>
              <a:off x="885960" y="39204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00" name="AutoShape 21"/>
            <p:cNvSpPr/>
            <p:nvPr/>
          </p:nvSpPr>
          <p:spPr>
            <a:xfrm>
              <a:off x="435960" y="49644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01" name="AutoShape 22"/>
            <p:cNvSpPr/>
            <p:nvPr/>
          </p:nvSpPr>
          <p:spPr>
            <a:xfrm>
              <a:off x="555840" y="50328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02" name="AutoShape 23"/>
            <p:cNvSpPr/>
            <p:nvPr/>
          </p:nvSpPr>
          <p:spPr>
            <a:xfrm>
              <a:off x="669960" y="50472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03" name="AutoShape 24"/>
            <p:cNvSpPr/>
            <p:nvPr/>
          </p:nvSpPr>
          <p:spPr>
            <a:xfrm>
              <a:off x="780840" y="51372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04" name="AutoShape 25"/>
            <p:cNvSpPr/>
            <p:nvPr/>
          </p:nvSpPr>
          <p:spPr>
            <a:xfrm>
              <a:off x="885960" y="50976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05" name="AutoShape 26"/>
            <p:cNvSpPr/>
            <p:nvPr/>
          </p:nvSpPr>
          <p:spPr>
            <a:xfrm>
              <a:off x="435960" y="61452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06" name="AutoShape 27"/>
            <p:cNvSpPr/>
            <p:nvPr/>
          </p:nvSpPr>
          <p:spPr>
            <a:xfrm>
              <a:off x="555840" y="62100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07" name="AutoShape 28"/>
            <p:cNvSpPr/>
            <p:nvPr/>
          </p:nvSpPr>
          <p:spPr>
            <a:xfrm>
              <a:off x="669960" y="62280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08" name="AutoShape 29"/>
            <p:cNvSpPr/>
            <p:nvPr/>
          </p:nvSpPr>
          <p:spPr>
            <a:xfrm>
              <a:off x="780840" y="63144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09" name="AutoShape 30"/>
            <p:cNvSpPr/>
            <p:nvPr/>
          </p:nvSpPr>
          <p:spPr>
            <a:xfrm>
              <a:off x="885960" y="62748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10" name="AutoShape 31"/>
            <p:cNvSpPr/>
            <p:nvPr/>
          </p:nvSpPr>
          <p:spPr>
            <a:xfrm>
              <a:off x="435960" y="73224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11" name="AutoShape 32"/>
            <p:cNvSpPr/>
            <p:nvPr/>
          </p:nvSpPr>
          <p:spPr>
            <a:xfrm>
              <a:off x="555840" y="73872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12" name="AutoShape 33"/>
            <p:cNvSpPr/>
            <p:nvPr/>
          </p:nvSpPr>
          <p:spPr>
            <a:xfrm>
              <a:off x="669960" y="74052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13" name="AutoShape 34"/>
            <p:cNvSpPr/>
            <p:nvPr/>
          </p:nvSpPr>
          <p:spPr>
            <a:xfrm>
              <a:off x="780840" y="74952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14" name="AutoShape 35"/>
            <p:cNvSpPr/>
            <p:nvPr/>
          </p:nvSpPr>
          <p:spPr>
            <a:xfrm>
              <a:off x="885960" y="74520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315" name="AutoShape 8"/>
          <p:cNvSpPr/>
          <p:nvPr/>
        </p:nvSpPr>
        <p:spPr>
          <a:xfrm>
            <a:off x="4397760" y="2570040"/>
            <a:ext cx="583920" cy="583920"/>
          </a:xfrm>
          <a:prstGeom prst="diamond">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16" name="AutoShape 9"/>
          <p:cNvSpPr/>
          <p:nvPr/>
        </p:nvSpPr>
        <p:spPr>
          <a:xfrm>
            <a:off x="7198560" y="2570040"/>
            <a:ext cx="583920" cy="588600"/>
          </a:xfrm>
          <a:prstGeom prst="diamond">
            <a:avLst/>
          </a:prstGeom>
          <a:solidFill>
            <a:srgbClr val="EB554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17" name="AutoShape 10"/>
          <p:cNvSpPr/>
          <p:nvPr/>
        </p:nvSpPr>
        <p:spPr>
          <a:xfrm>
            <a:off x="4397760" y="4078080"/>
            <a:ext cx="583920" cy="583920"/>
          </a:xfrm>
          <a:prstGeom prst="diamond">
            <a:avLst/>
          </a:prstGeom>
          <a:solidFill>
            <a:srgbClr val="EB554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18" name="AutoShape 11"/>
          <p:cNvSpPr/>
          <p:nvPr/>
        </p:nvSpPr>
        <p:spPr>
          <a:xfrm>
            <a:off x="7198560" y="4078080"/>
            <a:ext cx="583920" cy="583920"/>
          </a:xfrm>
          <a:prstGeom prst="diamond">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19"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1320"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1321"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1322"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1323" name="AutoShape 2"/>
          <p:cNvSpPr/>
          <p:nvPr/>
        </p:nvSpPr>
        <p:spPr>
          <a:xfrm>
            <a:off x="4876920" y="2507040"/>
            <a:ext cx="2424240" cy="236448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4"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https://d.book118.com/646112210015010104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285</Paragraphs>
  <Slides>51</Slides>
  <Notes>21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51</vt:i4>
      </vt:variant>
    </vt:vector>
  </HeadingPairs>
  <TitlesOfParts>
    <vt:vector baseType="lpstr" size="59">
      <vt:lpstr>Arial</vt:lpstr>
      <vt:lpstr>Calibri</vt:lpstr>
      <vt:lpstr>微软雅黑</vt:lpstr>
      <vt:lpstr>Times New Roman</vt:lpstr>
      <vt:lpstr>Wingdings</vt:lpstr>
      <vt:lpstr>Symbol</vt:lpstr>
      <vt:lpstr>DejaVu Sans</vt:lpstr>
      <vt:lpstr>Office Theme</vt:lpstr>
      <vt:lpstr>痫病教学查房</vt:lpstr>
      <vt:lpstr>目录</vt:lpstr>
      <vt:lpstr>第1章 痫病概述</vt:lpstr>
      <vt:lpstr> </vt:lpstr>
      <vt:lpstr>痫病的危害</vt:lpstr>
      <vt:lpstr>痫病的治疗</vt:lpstr>
      <vt:lpstr>第2章 痫病的治疗</vt:lpstr>
      <vt:lpstr> </vt:lpstr>
      <vt:lpstr> </vt:lpstr>
      <vt:lpstr>痫病的护理</vt:lpstr>
      <vt:lpstr>痫病的管理策略</vt:lpstr>
      <vt:lpstr>第3章 痫病的并发症</vt:lpstr>
      <vt:lpstr> </vt:lpstr>
      <vt:lpstr>痫病的预防控制</vt:lpstr>
      <vt:lpstr>总结</vt:lpstr>
      <vt:lpstr>第四章 痫病研究进展</vt:lpstr>
      <vt:lpstr>痫病的转化医学研究</vt:lpstr>
      <vt:lpstr> </vt:lpstr>
      <vt:lpstr>第5章 痫病护理</vt:lpstr>
      <vt:lpstr> </vt:lpstr>
      <vt:lpstr>社会护理</vt:lpstr>
      <vt:lpstr>痫病护理总结</vt:lpstr>
      <vt:lpstr>第6章 痫病教学查房总结</vt:lpstr>
      <vt:lpstr> </vt:lpstr>
      <vt:lpstr>痫病教学查房的展望</vt:lpstr>
      <vt:lpstr>第7章 痫病研究方向</vt:lpstr>
      <vt:lpstr> </vt:lpstr>
      <vt:lpstr>痫病的转化医学研究</vt:lpstr>
      <vt:lpstr>痫病研究的重要性</vt:lpstr>
      <vt:lpstr>第8章 痫病康复管理</vt:lpstr>
      <vt:lpstr>康复管理团队</vt:lpstr>
      <vt:lpstr> </vt:lpstr>
      <vt:lpstr>第9章 痫病护理技能</vt:lpstr>
      <vt:lpstr> </vt:lpstr>
      <vt:lpstr>痫病患者家庭护理技巧</vt:lpstr>
      <vt:lpstr>总结</vt:lpstr>
      <vt:lpstr>第十章 痫病护理质量评估</vt:lpstr>
      <vt:lpstr>质量评估方法</vt:lpstr>
      <vt:lpstr>质量评估结果分析</vt:lpstr>
      <vt:lpstr> </vt:lpstr>
      <vt:lpstr>第11章 痫病患者康复效果评估</vt:lpstr>
      <vt:lpstr>评估方法</vt:lpstr>
      <vt:lpstr> </vt:lpstr>
      <vt:lpstr>第12章 痫病的社会支持</vt:lpstr>
      <vt:lpstr>社会支持的重要性</vt:lpstr>
      <vt:lpstr> </vt:lpstr>
      <vt:lpstr>社会支持的未来发展</vt:lpstr>
      <vt:lpstr>第13章 痫病康复心理辅导</vt:lpstr>
      <vt:lpstr> </vt:lpstr>
      <vt:lpstr>康复心理辅导关键要点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2024-09-29T16:50:09.482</cp:lastPrinted>
  <dcterms:created xsi:type="dcterms:W3CDTF">2024-09-29T08:50:09Z</dcterms:created>
  <dcterms:modified xsi:type="dcterms:W3CDTF">2024-09-29T08:50:12Z</dcterms:modified>
</cp:coreProperties>
</file>