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VMMHO+RIWSQV+ArialMT"/>
      <p:regular r:id="rId15"/>
    </p:embeddedFont>
    <p:embeddedFont>
      <p:font typeface="OLSCPL+MS-UIGothic"/>
      <p:regular r:id="rId16"/>
    </p:embeddedFont>
    <p:embeddedFont>
      <p:font typeface="OLKMWI+JENIUC+MicrosoftYaHei-Bold"/>
      <p:regular r:id="rId17"/>
    </p:embeddedFont>
    <p:embeddedFont>
      <p:font typeface="IRVHMF+JCPRKH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11715-0F91-4197-A08B-6B54394D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27970-C7BA-45EA-93D3-FA7E9A10C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5D4A8-31E1-4A56-8C0E-1A24B4E29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36120-48D6-4CB4-AA05-81DA47853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4852E9-9B02-4928-BAF9-E2E3A56CD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32B2D-6D51-4079-B3E3-A76515F30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C42A12-C9B5-474E-AB3C-9E4997CD9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A1F85-4FEB-4564-BE46-3C33F0F22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6CE88-6272-4770-BD53-041A33706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4B39E-FE01-43FC-B948-352222351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3E370-E6A7-475F-9867-23556A85B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23151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VMMHO+RIWSQV+ArialMT"/>
                <a:cs typeface="OVMMHO+RIWSQ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LSCPL+MS-UIGothic"/>
                <a:cs typeface="OLSCPL+MS-UIGothic"/>
              </a:rPr>
              <a:t>骨关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FFFFFF"/>
                </a:solidFill>
                <a:latin typeface="OLSCPL+MS-UIGothic"/>
                <a:cs typeface="OLSCPL+MS-UIGothic"/>
              </a:rPr>
              <a:t>炎概述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38625" y="168802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VMMHO+RIWSQV+ArialMT"/>
                <a:cs typeface="OVMMHO+RIWSQ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LSCPL+MS-UIGothic"/>
                <a:cs typeface="OLSCPL+MS-UIGothic"/>
              </a:rPr>
              <a:t>骨关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FFFFFF"/>
                </a:solidFill>
                <a:latin typeface="OLSCPL+MS-UIGothic"/>
                <a:cs typeface="OLSCPL+MS-UIGothic"/>
              </a:rPr>
              <a:t>炎疼痛管理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OLKMWI+JENIUC+MicrosoftYaHei-Bold"/>
                <a:cs typeface="OLKMWI+JENIU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LSCPL+MS-UIGothic"/>
                <a:cs typeface="OLSCPL+MS-UIGothic"/>
              </a:rPr>
              <a:t>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OLSCPL+MS-UIGothic"/>
                <a:cs typeface="OLSCPL+MS-UIGothic"/>
              </a:rPr>
              <a:t>与分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OLSCPL+MS-UIGothic"/>
                <a:cs typeface="OLSCPL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OLSCPL+MS-UIGothic"/>
                <a:cs typeface="OLSCPL+MS-UIGothic"/>
              </a:rPr>
              <a:t>分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LSCPL+MS-UIGothic"/>
                <a:cs typeface="OLSCPL+MS-UIGothic"/>
              </a:rPr>
              <a:t>病因与病理机制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OLSCPL+MS-UIGothic"/>
                <a:cs typeface="OLSCPL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LSCPL+MS-UIGothic"/>
                <a:cs typeface="OLSCPL+MS-UIGothic"/>
              </a:rPr>
              <a:t>病理机制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LSCPL+MS-UIGothic"/>
                <a:cs typeface="OLSCPL+MS-UIGothic"/>
              </a:rPr>
              <a:t>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节软</a:t>
            </a:r>
            <a:r>
              <a:rPr sz="1350">
                <a:solidFill>
                  <a:srgbClr val="FFFFFF"/>
                </a:solidFill>
                <a:latin typeface="OLSCPL+MS-UIGothic"/>
                <a:cs typeface="OLSCPL+MS-UIGothic"/>
              </a:rPr>
              <a:t>骨磨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OLSCPL+MS-UIGothic"/>
                <a:cs typeface="OLSCPL+MS-UIGothic"/>
              </a:rPr>
              <a:t>和退化是骨关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OLSCPL+MS-UIGothic"/>
                <a:cs typeface="OLSCPL+MS-UIGothic"/>
              </a:rPr>
              <a:t>炎的主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LSCPL+MS-UIGothic"/>
                <a:cs typeface="OLSCPL+MS-UIGothic"/>
              </a:rPr>
              <a:t>要病理机制，可引起关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OLSCPL+MS-UIGothic"/>
                <a:cs typeface="OLSCPL+MS-UIGothic"/>
              </a:rPr>
              <a:t>疼痛、僵硬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LSCPL+MS-UIGothic"/>
                <a:cs typeface="OLSCPL+MS-UIGothic"/>
              </a:rPr>
              <a:t>和活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LSCPL+MS-UIGothic"/>
                <a:cs typeface="OLSCPL+MS-UIGothic"/>
              </a:rPr>
              <a:t>受限等症状。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609FFF"/>
                </a:solidFill>
                <a:latin typeface="OLSCPL+MS-UIGothic"/>
                <a:cs typeface="OLSCPL+MS-UIGothic"/>
              </a:rPr>
              <a:t>床表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609FFF"/>
                </a:solidFill>
                <a:latin typeface="OLSCPL+MS-UIGothic"/>
                <a:cs typeface="OLSCPL+MS-UIGothic"/>
              </a:rPr>
              <a:t>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609FFF"/>
                </a:solidFill>
                <a:latin typeface="OLSCPL+MS-UIGothic"/>
                <a:cs typeface="OLSCPL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609FFF"/>
                </a:solidFill>
                <a:latin typeface="OLSCPL+MS-UIGothic"/>
                <a:cs typeface="OLSCPL+MS-UIGothic"/>
              </a:rPr>
              <a:t>床表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诊</a:t>
            </a:r>
            <a:r>
              <a:rPr sz="2300">
                <a:solidFill>
                  <a:srgbClr val="609FFF"/>
                </a:solidFill>
                <a:latin typeface="OLSCPL+MS-UIGothic"/>
                <a:cs typeface="OLSCPL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OLKMWI+JENIUC+MicrosoftYaHei-Bold"/>
                <a:cs typeface="OLKMWI+JENIU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LSCPL+MS-UIGothic"/>
                <a:cs typeface="OLSCPL+MS-UIGothic"/>
              </a:rPr>
              <a:t>疼痛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609FFF"/>
                </a:solidFill>
                <a:latin typeface="OLSCPL+MS-UIGothic"/>
                <a:cs typeface="OLSCPL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LKMWI+JENIUC+MicrosoftYaHei-Bold"/>
                <a:cs typeface="OLKMWI+JENIU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LKMWI+JENIUC+MicrosoftYaHei-Bold"/>
                <a:cs typeface="OLKMWI+JENIU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LKMWI+JENIUC+MicrosoftYaHei-Bold"/>
                <a:cs typeface="OLKMWI+JENIU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OLSCPL+MS-UIGothic"/>
                <a:cs typeface="OLSCPL+MS-UIGothic"/>
              </a:rPr>
              <a:t>疼痛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609FFF"/>
                </a:solidFill>
                <a:latin typeface="OLSCPL+MS-UIGothic"/>
                <a:cs typeface="OLSCPL+MS-UIGothic"/>
              </a:rPr>
              <a:t>估量表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OLSCPL+MS-UIGothic"/>
                <a:cs typeface="OLSCPL+MS-UIGothic"/>
              </a:rPr>
              <a:t>疼痛性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质评</a:t>
            </a:r>
            <a:r>
              <a:rPr sz="2000">
                <a:solidFill>
                  <a:srgbClr val="609FFF"/>
                </a:solidFill>
                <a:latin typeface="OLSCPL+MS-UIGothic"/>
                <a:cs typeface="OLSCPL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OLSCPL+MS-UIGothic"/>
                <a:cs typeface="OLSCPL+MS-UIGothic"/>
              </a:rPr>
              <a:t>疼痛影响因素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OLSCPL+MS-UIGothic"/>
                <a:cs typeface="OLSCPL+MS-UIGothic"/>
              </a:rPr>
              <a:t>物治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OLSCPL+MS-UIGothic"/>
                <a:cs typeface="OLSCPL+MS-UIGothic"/>
              </a:rPr>
              <a:t>非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处</a:t>
            </a:r>
            <a:r>
              <a:rPr sz="2300" spc="25">
                <a:solidFill>
                  <a:srgbClr val="609FFF"/>
                </a:solidFill>
                <a:latin typeface="OLSCPL+MS-UIGothic"/>
                <a:cs typeface="OLSCPL+MS-UIGothic"/>
              </a:rPr>
              <a:t>方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处</a:t>
            </a:r>
            <a:r>
              <a:rPr sz="2300" spc="25">
                <a:solidFill>
                  <a:srgbClr val="609FFF"/>
                </a:solidFill>
                <a:latin typeface="OLSCPL+MS-UIGothic"/>
                <a:cs typeface="OLSCPL+MS-UIGothic"/>
              </a:rPr>
              <a:t>方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609FFF"/>
                </a:solidFill>
                <a:latin typeface="OLSCPL+MS-UIGothic"/>
                <a:cs typeface="OLSCPL+MS-UIGothic"/>
              </a:rPr>
              <a:t>物副作用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LSCPL+MS-UIGothic"/>
                <a:cs typeface="OLSCPL+MS-UIGothic"/>
              </a:rPr>
              <a:t>非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OLSCPL+MS-UIGothic"/>
                <a:cs typeface="OLSCPL+MS-UIGothic"/>
              </a:rPr>
              <a:t>物治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OLSCPL+MS-UIGothic"/>
                <a:cs typeface="OLSCPL+MS-UIGothic"/>
              </a:rPr>
              <a:t>物理治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OLSCPL+MS-UIGothic"/>
                <a:cs typeface="OLSCPL+MS-UIGothic"/>
              </a:rPr>
              <a:t>生活方式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FFFDFD"/>
                </a:solidFill>
                <a:latin typeface="OLSCPL+MS-UIGothic"/>
                <a:cs typeface="OLSCPL+MS-UIGothic"/>
              </a:rPr>
              <a:t>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患者在日常生活中注意减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担，如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合适的鞋子、避免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站立或久坐等。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2844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热疗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、冷敷、按摩等，有助于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疼痛和肌肉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OLSCPL+MS-UIGothic"/>
                <a:cs typeface="OLSCPL+MS-UIGothic"/>
              </a:rPr>
              <a:t>运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动疗</a:t>
            </a:r>
            <a:r>
              <a:rPr sz="2000">
                <a:solidFill>
                  <a:srgbClr val="FFFDFD"/>
                </a:solidFill>
                <a:latin typeface="OLSCPL+MS-UIGothic"/>
                <a:cs typeface="OLSCPL+MS-UIGothic"/>
              </a:rPr>
              <a:t>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行适当的关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和肌肉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节稳</a:t>
            </a:r>
            <a:r>
              <a:rPr sz="1500">
                <a:solidFill>
                  <a:srgbClr val="FFFDFD"/>
                </a:solidFill>
                <a:latin typeface="OLSCPL+MS-UIGothic"/>
                <a:cs typeface="OLSCPL+MS-UIGothic"/>
              </a:rPr>
              <a:t>定性和肌肉力量。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https://d.book118.com/646123151240010051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OVMMHO+RIWSQV+ArialMT</vt:lpstr>
      <vt:lpstr>Times New Roman</vt:lpstr>
      <vt:lpstr>OLSCPL+MS-UIGothic</vt:lpstr>
      <vt:lpstr>SimSun</vt:lpstr>
      <vt:lpstr>OLKMWI+JENIUC+MicrosoftYaHei-Bold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2024-09-18T00:58:21.847</cp:lastPrinted>
  <dcterms:created xsi:type="dcterms:W3CDTF">2024-09-17T16:58:21Z</dcterms:created>
  <dcterms:modified xsi:type="dcterms:W3CDTF">2024-09-17T16:58:22Z</dcterms:modified>
</cp:coreProperties>
</file>