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CD5DD2-8591-4189-9055-4E47C725E3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4490DC-BEFC-4798-861E-DA36975E5C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DA84D4-5A5F-4797-BEA9-2AB75C74BA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ED77A07-C393-463D-8A3D-2125640ECD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B247C2D-3656-4EB9-86F5-05ABA954D0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9ABA90F-0610-4133-80BB-CBC199B86A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0E3B001-6102-4741-851D-0EDE1FE6E0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32A6BEE-1E7B-4B7F-B521-7202114D69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90DF375-4D85-43EA-BED7-2A203CC74A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8589D3-518F-4BC0-9D9C-B002A93076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EFB613-A2F6-4618-9B7F-74B221D726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Relationship Id="rId3" Type="http://schemas.openxmlformats.org/officeDocument/2006/relationships/image" Target="../media/image6.jpeg" /><Relationship Id="rId4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pn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pn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pn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46135214042010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42747" y="1226293"/>
            <a:ext cx="9106507" cy="1906231"/>
          </a:xfrm>
          <a:prstGeom prst="rect">
            <a:avLst/>
          </a:prstGeom>
        </p:spPr>
        <p:txBody>
          <a:bodyPr vert="horz" wrap="square" lIns="85725" tIns="85725" rIns="47625" bIns="857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氧化铝项目关键成功因素可行性研究报告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2739291" y="3540703"/>
            <a:ext cx="6713418" cy="489827"/>
            <a:chOff x="2739291" y="3540703"/>
            <a:chExt cx="6713418" cy="489827"/>
          </a:xfrm>
        </p:grpSpPr>
      </p:grp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59520" y="535260"/>
            <a:ext cx="10672960" cy="57691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535260"/>
            <a:ext cx="5567207" cy="6839712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6276259" y="861481"/>
            <a:ext cx="3746772" cy="597533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6083808" y="1823759"/>
            <a:ext cx="4638675" cy="44577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项目背景介绍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关键成功因素分析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市场分析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可行性研究结论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项目背景介绍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13133" y="2130657"/>
            <a:ext cx="4066829" cy="3122624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7891" b="7891"/>
          <a:stretch>
            <a:fillRect/>
          </a:stretch>
        </p:blipFill>
        <p:spPr>
          <a:xfrm>
            <a:off x="1278694" y="2308435"/>
            <a:ext cx="3735703" cy="2097441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6252917" y="2077612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252917" y="3173862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252917" y="4318644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3507" y="1856835"/>
            <a:ext cx="3618828" cy="795475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项目名称：氧化铝项目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803507" y="2973254"/>
            <a:ext cx="3618828" cy="771122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项目目标：通过技术手段实现氧化铝的高效、低成本生产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803507" y="4099755"/>
            <a:ext cx="3618828" cy="783299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项目范围：涵盖氧化铝的原料采购、生产工艺、产品销售等环节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项目概述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29975" y="1234972"/>
            <a:ext cx="4812942" cy="481294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6563746" y="1760560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63746" y="3108818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563746" y="4383763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114336" y="2069502"/>
            <a:ext cx="3618828" cy="795475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随着工业领域的发展，对氧化铝的需求量逐年增加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7114336" y="3332225"/>
            <a:ext cx="3618828" cy="771122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新技术的出现为提高氧化铝生产效率提供了可能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114336" y="4665990"/>
            <a:ext cx="3618828" cy="783299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项目实施有望为企业带来显著的经济效益和市场份额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114336" y="1661692"/>
            <a:ext cx="3514429" cy="447189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市场需求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114336" y="3011282"/>
            <a:ext cx="3514429" cy="447189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技术进步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114336" y="4310611"/>
            <a:ext cx="3514429" cy="447189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经济效益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项目提出的背景和意义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78786" y="3346403"/>
            <a:ext cx="2702514" cy="2702514"/>
          </a:xfrm>
          <a:prstGeom prst="donut">
            <a:avLst>
              <a:gd name="adj" fmla="val 6114"/>
            </a:avLst>
          </a:prstGeom>
          <a:solidFill>
            <a:schemeClr val="accent1">
              <a:lumMod val="75000"/>
              <a:alpha val="2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511044" y="2788639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740703" y="3074788"/>
            <a:ext cx="778679" cy="77867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869496" y="1257010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国内外技术对比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177126" y="1812889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当前国内外的氧化铝生产技术水平及优缺点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64328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政策环境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064328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相关政策对氧化铝项目的影响及项目合规性分析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-279124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行业发展趋势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36137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未来氧化铝行业的发展方向和趋势，如环保要求、技术革新等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21503" y="462526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599104" y="4625262"/>
            <a:ext cx="1219200" cy="12192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 rot="-2700000">
            <a:off x="4825398" y="4929157"/>
            <a:ext cx="611410" cy="611410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6933514" y="4923096"/>
            <a:ext cx="550379" cy="550379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项目相关领域现状和发展趋势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关键成功因素分析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29975" y="1234972"/>
            <a:ext cx="4812942" cy="481294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6563746" y="1358224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63746" y="2706482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563746" y="3981427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563746" y="5334806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114336" y="1667166"/>
            <a:ext cx="3618828" cy="795475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评估当前技术水平是否足以实现项目目标，以及技术的稳定性和可靠性。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114336" y="2929889"/>
            <a:ext cx="3618828" cy="771122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分析项目所需的关键设备、设施及是否存在可用的本地供应商。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114336" y="4263654"/>
            <a:ext cx="3618828" cy="783299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评估项目所需的技术人才是否充足，以及是否需要外部招聘或培训。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114336" y="5567038"/>
            <a:ext cx="3618828" cy="807651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识别项目中可能遇到的技术难题和挑战，以及应对策略。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114336" y="1259356"/>
            <a:ext cx="3514429" cy="447189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技术成熟度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114336" y="2608945"/>
            <a:ext cx="3514429" cy="447189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设备与设施需求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7114336" y="3908275"/>
            <a:ext cx="3514429" cy="447189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技术人才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7114336" y="5229577"/>
            <a:ext cx="3514429" cy="447189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技术风险与挑战</a:t>
            </a:r>
            <a:endParaRPr lang="en-US" sz="1100"/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技术可行性分析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428" t="47900" r="43371"/>
          <a:stretch>
            <a:fillRect/>
          </a:stretch>
        </p:blipFill>
        <p:spPr>
          <a:xfrm>
            <a:off x="253270" y="3125078"/>
            <a:ext cx="5790019" cy="2808769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6527171" y="1236304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27171" y="2584561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527171" y="3859507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527171" y="5212886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077760" y="1545246"/>
            <a:ext cx="3618828" cy="795475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评估项目的预期收益与投资成本的比例，判断项目的经济效益。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077760" y="2807969"/>
            <a:ext cx="3618828" cy="771122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研究项目的资金来源，包括自有资金、外部融资等，并评估资金筹措的难易程度。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077760" y="4141734"/>
            <a:ext cx="3618828" cy="783299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分析项目运营过程中的主要成本，包括原材料、人力、设备维护等。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077760" y="5445118"/>
            <a:ext cx="3618828" cy="807651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评估项目的产品或服务在市场上的需求和竞争状况。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077760" y="1137436"/>
            <a:ext cx="3514429" cy="447189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投资回报率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077760" y="2487026"/>
            <a:ext cx="3514429" cy="447189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资金筹措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7077760" y="3786355"/>
            <a:ext cx="3514429" cy="447189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运营成本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7077760" y="5107657"/>
            <a:ext cx="3514429" cy="447189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市场前景</a:t>
            </a:r>
            <a:endParaRPr lang="en-US" sz="1100"/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经济可行性分析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6043289" y="2790972"/>
            <a:ext cx="758909" cy="1068548"/>
          </a:xfrm>
          <a:custGeom>
            <a:rect l="l" t="t" r="r" b="b"/>
            <a:pathLst>
              <a:path w="647700" h="965200">
                <a:moveTo>
                  <a:pt x="0" y="965200"/>
                </a:moveTo>
                <a:lnTo>
                  <a:pt x="101600" y="520700"/>
                </a:lnTo>
                <a:lnTo>
                  <a:pt x="647700" y="0"/>
                </a:lnTo>
              </a:path>
            </a:pathLst>
          </a:cu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408237" y="3070311"/>
            <a:ext cx="2066666" cy="2034479"/>
          </a:xfrm>
          <a:custGeom>
            <a:rect l="l" t="t" r="r" b="b"/>
            <a:pathLst>
              <a:path w="145" h="143">
                <a:moveTo>
                  <a:pt x="145" y="74"/>
                </a:moveTo>
                <a:cubicBezTo>
                  <a:pt x="145" y="82"/>
                  <a:pt x="133" y="88"/>
                  <a:pt x="133" y="88"/>
                </a:cubicBezTo>
                <a:cubicBezTo>
                  <a:pt x="8" y="143"/>
                  <a:pt x="8" y="143"/>
                  <a:pt x="8" y="143"/>
                </a:cubicBezTo>
                <a:cubicBezTo>
                  <a:pt x="8" y="143"/>
                  <a:pt x="4" y="143"/>
                  <a:pt x="2" y="141"/>
                </a:cubicBezTo>
                <a:cubicBezTo>
                  <a:pt x="0" y="139"/>
                  <a:pt x="0" y="135"/>
                  <a:pt x="0" y="135"/>
                </a:cubicBezTo>
                <a:cubicBezTo>
                  <a:pt x="6" y="108"/>
                  <a:pt x="6" y="108"/>
                  <a:pt x="6" y="108"/>
                </a:cubicBezTo>
                <a:cubicBezTo>
                  <a:pt x="6" y="108"/>
                  <a:pt x="50" y="92"/>
                  <a:pt x="50" y="73"/>
                </a:cubicBezTo>
                <a:cubicBezTo>
                  <a:pt x="49" y="57"/>
                  <a:pt x="21" y="44"/>
                  <a:pt x="21" y="44"/>
                </a:cubicBezTo>
                <a:cubicBezTo>
                  <a:pt x="29" y="8"/>
                  <a:pt x="29" y="8"/>
                  <a:pt x="29" y="8"/>
                </a:cubicBezTo>
                <a:cubicBezTo>
                  <a:pt x="29" y="8"/>
                  <a:pt x="31" y="3"/>
                  <a:pt x="36" y="1"/>
                </a:cubicBezTo>
                <a:cubicBezTo>
                  <a:pt x="40" y="0"/>
                  <a:pt x="44" y="3"/>
                  <a:pt x="44" y="3"/>
                </a:cubicBezTo>
                <a:cubicBezTo>
                  <a:pt x="138" y="61"/>
                  <a:pt x="138" y="61"/>
                  <a:pt x="138" y="61"/>
                </a:cubicBezTo>
                <a:cubicBezTo>
                  <a:pt x="138" y="61"/>
                  <a:pt x="145" y="65"/>
                  <a:pt x="145" y="74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342656" y="3325246"/>
            <a:ext cx="1579961" cy="1555333"/>
          </a:xfrm>
          <a:custGeom>
            <a:rect l="l" t="t" r="r" b="b"/>
            <a:pathLst>
              <a:path w="145" h="143">
                <a:moveTo>
                  <a:pt x="145" y="74"/>
                </a:moveTo>
                <a:cubicBezTo>
                  <a:pt x="145" y="82"/>
                  <a:pt x="133" y="88"/>
                  <a:pt x="133" y="88"/>
                </a:cubicBezTo>
                <a:cubicBezTo>
                  <a:pt x="8" y="143"/>
                  <a:pt x="8" y="143"/>
                  <a:pt x="8" y="143"/>
                </a:cubicBezTo>
                <a:cubicBezTo>
                  <a:pt x="8" y="143"/>
                  <a:pt x="4" y="143"/>
                  <a:pt x="2" y="141"/>
                </a:cubicBezTo>
                <a:cubicBezTo>
                  <a:pt x="0" y="139"/>
                  <a:pt x="0" y="135"/>
                  <a:pt x="0" y="135"/>
                </a:cubicBezTo>
                <a:cubicBezTo>
                  <a:pt x="6" y="108"/>
                  <a:pt x="6" y="108"/>
                  <a:pt x="6" y="108"/>
                </a:cubicBezTo>
                <a:cubicBezTo>
                  <a:pt x="6" y="108"/>
                  <a:pt x="50" y="92"/>
                  <a:pt x="50" y="73"/>
                </a:cubicBezTo>
                <a:cubicBezTo>
                  <a:pt x="49" y="57"/>
                  <a:pt x="21" y="44"/>
                  <a:pt x="21" y="44"/>
                </a:cubicBezTo>
                <a:cubicBezTo>
                  <a:pt x="29" y="8"/>
                  <a:pt x="29" y="8"/>
                  <a:pt x="29" y="8"/>
                </a:cubicBezTo>
                <a:cubicBezTo>
                  <a:pt x="29" y="8"/>
                  <a:pt x="31" y="3"/>
                  <a:pt x="36" y="1"/>
                </a:cubicBezTo>
                <a:cubicBezTo>
                  <a:pt x="40" y="0"/>
                  <a:pt x="44" y="3"/>
                  <a:pt x="44" y="3"/>
                </a:cubicBezTo>
                <a:cubicBezTo>
                  <a:pt x="138" y="61"/>
                  <a:pt x="138" y="61"/>
                  <a:pt x="138" y="61"/>
                </a:cubicBezTo>
                <a:cubicBezTo>
                  <a:pt x="138" y="61"/>
                  <a:pt x="145" y="65"/>
                  <a:pt x="145" y="74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4361932" y="3452165"/>
            <a:ext cx="1381354" cy="1349776"/>
          </a:xfrm>
          <a:custGeom>
            <a:rect l="l" t="t" r="r" b="b"/>
            <a:pathLst>
              <a:path w="127" h="124">
                <a:moveTo>
                  <a:pt x="127" y="64"/>
                </a:moveTo>
                <a:cubicBezTo>
                  <a:pt x="127" y="71"/>
                  <a:pt x="117" y="76"/>
                  <a:pt x="117" y="76"/>
                </a:cubicBezTo>
                <a:cubicBezTo>
                  <a:pt x="8" y="124"/>
                  <a:pt x="8" y="124"/>
                  <a:pt x="8" y="124"/>
                </a:cubicBezTo>
                <a:cubicBezTo>
                  <a:pt x="8" y="124"/>
                  <a:pt x="4" y="124"/>
                  <a:pt x="2" y="123"/>
                </a:cubicBezTo>
                <a:cubicBezTo>
                  <a:pt x="0" y="121"/>
                  <a:pt x="1" y="118"/>
                  <a:pt x="1" y="118"/>
                </a:cubicBezTo>
                <a:cubicBezTo>
                  <a:pt x="6" y="94"/>
                  <a:pt x="6" y="94"/>
                  <a:pt x="6" y="94"/>
                </a:cubicBezTo>
                <a:cubicBezTo>
                  <a:pt x="6" y="94"/>
                  <a:pt x="39" y="81"/>
                  <a:pt x="39" y="62"/>
                </a:cubicBezTo>
                <a:cubicBezTo>
                  <a:pt x="40" y="48"/>
                  <a:pt x="19" y="38"/>
                  <a:pt x="19" y="38"/>
                </a:cubicBezTo>
                <a:cubicBezTo>
                  <a:pt x="26" y="6"/>
                  <a:pt x="26" y="6"/>
                  <a:pt x="26" y="6"/>
                </a:cubicBezTo>
                <a:cubicBezTo>
                  <a:pt x="26" y="6"/>
                  <a:pt x="28" y="2"/>
                  <a:pt x="32" y="1"/>
                </a:cubicBezTo>
                <a:cubicBezTo>
                  <a:pt x="36" y="0"/>
                  <a:pt x="39" y="2"/>
                  <a:pt x="39" y="2"/>
                </a:cubicBezTo>
                <a:cubicBezTo>
                  <a:pt x="121" y="52"/>
                  <a:pt x="121" y="52"/>
                  <a:pt x="121" y="52"/>
                </a:cubicBezTo>
                <a:cubicBezTo>
                  <a:pt x="121" y="52"/>
                  <a:pt x="127" y="57"/>
                  <a:pt x="127" y="64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592129" y="3587130"/>
            <a:ext cx="1096670" cy="1110691"/>
          </a:xfrm>
          <a:custGeom>
            <a:rect l="l" t="t" r="r" b="b"/>
            <a:pathLst>
              <a:path w="100" h="102">
                <a:moveTo>
                  <a:pt x="15" y="31"/>
                </a:moveTo>
                <a:cubicBezTo>
                  <a:pt x="21" y="5"/>
                  <a:pt x="21" y="5"/>
                  <a:pt x="21" y="5"/>
                </a:cubicBezTo>
                <a:cubicBezTo>
                  <a:pt x="21" y="5"/>
                  <a:pt x="22" y="2"/>
                  <a:pt x="26" y="1"/>
                </a:cubicBezTo>
                <a:cubicBezTo>
                  <a:pt x="29" y="0"/>
                  <a:pt x="32" y="2"/>
                  <a:pt x="32" y="2"/>
                </a:cubicBezTo>
                <a:cubicBezTo>
                  <a:pt x="95" y="41"/>
                  <a:pt x="95" y="41"/>
                  <a:pt x="95" y="41"/>
                </a:cubicBezTo>
                <a:cubicBezTo>
                  <a:pt x="95" y="41"/>
                  <a:pt x="101" y="46"/>
                  <a:pt x="101" y="51"/>
                </a:cubicBezTo>
                <a:cubicBezTo>
                  <a:pt x="101" y="60"/>
                  <a:pt x="94" y="63"/>
                  <a:pt x="94" y="63"/>
                </a:cubicBezTo>
                <a:cubicBezTo>
                  <a:pt x="6" y="102"/>
                  <a:pt x="6" y="102"/>
                  <a:pt x="6" y="102"/>
                </a:cubicBezTo>
                <a:cubicBezTo>
                  <a:pt x="6" y="102"/>
                  <a:pt x="3" y="102"/>
                  <a:pt x="2" y="101"/>
                </a:cubicBezTo>
                <a:cubicBezTo>
                  <a:pt x="0" y="99"/>
                  <a:pt x="0" y="97"/>
                  <a:pt x="0" y="97"/>
                </a:cubicBezTo>
                <a:cubicBezTo>
                  <a:pt x="5" y="77"/>
                  <a:pt x="5" y="77"/>
                  <a:pt x="5" y="77"/>
                </a:cubicBezTo>
                <a:lnTo>
                  <a:pt x="15" y="31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065480" y="3997982"/>
            <a:ext cx="241961" cy="257747"/>
          </a:xfrm>
          <a:custGeom>
            <a:rect l="l" t="t" r="r" b="b"/>
            <a:pathLst>
              <a:path w="376" h="401">
                <a:moveTo>
                  <a:pt x="67" y="3"/>
                </a:moveTo>
                <a:cubicBezTo>
                  <a:pt x="67" y="0"/>
                  <a:pt x="62" y="0"/>
                  <a:pt x="62" y="3"/>
                </a:cubicBezTo>
                <a:cubicBezTo>
                  <a:pt x="52" y="85"/>
                  <a:pt x="0" y="102"/>
                  <a:pt x="0" y="159"/>
                </a:cubicBezTo>
                <a:cubicBezTo>
                  <a:pt x="0" y="195"/>
                  <a:pt x="29" y="223"/>
                  <a:pt x="65" y="223"/>
                </a:cubicBezTo>
                <a:cubicBezTo>
                  <a:pt x="100" y="223"/>
                  <a:pt x="129" y="195"/>
                  <a:pt x="129" y="159"/>
                </a:cubicBezTo>
                <a:cubicBezTo>
                  <a:pt x="129" y="102"/>
                  <a:pt x="77" y="85"/>
                  <a:pt x="67" y="3"/>
                </a:cubicBezTo>
                <a:close/>
                <a:moveTo>
                  <a:pt x="313" y="3"/>
                </a:moveTo>
                <a:cubicBezTo>
                  <a:pt x="313" y="0"/>
                  <a:pt x="309" y="0"/>
                  <a:pt x="309" y="3"/>
                </a:cubicBezTo>
                <a:cubicBezTo>
                  <a:pt x="298" y="85"/>
                  <a:pt x="246" y="102"/>
                  <a:pt x="246" y="159"/>
                </a:cubicBezTo>
                <a:cubicBezTo>
                  <a:pt x="246" y="195"/>
                  <a:pt x="276" y="223"/>
                  <a:pt x="311" y="223"/>
                </a:cubicBezTo>
                <a:cubicBezTo>
                  <a:pt x="346" y="223"/>
                  <a:pt x="376" y="195"/>
                  <a:pt x="376" y="159"/>
                </a:cubicBezTo>
                <a:cubicBezTo>
                  <a:pt x="376" y="102"/>
                  <a:pt x="324" y="85"/>
                  <a:pt x="313" y="3"/>
                </a:cubicBezTo>
                <a:close/>
                <a:moveTo>
                  <a:pt x="185" y="180"/>
                </a:moveTo>
                <a:cubicBezTo>
                  <a:pt x="175" y="263"/>
                  <a:pt x="123" y="280"/>
                  <a:pt x="123" y="337"/>
                </a:cubicBezTo>
                <a:cubicBezTo>
                  <a:pt x="123" y="372"/>
                  <a:pt x="153" y="401"/>
                  <a:pt x="188" y="401"/>
                </a:cubicBezTo>
                <a:cubicBezTo>
                  <a:pt x="223" y="401"/>
                  <a:pt x="253" y="372"/>
                  <a:pt x="253" y="337"/>
                </a:cubicBezTo>
                <a:cubicBezTo>
                  <a:pt x="253" y="280"/>
                  <a:pt x="200" y="263"/>
                  <a:pt x="190" y="180"/>
                </a:cubicBezTo>
                <a:cubicBezTo>
                  <a:pt x="190" y="178"/>
                  <a:pt x="186" y="178"/>
                  <a:pt x="185" y="18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4946799" y="3974298"/>
            <a:ext cx="311848" cy="312177"/>
          </a:xfrm>
          <a:custGeom>
            <a:rect l="l" t="t" r="r" b="b"/>
            <a:pathLst>
              <a:path w="400" h="400">
                <a:moveTo>
                  <a:pt x="380" y="184"/>
                </a:moveTo>
                <a:cubicBezTo>
                  <a:pt x="376" y="184"/>
                  <a:pt x="364" y="184"/>
                  <a:pt x="360" y="184"/>
                </a:cubicBezTo>
                <a:cubicBezTo>
                  <a:pt x="349" y="184"/>
                  <a:pt x="340" y="191"/>
                  <a:pt x="340" y="200"/>
                </a:cubicBezTo>
                <a:cubicBezTo>
                  <a:pt x="340" y="209"/>
                  <a:pt x="349" y="216"/>
                  <a:pt x="360" y="216"/>
                </a:cubicBezTo>
                <a:cubicBezTo>
                  <a:pt x="364" y="216"/>
                  <a:pt x="376" y="216"/>
                  <a:pt x="380" y="216"/>
                </a:cubicBezTo>
                <a:cubicBezTo>
                  <a:pt x="391" y="216"/>
                  <a:pt x="400" y="209"/>
                  <a:pt x="400" y="200"/>
                </a:cubicBezTo>
                <a:cubicBezTo>
                  <a:pt x="400" y="191"/>
                  <a:pt x="391" y="184"/>
                  <a:pt x="380" y="184"/>
                </a:cubicBezTo>
                <a:close/>
                <a:moveTo>
                  <a:pt x="200" y="90"/>
                </a:moveTo>
                <a:cubicBezTo>
                  <a:pt x="139" y="90"/>
                  <a:pt x="90" y="139"/>
                  <a:pt x="90" y="200"/>
                </a:cubicBezTo>
                <a:cubicBezTo>
                  <a:pt x="90" y="261"/>
                  <a:pt x="139" y="310"/>
                  <a:pt x="200" y="310"/>
                </a:cubicBezTo>
                <a:cubicBezTo>
                  <a:pt x="261" y="310"/>
                  <a:pt x="310" y="261"/>
                  <a:pt x="310" y="200"/>
                </a:cubicBezTo>
                <a:cubicBezTo>
                  <a:pt x="310" y="139"/>
                  <a:pt x="261" y="90"/>
                  <a:pt x="200" y="90"/>
                </a:cubicBezTo>
                <a:close/>
                <a:moveTo>
                  <a:pt x="200" y="280"/>
                </a:moveTo>
                <a:cubicBezTo>
                  <a:pt x="156" y="280"/>
                  <a:pt x="120" y="244"/>
                  <a:pt x="120" y="200"/>
                </a:cubicBezTo>
                <a:cubicBezTo>
                  <a:pt x="120" y="156"/>
                  <a:pt x="156" y="120"/>
                  <a:pt x="200" y="120"/>
                </a:cubicBezTo>
                <a:cubicBezTo>
                  <a:pt x="244" y="120"/>
                  <a:pt x="280" y="156"/>
                  <a:pt x="280" y="200"/>
                </a:cubicBezTo>
                <a:cubicBezTo>
                  <a:pt x="280" y="244"/>
                  <a:pt x="244" y="280"/>
                  <a:pt x="200" y="280"/>
                </a:cubicBezTo>
                <a:close/>
                <a:moveTo>
                  <a:pt x="59" y="200"/>
                </a:moveTo>
                <a:cubicBezTo>
                  <a:pt x="59" y="191"/>
                  <a:pt x="51" y="184"/>
                  <a:pt x="40" y="184"/>
                </a:cubicBezTo>
                <a:cubicBezTo>
                  <a:pt x="36" y="184"/>
                  <a:pt x="23" y="184"/>
                  <a:pt x="20" y="184"/>
                </a:cubicBezTo>
                <a:cubicBezTo>
                  <a:pt x="9" y="184"/>
                  <a:pt x="0" y="191"/>
                  <a:pt x="0" y="200"/>
                </a:cubicBezTo>
                <a:cubicBezTo>
                  <a:pt x="0" y="209"/>
                  <a:pt x="9" y="216"/>
                  <a:pt x="20" y="216"/>
                </a:cubicBezTo>
                <a:cubicBezTo>
                  <a:pt x="23" y="216"/>
                  <a:pt x="36" y="216"/>
                  <a:pt x="40" y="216"/>
                </a:cubicBezTo>
                <a:cubicBezTo>
                  <a:pt x="51" y="216"/>
                  <a:pt x="59" y="209"/>
                  <a:pt x="59" y="200"/>
                </a:cubicBezTo>
                <a:close/>
                <a:moveTo>
                  <a:pt x="200" y="60"/>
                </a:moveTo>
                <a:cubicBezTo>
                  <a:pt x="209" y="60"/>
                  <a:pt x="216" y="51"/>
                  <a:pt x="216" y="40"/>
                </a:cubicBezTo>
                <a:cubicBezTo>
                  <a:pt x="216" y="36"/>
                  <a:pt x="216" y="24"/>
                  <a:pt x="216" y="20"/>
                </a:cubicBezTo>
                <a:cubicBezTo>
                  <a:pt x="216" y="9"/>
                  <a:pt x="209" y="0"/>
                  <a:pt x="200" y="0"/>
                </a:cubicBezTo>
                <a:cubicBezTo>
                  <a:pt x="191" y="0"/>
                  <a:pt x="184" y="9"/>
                  <a:pt x="184" y="20"/>
                </a:cubicBezTo>
                <a:cubicBezTo>
                  <a:pt x="184" y="24"/>
                  <a:pt x="184" y="36"/>
                  <a:pt x="184" y="40"/>
                </a:cubicBezTo>
                <a:cubicBezTo>
                  <a:pt x="184" y="51"/>
                  <a:pt x="191" y="60"/>
                  <a:pt x="200" y="60"/>
                </a:cubicBezTo>
                <a:close/>
                <a:moveTo>
                  <a:pt x="200" y="340"/>
                </a:moveTo>
                <a:cubicBezTo>
                  <a:pt x="191" y="340"/>
                  <a:pt x="184" y="349"/>
                  <a:pt x="184" y="360"/>
                </a:cubicBezTo>
                <a:cubicBezTo>
                  <a:pt x="184" y="364"/>
                  <a:pt x="184" y="376"/>
                  <a:pt x="184" y="380"/>
                </a:cubicBezTo>
                <a:cubicBezTo>
                  <a:pt x="184" y="391"/>
                  <a:pt x="191" y="400"/>
                  <a:pt x="200" y="400"/>
                </a:cubicBezTo>
                <a:cubicBezTo>
                  <a:pt x="209" y="400"/>
                  <a:pt x="216" y="391"/>
                  <a:pt x="216" y="380"/>
                </a:cubicBezTo>
                <a:cubicBezTo>
                  <a:pt x="216" y="376"/>
                  <a:pt x="216" y="364"/>
                  <a:pt x="216" y="360"/>
                </a:cubicBezTo>
                <a:cubicBezTo>
                  <a:pt x="216" y="349"/>
                  <a:pt x="209" y="340"/>
                  <a:pt x="200" y="340"/>
                </a:cubicBezTo>
                <a:close/>
                <a:moveTo>
                  <a:pt x="347" y="75"/>
                </a:moveTo>
                <a:cubicBezTo>
                  <a:pt x="355" y="67"/>
                  <a:pt x="356" y="56"/>
                  <a:pt x="350" y="50"/>
                </a:cubicBezTo>
                <a:cubicBezTo>
                  <a:pt x="344" y="44"/>
                  <a:pt x="332" y="45"/>
                  <a:pt x="324" y="53"/>
                </a:cubicBezTo>
                <a:cubicBezTo>
                  <a:pt x="322" y="55"/>
                  <a:pt x="313" y="64"/>
                  <a:pt x="310" y="67"/>
                </a:cubicBezTo>
                <a:cubicBezTo>
                  <a:pt x="303" y="74"/>
                  <a:pt x="301" y="86"/>
                  <a:pt x="308" y="92"/>
                </a:cubicBezTo>
                <a:cubicBezTo>
                  <a:pt x="314" y="98"/>
                  <a:pt x="325" y="97"/>
                  <a:pt x="333" y="89"/>
                </a:cubicBezTo>
                <a:cubicBezTo>
                  <a:pt x="335" y="87"/>
                  <a:pt x="345" y="77"/>
                  <a:pt x="347" y="75"/>
                </a:cubicBezTo>
                <a:close/>
                <a:moveTo>
                  <a:pt x="66" y="311"/>
                </a:moveTo>
                <a:cubicBezTo>
                  <a:pt x="64" y="313"/>
                  <a:pt x="55" y="322"/>
                  <a:pt x="52" y="325"/>
                </a:cubicBezTo>
                <a:cubicBezTo>
                  <a:pt x="45" y="332"/>
                  <a:pt x="43" y="344"/>
                  <a:pt x="50" y="350"/>
                </a:cubicBezTo>
                <a:cubicBezTo>
                  <a:pt x="56" y="356"/>
                  <a:pt x="67" y="355"/>
                  <a:pt x="75" y="347"/>
                </a:cubicBezTo>
                <a:cubicBezTo>
                  <a:pt x="77" y="345"/>
                  <a:pt x="87" y="335"/>
                  <a:pt x="89" y="333"/>
                </a:cubicBezTo>
                <a:cubicBezTo>
                  <a:pt x="97" y="325"/>
                  <a:pt x="98" y="314"/>
                  <a:pt x="92" y="308"/>
                </a:cubicBezTo>
                <a:cubicBezTo>
                  <a:pt x="86" y="302"/>
                  <a:pt x="74" y="303"/>
                  <a:pt x="66" y="311"/>
                </a:cubicBezTo>
                <a:close/>
                <a:moveTo>
                  <a:pt x="75" y="53"/>
                </a:moveTo>
                <a:cubicBezTo>
                  <a:pt x="67" y="45"/>
                  <a:pt x="56" y="44"/>
                  <a:pt x="50" y="50"/>
                </a:cubicBezTo>
                <a:cubicBezTo>
                  <a:pt x="43" y="56"/>
                  <a:pt x="45" y="67"/>
                  <a:pt x="52" y="75"/>
                </a:cubicBezTo>
                <a:cubicBezTo>
                  <a:pt x="55" y="77"/>
                  <a:pt x="64" y="87"/>
                  <a:pt x="66" y="89"/>
                </a:cubicBezTo>
                <a:cubicBezTo>
                  <a:pt x="74" y="97"/>
                  <a:pt x="86" y="98"/>
                  <a:pt x="92" y="92"/>
                </a:cubicBezTo>
                <a:cubicBezTo>
                  <a:pt x="98" y="86"/>
                  <a:pt x="97" y="74"/>
                  <a:pt x="89" y="67"/>
                </a:cubicBezTo>
                <a:cubicBezTo>
                  <a:pt x="87" y="64"/>
                  <a:pt x="77" y="55"/>
                  <a:pt x="75" y="53"/>
                </a:cubicBezTo>
                <a:close/>
                <a:moveTo>
                  <a:pt x="310" y="333"/>
                </a:moveTo>
                <a:cubicBezTo>
                  <a:pt x="313" y="335"/>
                  <a:pt x="322" y="345"/>
                  <a:pt x="324" y="347"/>
                </a:cubicBezTo>
                <a:cubicBezTo>
                  <a:pt x="332" y="355"/>
                  <a:pt x="344" y="356"/>
                  <a:pt x="350" y="350"/>
                </a:cubicBezTo>
                <a:cubicBezTo>
                  <a:pt x="356" y="344"/>
                  <a:pt x="355" y="332"/>
                  <a:pt x="347" y="325"/>
                </a:cubicBezTo>
                <a:cubicBezTo>
                  <a:pt x="345" y="322"/>
                  <a:pt x="335" y="313"/>
                  <a:pt x="333" y="311"/>
                </a:cubicBezTo>
                <a:cubicBezTo>
                  <a:pt x="325" y="303"/>
                  <a:pt x="314" y="302"/>
                  <a:pt x="308" y="308"/>
                </a:cubicBezTo>
                <a:cubicBezTo>
                  <a:pt x="301" y="314"/>
                  <a:pt x="303" y="325"/>
                  <a:pt x="310" y="33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123840" y="3987739"/>
            <a:ext cx="271690" cy="272548"/>
          </a:xfrm>
          <a:custGeom>
            <a:rect l="l" t="t" r="r" b="b"/>
            <a:pathLst>
              <a:path w="402" h="402">
                <a:moveTo>
                  <a:pt x="390" y="150"/>
                </a:moveTo>
                <a:cubicBezTo>
                  <a:pt x="241" y="110"/>
                  <a:pt x="241" y="110"/>
                  <a:pt x="241" y="110"/>
                </a:cubicBezTo>
                <a:cubicBezTo>
                  <a:pt x="215" y="13"/>
                  <a:pt x="215" y="13"/>
                  <a:pt x="215" y="13"/>
                </a:cubicBezTo>
                <a:cubicBezTo>
                  <a:pt x="213" y="5"/>
                  <a:pt x="204" y="0"/>
                  <a:pt x="195" y="2"/>
                </a:cubicBezTo>
                <a:cubicBezTo>
                  <a:pt x="14" y="51"/>
                  <a:pt x="14" y="51"/>
                  <a:pt x="14" y="51"/>
                </a:cubicBezTo>
                <a:cubicBezTo>
                  <a:pt x="5" y="53"/>
                  <a:pt x="0" y="62"/>
                  <a:pt x="2" y="70"/>
                </a:cubicBezTo>
                <a:cubicBezTo>
                  <a:pt x="67" y="311"/>
                  <a:pt x="67" y="311"/>
                  <a:pt x="67" y="311"/>
                </a:cubicBezTo>
                <a:cubicBezTo>
                  <a:pt x="69" y="319"/>
                  <a:pt x="78" y="324"/>
                  <a:pt x="86" y="322"/>
                </a:cubicBezTo>
                <a:cubicBezTo>
                  <a:pt x="159" y="302"/>
                  <a:pt x="159" y="302"/>
                  <a:pt x="159" y="302"/>
                </a:cubicBezTo>
                <a:cubicBezTo>
                  <a:pt x="149" y="339"/>
                  <a:pt x="149" y="339"/>
                  <a:pt x="149" y="339"/>
                </a:cubicBezTo>
                <a:cubicBezTo>
                  <a:pt x="147" y="347"/>
                  <a:pt x="152" y="356"/>
                  <a:pt x="160" y="358"/>
                </a:cubicBezTo>
                <a:cubicBezTo>
                  <a:pt x="322" y="401"/>
                  <a:pt x="322" y="401"/>
                  <a:pt x="322" y="401"/>
                </a:cubicBezTo>
                <a:cubicBezTo>
                  <a:pt x="331" y="404"/>
                  <a:pt x="340" y="399"/>
                  <a:pt x="342" y="391"/>
                </a:cubicBezTo>
                <a:cubicBezTo>
                  <a:pt x="401" y="169"/>
                  <a:pt x="401" y="169"/>
                  <a:pt x="401" y="169"/>
                </a:cubicBezTo>
                <a:cubicBezTo>
                  <a:pt x="403" y="161"/>
                  <a:pt x="398" y="152"/>
                  <a:pt x="390" y="150"/>
                </a:cubicBezTo>
                <a:close/>
                <a:moveTo>
                  <a:pt x="34" y="75"/>
                </a:moveTo>
                <a:cubicBezTo>
                  <a:pt x="191" y="33"/>
                  <a:pt x="191" y="33"/>
                  <a:pt x="191" y="33"/>
                </a:cubicBezTo>
                <a:cubicBezTo>
                  <a:pt x="249" y="249"/>
                  <a:pt x="249" y="249"/>
                  <a:pt x="249" y="249"/>
                </a:cubicBezTo>
                <a:cubicBezTo>
                  <a:pt x="92" y="291"/>
                  <a:pt x="92" y="291"/>
                  <a:pt x="92" y="291"/>
                </a:cubicBezTo>
                <a:lnTo>
                  <a:pt x="34" y="75"/>
                </a:lnTo>
                <a:close/>
                <a:moveTo>
                  <a:pt x="315" y="371"/>
                </a:moveTo>
                <a:cubicBezTo>
                  <a:pt x="179" y="334"/>
                  <a:pt x="179" y="334"/>
                  <a:pt x="179" y="334"/>
                </a:cubicBezTo>
                <a:cubicBezTo>
                  <a:pt x="190" y="294"/>
                  <a:pt x="190" y="294"/>
                  <a:pt x="190" y="294"/>
                </a:cubicBezTo>
                <a:cubicBezTo>
                  <a:pt x="268" y="273"/>
                  <a:pt x="268" y="273"/>
                  <a:pt x="268" y="273"/>
                </a:cubicBezTo>
                <a:cubicBezTo>
                  <a:pt x="276" y="271"/>
                  <a:pt x="282" y="262"/>
                  <a:pt x="279" y="254"/>
                </a:cubicBezTo>
                <a:cubicBezTo>
                  <a:pt x="249" y="142"/>
                  <a:pt x="249" y="142"/>
                  <a:pt x="249" y="142"/>
                </a:cubicBezTo>
                <a:cubicBezTo>
                  <a:pt x="368" y="174"/>
                  <a:pt x="368" y="174"/>
                  <a:pt x="368" y="174"/>
                </a:cubicBezTo>
                <a:lnTo>
                  <a:pt x="315" y="371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7471011" y="3999233"/>
            <a:ext cx="259096" cy="268709"/>
          </a:xfrm>
          <a:custGeom>
            <a:rect l="l" t="t" r="r" b="b"/>
            <a:pathLst>
              <a:path w="274" h="284">
                <a:moveTo>
                  <a:pt x="103" y="284"/>
                </a:moveTo>
                <a:cubicBezTo>
                  <a:pt x="94" y="284"/>
                  <a:pt x="86" y="280"/>
                  <a:pt x="80" y="273"/>
                </a:cubicBezTo>
                <a:cubicBezTo>
                  <a:pt x="9" y="178"/>
                  <a:pt x="9" y="178"/>
                  <a:pt x="9" y="178"/>
                </a:cubicBezTo>
                <a:cubicBezTo>
                  <a:pt x="0" y="166"/>
                  <a:pt x="2" y="149"/>
                  <a:pt x="14" y="139"/>
                </a:cubicBezTo>
                <a:cubicBezTo>
                  <a:pt x="27" y="130"/>
                  <a:pt x="44" y="133"/>
                  <a:pt x="53" y="145"/>
                </a:cubicBezTo>
                <a:cubicBezTo>
                  <a:pt x="100" y="207"/>
                  <a:pt x="100" y="207"/>
                  <a:pt x="100" y="207"/>
                </a:cubicBezTo>
                <a:cubicBezTo>
                  <a:pt x="219" y="17"/>
                  <a:pt x="219" y="17"/>
                  <a:pt x="219" y="17"/>
                </a:cubicBezTo>
                <a:cubicBezTo>
                  <a:pt x="227" y="4"/>
                  <a:pt x="244" y="0"/>
                  <a:pt x="257" y="8"/>
                </a:cubicBezTo>
                <a:cubicBezTo>
                  <a:pt x="270" y="16"/>
                  <a:pt x="274" y="33"/>
                  <a:pt x="266" y="47"/>
                </a:cubicBezTo>
                <a:cubicBezTo>
                  <a:pt x="126" y="271"/>
                  <a:pt x="126" y="271"/>
                  <a:pt x="126" y="271"/>
                </a:cubicBezTo>
                <a:cubicBezTo>
                  <a:pt x="121" y="279"/>
                  <a:pt x="113" y="283"/>
                  <a:pt x="104" y="284"/>
                </a:cubicBezTo>
                <a:cubicBezTo>
                  <a:pt x="104" y="284"/>
                  <a:pt x="103" y="284"/>
                  <a:pt x="103" y="2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991178" y="1681409"/>
            <a:ext cx="2351478" cy="1108486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分析项目是否适应地方文化，以及可能需要的文化调整策略。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5997234" y="1695830"/>
            <a:ext cx="2351478" cy="1094066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确保项目符合国家和地方的法律法规，避免法律风险。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1170344" y="3953708"/>
            <a:ext cx="2351478" cy="1151043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评估项目对当地社区的影响，包括就业机会、居民生活质量等。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8474903" y="3622757"/>
            <a:ext cx="2351478" cy="1179145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调查公众对项目的态度和支持程度，以提高项目的社会接受度。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170344" y="3453219"/>
            <a:ext cx="2720575" cy="479834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社会影响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2991178" y="1201575"/>
            <a:ext cx="2720575" cy="479834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文化适应性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5997234" y="1225959"/>
            <a:ext cx="2720575" cy="479834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法律法规遵守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474903" y="3127958"/>
            <a:ext cx="2720575" cy="479834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公众参与与支持</a:t>
            </a:r>
            <a:endParaRPr lang="en-US" sz="1100"/>
          </a:p>
        </p:txBody>
      </p:sp>
      <p:sp>
        <p:nvSpPr>
          <p:cNvPr id="19" name="Freeform 19"/>
          <p:cNvSpPr/>
          <p:nvPr/>
        </p:nvSpPr>
        <p:spPr>
          <a:xfrm flipH="1">
            <a:off x="1292758" y="3934651"/>
            <a:ext cx="2413612" cy="305800"/>
          </a:xfrm>
          <a:custGeom>
            <a:rect l="l" t="t" r="r" b="b"/>
            <a:pathLst>
              <a:path w="1600200" h="552450">
                <a:moveTo>
                  <a:pt x="0" y="552450"/>
                </a:moveTo>
                <a:lnTo>
                  <a:pt x="171450" y="0"/>
                </a:lnTo>
                <a:lnTo>
                  <a:pt x="1600200" y="0"/>
                </a:lnTo>
              </a:path>
            </a:pathLst>
          </a:custGeom>
          <a:ln w="95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 flipH="1">
            <a:off x="4423658" y="2536037"/>
            <a:ext cx="479852" cy="1068548"/>
          </a:xfrm>
          <a:custGeom>
            <a:rect l="l" t="t" r="r" b="b"/>
            <a:pathLst>
              <a:path w="647700" h="965200">
                <a:moveTo>
                  <a:pt x="0" y="965200"/>
                </a:moveTo>
                <a:lnTo>
                  <a:pt x="101600" y="520700"/>
                </a:lnTo>
                <a:lnTo>
                  <a:pt x="647700" y="0"/>
                </a:lnTo>
              </a:path>
            </a:pathLst>
          </a:cu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7957295" y="3599322"/>
            <a:ext cx="2718819" cy="305800"/>
          </a:xfrm>
          <a:custGeom>
            <a:rect l="l" t="t" r="r" b="b"/>
            <a:pathLst>
              <a:path w="1600200" h="552450">
                <a:moveTo>
                  <a:pt x="0" y="552450"/>
                </a:moveTo>
                <a:lnTo>
                  <a:pt x="171450" y="0"/>
                </a:lnTo>
                <a:lnTo>
                  <a:pt x="1600200" y="0"/>
                </a:lnTo>
              </a:path>
            </a:pathLst>
          </a:cu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社会可行性分析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8958" r="8958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对项目可能造成的环境影响进行全面评估，包括空气、水、土壤等。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环境影响评估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优化资源利用，降低能耗和资源消耗，提高资源利用效率。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资源利用效率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制定合理的废弃物处理和排放方案，确保符合环保标准。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废弃物处理与排放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提出生态恢复和补偿措施，以降低项目对环境的负面影响。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生态恢复与补偿措施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环境可行性分析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市场分析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https://d.book118.com/646135214042010042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2024-09-09T13:44:55.990</cp:lastPrinted>
  <dcterms:created xsi:type="dcterms:W3CDTF">2024-09-09T05:44:56Z</dcterms:created>
  <dcterms:modified xsi:type="dcterms:W3CDTF">2024-09-09T05:44:57Z</dcterms:modified>
</cp:coreProperties>
</file>