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A962AF-A605-42D3-9351-0F993F6E6F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466E4B-C648-4743-9440-C3FCE7D8C2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237144-EDBB-4831-ABB6-BF7E3CECB9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E76F274-8904-4735-AB5B-971662FFF9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EAD6742-E29C-4A4B-9F4A-65F85FC113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B43ECE1-B42F-4968-BC97-6CFC165BFE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C3754B6-330C-4ECC-B11A-75DCCE5023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357264E-55AB-4C6C-9889-E96EFF9917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5CCBA78-E44A-4C63-AC4A-28F194A745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1E0E39-1B08-4637-AE2F-7B02C29C16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A6758B-FCC8-4CBC-9866-559D6CBAF2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46142005120010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活性中间体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活性中间体概述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常见活性中间体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活性中间体的反应机理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活性中间体的应用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活性中间体的研究进展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活性中间体概述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活性中间体是指在化学反应中短暂存在的中间产物，具有较高的反应活性。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特点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活性中间体通常具有较高的反应活性，不稳定，容易发生进一步的化学反应。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916305" y="3823335"/>
            <a:ext cx="0" cy="864235"/>
          </a:xfrm>
          <a:prstGeom prst="line">
            <a:avLst/>
          </a:prstGeom>
          <a:ln w="2540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 flipV="1">
            <a:off x="3601085" y="2314575"/>
            <a:ext cx="0" cy="1369695"/>
          </a:xfrm>
          <a:prstGeom prst="line">
            <a:avLst/>
          </a:prstGeom>
          <a:ln w="2540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8928735" y="2314575"/>
            <a:ext cx="0" cy="1369695"/>
          </a:xfrm>
          <a:prstGeom prst="line">
            <a:avLst/>
          </a:prstGeom>
          <a:ln w="25400">
            <a:solidFill>
              <a:schemeClr val="accent4"/>
            </a:solidFill>
            <a:prstDash val="dash"/>
            <a:headEnd type="none"/>
            <a:tailEnd type="none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>
            <a:off x="6288405" y="3823335"/>
            <a:ext cx="0" cy="864235"/>
          </a:xfrm>
          <a:prstGeom prst="line">
            <a:avLst/>
          </a:prstGeom>
          <a:ln w="25400">
            <a:solidFill>
              <a:schemeClr val="accent3"/>
            </a:solidFill>
            <a:prstDash val="dash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805180" y="4687570"/>
            <a:ext cx="222250" cy="222250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7855" y="3538586"/>
            <a:ext cx="2908375" cy="577215"/>
          </a:xfrm>
          <a:custGeom>
            <a:rect l="l" t="t" r="r" b="b"/>
            <a:pathLst>
              <a:path w="2908375" h="577215">
                <a:moveTo>
                  <a:pt x="2620395" y="0"/>
                </a:moveTo>
                <a:lnTo>
                  <a:pt x="2908375" y="287973"/>
                </a:lnTo>
                <a:lnTo>
                  <a:pt x="2620395" y="575945"/>
                </a:lnTo>
                <a:lnTo>
                  <a:pt x="2620078" y="575628"/>
                </a:lnTo>
                <a:lnTo>
                  <a:pt x="2620078" y="577215"/>
                </a:lnTo>
                <a:lnTo>
                  <a:pt x="298458" y="577215"/>
                </a:lnTo>
                <a:lnTo>
                  <a:pt x="298458" y="576580"/>
                </a:lnTo>
                <a:lnTo>
                  <a:pt x="0" y="576580"/>
                </a:lnTo>
                <a:lnTo>
                  <a:pt x="288050" y="288608"/>
                </a:lnTo>
                <a:lnTo>
                  <a:pt x="0" y="635"/>
                </a:lnTo>
                <a:lnTo>
                  <a:pt x="344814" y="635"/>
                </a:lnTo>
                <a:lnTo>
                  <a:pt x="344814" y="1270"/>
                </a:lnTo>
                <a:lnTo>
                  <a:pt x="2619125" y="127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67114" y="3597006"/>
            <a:ext cx="1762170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30270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651960" y="3596371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1" name="Freeform 11"/>
          <p:cNvSpPr/>
          <p:nvPr/>
        </p:nvSpPr>
        <p:spPr>
          <a:xfrm>
            <a:off x="598748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336740" y="3596371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>
            <a:off x="8672269" y="3537951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3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21520" y="3595736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 rot="10800000">
            <a:off x="3489960" y="2092325"/>
            <a:ext cx="222250" cy="222250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10800000">
            <a:off x="8817610" y="2092325"/>
            <a:ext cx="222250" cy="222250"/>
          </a:xfrm>
          <a:prstGeom prst="diamond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177280" y="4687570"/>
            <a:ext cx="222250" cy="222250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098102" y="4213433"/>
            <a:ext cx="184785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碳正离子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3808730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碳负离子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398651" y="4213433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自由基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083432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5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络合物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活性中间体的种类</a:t>
              </a:r>
            </a:p>
          </p:txBody>
        </p:sp>
      </p:grpSp>
      <p:sp>
        <p:nvSpPr>
          <p:cNvPr id="44" name="TextBox 44"/>
          <p:cNvSpPr txBox="1"/>
          <p:nvPr/>
        </p:nvSpPr>
        <p:spPr>
          <a:xfrm>
            <a:off x="1092835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在有机化学中，碳正离子是一种常见的活性中间体，具有正电性，可以与亲核试剂发生反应。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808730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碳负离子是一种具有负电性的活性中间体，可以与亲电试剂发生反应。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9138115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络合物是一种由金属离子和配位体通过配位键形成的活性中间体，可以参与多种化学反应。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6430720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自由基是一种具有未配对电子的活性中间体，可以在化学反应中夺取其他分子的电子。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4819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氧化还原反应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816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重排反应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0777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亲核或亲电取代反应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32250" b="32250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3656" b="3656"/>
          <a:stretch>
            <a:fillRect/>
          </a:stretch>
        </p:blipFill>
        <p:spPr>
          <a:xfrm>
            <a:off x="4343400" y="1390334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2500" b="12500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活性中间体的合成方法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586719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通过氧化或还原反应可以生成活性中间体，例如通过氧化剂氧化醇可以得到相应的醛或酮。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36552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某些重排反应可以生成活性中间体，例如贝克曼重排反应中，酯基会发生重排生成酮酸。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8069673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在亲核或亲电取代反应中，某些中间体可以形成活性中间体，例如在烷基化反应中，碳正离子就是一种活性中间体。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常见活性中间体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具有正电荷的碳原子，通常与三个基团相连。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碳正离子是一种重要的活性中间体，具有稳定的正电荷，通常与三个基团相连，如烯丙基碳正离子、苄基碳正离子等。在有机反应中，碳正离子可以与亲核试剂发生反应，生成新的碳-碳键或碳-杂原子键。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碳正离子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具有负电荷的碳原子，通常与两个基团相连。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碳负离子是一种常见的活性中间体，具有稳定的负电荷，通常与两个基团相连，如醛基碳负离子、酮羰基碳负离子等。在有机反应中，碳负离子可以与亲电试剂发生反应，生成新的碳-碳键或碳-杂原子键。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碳负离子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8063" r="18063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具有类似于烯烃结构的氮原子，具有不饱和性质。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氮烯是一种不常见的活性中间体，具有类似于烯烃的结构，即具有不饱和的氮原子。在有机反应中，氮烯可以与亲电试剂或亲核试剂发生反应，生成新的氮-碳键或氮-杂原子键。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氮烯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44212" y="1238585"/>
            <a:ext cx="8334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44212" y="3550787"/>
            <a:ext cx="8334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" name="AutoShape 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TextBox 2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自由基</a:t>
              </a:r>
            </a:p>
          </p:txBody>
        </p:sp>
      </p:grpSp>
      <p:sp>
        <p:nvSpPr>
          <p:cNvPr id="26" name="TextBox 26"/>
          <p:cNvSpPr txBox="1"/>
          <p:nvPr/>
        </p:nvSpPr>
        <p:spPr>
          <a:xfrm>
            <a:off x="1844212" y="3897132"/>
            <a:ext cx="8503576" cy="1682853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由基是一种具有未配对电子的分子或原子，具有高度反应活性。在有机反应中，自由基可以与其它分子或原子发生反应，生成新的键或形成新的分子。自由基反应通常涉及链式反应，如烷基化反应、聚合反应等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1844212" y="1585278"/>
            <a:ext cx="8503576" cy="1682853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具有未配对电子的分子或原子，具有高度反应活性。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6098400" y="1501200"/>
            <a:ext cx="0" cy="4748400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3" name="TextBox 3"/>
          <p:cNvSpPr txBox="1"/>
          <p:nvPr/>
        </p:nvSpPr>
        <p:spPr>
          <a:xfrm>
            <a:off x="1542696" y="1462606"/>
            <a:ext cx="4314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368737" y="1462606"/>
            <a:ext cx="4314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卡宾</a:t>
              </a:r>
            </a:p>
          </p:txBody>
        </p:sp>
      </p:grpSp>
      <p:sp>
        <p:nvSpPr>
          <p:cNvPr id="27" name="TextBox 27"/>
          <p:cNvSpPr txBox="1"/>
          <p:nvPr/>
        </p:nvSpPr>
        <p:spPr>
          <a:xfrm>
            <a:off x="1542696" y="1978954"/>
            <a:ext cx="4313071" cy="426568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具有类似于烯烃结构的碳原子，具有不饱和性质。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6440934" y="1978954"/>
            <a:ext cx="4313071" cy="426568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具有类似于烯烃结构的碳原子，具有不饱和性质。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活性中间体的反应机理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https://d.book118.com/646142005120010051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2024-09-17T06:50:32.430</cp:lastPrinted>
  <dcterms:created xsi:type="dcterms:W3CDTF">2024-09-16T22:50:32Z</dcterms:created>
  <dcterms:modified xsi:type="dcterms:W3CDTF">2024-09-16T22:50:34Z</dcterms:modified>
</cp:coreProperties>
</file>