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7" r:id="rId17"/>
  </p:sldIdLst>
  <p:sldSz cx="9144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1048818"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lstStyle>
            <a:lvl1pPr algn="l">
              <a:defRPr sz="1100"/>
            </a:lvl1pPr>
          </a:lstStyle>
          <a:p>
            <a:endParaRPr lang="en-US"/>
          </a:p>
        </p:txBody>
      </p:sp>
      <p:sp>
        <p:nvSpPr>
          <p:cNvPr id="1048819"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lstStyle>
            <a:lvl1pPr algn="r">
              <a:defRPr sz="1100"/>
            </a:lvl1pPr>
          </a:lstStyle>
          <a:p>
            <a:endParaRPr lang="en-US"/>
          </a:p>
        </p:txBody>
      </p:sp>
      <p:sp>
        <p:nvSpPr>
          <p:cNvPr id="1048820"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821"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822"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lstStyle>
            <a:lvl1pPr algn="l">
              <a:defRPr sz="1100"/>
            </a:lvl1pPr>
          </a:lstStyle>
          <a:p>
            <a:endParaRPr lang="en-US"/>
          </a:p>
        </p:txBody>
      </p:sp>
      <p:sp>
        <p:nvSpPr>
          <p:cNvPr id="1048823"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109974099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1048824" name="文本占位符 1048823"/>
          <p:cNvSpPr>
            <a:spLocks noGrp="1"/>
          </p:cNvSpPr>
          <p:nvPr>
            <p:ph type="body"/>
          </p:nvPr>
        </p:nvSpPr>
        <p:spPr/>
        <p:txBody>
          <a:bodyPr/>
          <a:lstStyle/>
          <a:p>
            <a:r>
              <a:rPr lang="zh-CN" altLang="en-US"/>
              <a:t>补充</a:t>
            </a: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52A2F86-A98C-48C7-9383-A5FD6F74448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6E6A902-BC58-401C-A138-A2539A2EBB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0624F1B-0E0C-4D15-904E-44655DACE45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62A745FC-C9E1-4EEC-8B11-B8B940BC36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71026D8-0CD5-4959-B66D-CB87B61BAD0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DB35E17-2FF2-4477-B7F8-F4467742CB4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AC30CDC-F227-46B7-86ED-7ECCFAAEBC2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A8ECCE8-B540-47DD-BE8A-3398E050F6F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1D3F6B-0774-439B-9F8C-A089756E734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2765AA5-3C25-48BB-9E09-25306AA0CB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FDF4D3-CD56-4319-8877-C6742ECD7B6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1048749"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1048750"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1048751" name="日期占位符 3"/>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752" name="页脚占位符 4"/>
          <p:cNvSpPr>
            <a:spLocks noGrp="1"/>
          </p:cNvSpPr>
          <p:nvPr>
            <p:ph type="ftr" sz="quarter" idx="11"/>
          </p:nvPr>
        </p:nvSpPr>
        <p:spPr/>
        <p:txBody>
          <a:bodyPr/>
          <a:lstStyle/>
          <a:p>
            <a:endParaRPr lang="zh-CN" altLang="en-US"/>
          </a:p>
        </p:txBody>
      </p:sp>
      <p:sp>
        <p:nvSpPr>
          <p:cNvPr id="1048753" name="灯片编号占位符 5"/>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1048625" name="标题 1"/>
          <p:cNvSpPr>
            <a:spLocks noGrp="1"/>
          </p:cNvSpPr>
          <p:nvPr>
            <p:ph type="title"/>
          </p:nvPr>
        </p:nvSpPr>
        <p:spPr/>
        <p:txBody>
          <a:bodyPr/>
          <a:lstStyle/>
          <a:p>
            <a:r>
              <a:rPr lang="zh-CN" altLang="en-US" smtClean="0"/>
              <a:t>单击此处编辑母版标题样式</a:t>
            </a:r>
            <a:endParaRPr lang="zh-CN" altLang="en-US"/>
          </a:p>
        </p:txBody>
      </p:sp>
      <p:sp>
        <p:nvSpPr>
          <p:cNvPr id="1048626"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627" name="日期占位符 3"/>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1048760"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1048761"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1048762" name="日期占位符 3"/>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763" name="页脚占位符 4"/>
          <p:cNvSpPr>
            <a:spLocks noGrp="1"/>
          </p:cNvSpPr>
          <p:nvPr>
            <p:ph type="ftr" sz="quarter" idx="11"/>
          </p:nvPr>
        </p:nvSpPr>
        <p:spPr/>
        <p:txBody>
          <a:bodyPr/>
          <a:lstStyle/>
          <a:p>
            <a:endParaRPr lang="zh-CN" altLang="en-US"/>
          </a:p>
        </p:txBody>
      </p:sp>
      <p:sp>
        <p:nvSpPr>
          <p:cNvPr id="1048764" name="灯片编号占位符 5"/>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1048726" name="标题 1"/>
          <p:cNvSpPr>
            <a:spLocks noGrp="1"/>
          </p:cNvSpPr>
          <p:nvPr>
            <p:ph type="title"/>
          </p:nvPr>
        </p:nvSpPr>
        <p:spPr/>
        <p:txBody>
          <a:bodyPr/>
          <a:lstStyle/>
          <a:p>
            <a:r>
              <a:rPr lang="zh-CN" altLang="en-US" smtClean="0"/>
              <a:t>单击此处编辑母版标题样式</a:t>
            </a:r>
            <a:endParaRPr lang="zh-CN" altLang="en-US"/>
          </a:p>
        </p:txBody>
      </p:sp>
      <p:sp>
        <p:nvSpPr>
          <p:cNvPr id="1048727"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728"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729" name="日期占位符 4"/>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730" name="页脚占位符 5"/>
          <p:cNvSpPr>
            <a:spLocks noGrp="1"/>
          </p:cNvSpPr>
          <p:nvPr>
            <p:ph type="ftr" sz="quarter" idx="11"/>
          </p:nvPr>
        </p:nvSpPr>
        <p:spPr/>
        <p:txBody>
          <a:bodyPr/>
          <a:lstStyle/>
          <a:p>
            <a:endParaRPr lang="zh-CN" altLang="en-US"/>
          </a:p>
        </p:txBody>
      </p:sp>
      <p:sp>
        <p:nvSpPr>
          <p:cNvPr id="1048731" name="灯片编号占位符 6"/>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1048732" name="标题 1"/>
          <p:cNvSpPr>
            <a:spLocks noGrp="1"/>
          </p:cNvSpPr>
          <p:nvPr>
            <p:ph type="title"/>
          </p:nvPr>
        </p:nvSpPr>
        <p:spPr/>
        <p:txBody>
          <a:bodyPr/>
          <a:lstStyle/>
          <a:p>
            <a:r>
              <a:rPr lang="zh-CN" altLang="en-US" smtClean="0"/>
              <a:t>单击此处编辑母版标题样式</a:t>
            </a:r>
            <a:endParaRPr lang="zh-CN" altLang="en-US"/>
          </a:p>
        </p:txBody>
      </p:sp>
      <p:sp>
        <p:nvSpPr>
          <p:cNvPr id="104873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4873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73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4873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737" name="日期占位符 6"/>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738" name="页脚占位符 7"/>
          <p:cNvSpPr>
            <a:spLocks noGrp="1"/>
          </p:cNvSpPr>
          <p:nvPr>
            <p:ph type="ftr" sz="quarter" idx="11"/>
          </p:nvPr>
        </p:nvSpPr>
        <p:spPr/>
        <p:txBody>
          <a:bodyPr/>
          <a:lstStyle/>
          <a:p>
            <a:endParaRPr lang="zh-CN" altLang="en-US"/>
          </a:p>
        </p:txBody>
      </p:sp>
      <p:sp>
        <p:nvSpPr>
          <p:cNvPr id="1048739" name="灯片编号占位符 8"/>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1048740" name="标题 1"/>
          <p:cNvSpPr>
            <a:spLocks noGrp="1"/>
          </p:cNvSpPr>
          <p:nvPr>
            <p:ph type="title"/>
          </p:nvPr>
        </p:nvSpPr>
        <p:spPr/>
        <p:txBody>
          <a:bodyPr/>
          <a:lstStyle/>
          <a:p>
            <a:r>
              <a:rPr lang="zh-CN" altLang="en-US" smtClean="0"/>
              <a:t>单击此处编辑母版标题样式</a:t>
            </a:r>
            <a:endParaRPr lang="zh-CN" altLang="en-US"/>
          </a:p>
        </p:txBody>
      </p:sp>
      <p:sp>
        <p:nvSpPr>
          <p:cNvPr id="1048741" name="日期占位符 2"/>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742" name="页脚占位符 3"/>
          <p:cNvSpPr>
            <a:spLocks noGrp="1"/>
          </p:cNvSpPr>
          <p:nvPr>
            <p:ph type="ftr" sz="quarter" idx="11"/>
          </p:nvPr>
        </p:nvSpPr>
        <p:spPr/>
        <p:txBody>
          <a:bodyPr/>
          <a:lstStyle/>
          <a:p>
            <a:endParaRPr lang="zh-CN" altLang="en-US"/>
          </a:p>
        </p:txBody>
      </p:sp>
      <p:sp>
        <p:nvSpPr>
          <p:cNvPr id="1048743" name="灯片编号占位符 4"/>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1048581" name="日期占位符 1"/>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582" name="页脚占位符 2"/>
          <p:cNvSpPr>
            <a:spLocks noGrp="1"/>
          </p:cNvSpPr>
          <p:nvPr>
            <p:ph type="ftr" sz="quarter" idx="11"/>
          </p:nvPr>
        </p:nvSpPr>
        <p:spPr/>
        <p:txBody>
          <a:bodyPr/>
          <a:lstStyle/>
          <a:p>
            <a:endParaRPr lang="zh-CN" altLang="en-US"/>
          </a:p>
        </p:txBody>
      </p:sp>
      <p:sp>
        <p:nvSpPr>
          <p:cNvPr id="1048583" name="灯片编号占位符 3"/>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1048586"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1048587" name="内容占位符 2"/>
          <p:cNvSpPr>
            <a:spLocks noGrp="1"/>
          </p:cNvSpPr>
          <p:nvPr>
            <p:ph idx="1"/>
          </p:nvPr>
        </p:nvSpPr>
        <p:spPr>
          <a:xfrm>
            <a:off x="3575050" y="273050"/>
            <a:ext cx="5111750" cy="5853113"/>
          </a:xfrm>
        </p:spPr>
        <p:txBody>
          <a:bodyPr>
            <a:normAutofit/>
          </a:bodyPr>
          <a:lstStyle>
            <a:lvl1pPr>
              <a:buFont typeface="Wingdings" panose="05000000000000000000" pitchFamily="2" charset="2"/>
              <a:buChar char="p"/>
              <a:defRPr sz="2800" b="1">
                <a:solidFill>
                  <a:srgbClr val="0070C0"/>
                </a:solidFill>
              </a:defRPr>
            </a:lvl1pPr>
            <a:lvl2pPr>
              <a:buFont typeface="Wingdings" panose="05000000000000000000" pitchFamily="2" charset="2"/>
              <a:buChar char="Ø"/>
              <a:defRPr sz="2400" b="1">
                <a:solidFill>
                  <a:srgbClr val="002060"/>
                </a:solidFill>
                <a:latin typeface="华文楷体" pitchFamily="2" charset="-122"/>
                <a:ea typeface="华文楷体" pitchFamily="2" charset="-122"/>
              </a:defRPr>
            </a:lvl2pPr>
            <a:lvl3pPr>
              <a:buFont typeface="Calibri" panose="020f0502020204030204" pitchFamily="34" charset="0"/>
              <a:buChar char="–"/>
              <a:defRPr sz="2200" b="1">
                <a:solidFill>
                  <a:srgbClr val="7030A0"/>
                </a:solidFill>
                <a:latin typeface="华文楷体" pitchFamily="2" charset="-122"/>
                <a:ea typeface="华文楷体" pitchFamily="2" charset="-122"/>
              </a:defRPr>
            </a:lvl3pPr>
            <a:lvl4pPr>
              <a:defRPr sz="1800"/>
            </a:lvl4pPr>
            <a:lvl5pPr>
              <a:defRPr sz="18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588"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048589" name="日期占位符 4"/>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590" name="页脚占位符 5"/>
          <p:cNvSpPr>
            <a:spLocks noGrp="1"/>
          </p:cNvSpPr>
          <p:nvPr>
            <p:ph type="ftr" sz="quarter" idx="11"/>
          </p:nvPr>
        </p:nvSpPr>
        <p:spPr/>
        <p:txBody>
          <a:bodyPr/>
          <a:lstStyle/>
          <a:p>
            <a:endParaRPr lang="zh-CN" altLang="en-US"/>
          </a:p>
        </p:txBody>
      </p:sp>
      <p:sp>
        <p:nvSpPr>
          <p:cNvPr id="1048591" name="灯片编号占位符 6"/>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8" presetClass="entr" presetSubtype="6" dur="500" fill="hold" grpId="0" nodeType="clickEffect">
                                  <p:stCondLst>
                                    <p:cond delay="0"/>
                                  </p:stCondLst>
                                  <p:childTnLst>
                                    <p:set>
                                      <p:cBhvr>
                                        <p:cTn id="6" dur="1" fill="hold">
                                          <p:stCondLst>
                                            <p:cond delay="0"/>
                                          </p:stCondLst>
                                        </p:cTn>
                                        <p:tgtEl>
                                          <p:spTgt spid="1048587">
                                            <p:txEl>
                                              <p:pRg st="0" end="0"/>
                                            </p:txEl>
                                          </p:spTgt>
                                        </p:tgtEl>
                                        <p:attrNameLst>
                                          <p:attrName>style.visibility</p:attrName>
                                        </p:attrNameLst>
                                      </p:cBhvr>
                                      <p:to>
                                        <p:strVal val="visible"/>
                                      </p:to>
                                    </p:set>
                                    <p:animEffect transition="in" filter="strips(downRight)">
                                      <p:cBhvr>
                                        <p:cTn id="7" dur="500"/>
                                        <p:tgtEl>
                                          <p:spTgt spid="1048587">
                                            <p:txEl>
                                              <p:pRg st="0" end="0"/>
                                            </p:txEl>
                                          </p:spTgt>
                                        </p:tgtEl>
                                      </p:cBhvr>
                                    </p:animEffect>
                                  </p:childTnLst>
                                </p:cTn>
                              </p:par>
                              <p:par>
                                <p:cTn id="8" presetID="18" presetClass="entr" presetSubtype="6" dur="500" fill="hold" grpId="0" nodeType="withEffect">
                                  <p:stCondLst>
                                    <p:cond delay="0"/>
                                  </p:stCondLst>
                                  <p:childTnLst>
                                    <p:set>
                                      <p:cBhvr>
                                        <p:cTn id="9" dur="1" fill="hold">
                                          <p:stCondLst>
                                            <p:cond delay="0"/>
                                          </p:stCondLst>
                                        </p:cTn>
                                        <p:tgtEl>
                                          <p:spTgt spid="1048587">
                                            <p:txEl>
                                              <p:pRg st="1" end="1"/>
                                            </p:txEl>
                                          </p:spTgt>
                                        </p:tgtEl>
                                        <p:attrNameLst>
                                          <p:attrName>style.visibility</p:attrName>
                                        </p:attrNameLst>
                                      </p:cBhvr>
                                      <p:to>
                                        <p:strVal val="visible"/>
                                      </p:to>
                                    </p:set>
                                    <p:animEffect transition="in" filter="strips(downRight)">
                                      <p:cBhvr>
                                        <p:cTn id="10" dur="500"/>
                                        <p:tgtEl>
                                          <p:spTgt spid="1048587">
                                            <p:txEl>
                                              <p:pRg st="1" end="1"/>
                                            </p:txEl>
                                          </p:spTgt>
                                        </p:tgtEl>
                                      </p:cBhvr>
                                    </p:animEffect>
                                  </p:childTnLst>
                                </p:cTn>
                              </p:par>
                              <p:par>
                                <p:cTn id="11" presetID="18" presetClass="entr" presetSubtype="6" dur="500" fill="hold" grpId="0" nodeType="withEffect">
                                  <p:stCondLst>
                                    <p:cond delay="0"/>
                                  </p:stCondLst>
                                  <p:childTnLst>
                                    <p:set>
                                      <p:cBhvr>
                                        <p:cTn id="12" dur="1" fill="hold">
                                          <p:stCondLst>
                                            <p:cond delay="0"/>
                                          </p:stCondLst>
                                        </p:cTn>
                                        <p:tgtEl>
                                          <p:spTgt spid="1048587">
                                            <p:txEl>
                                              <p:pRg st="2" end="2"/>
                                            </p:txEl>
                                          </p:spTgt>
                                        </p:tgtEl>
                                        <p:attrNameLst>
                                          <p:attrName>style.visibility</p:attrName>
                                        </p:attrNameLst>
                                      </p:cBhvr>
                                      <p:to>
                                        <p:strVal val="visible"/>
                                      </p:to>
                                    </p:set>
                                    <p:animEffect transition="in" filter="strips(downRight)">
                                      <p:cBhvr>
                                        <p:cTn id="13" dur="500"/>
                                        <p:tgtEl>
                                          <p:spTgt spid="1048587">
                                            <p:txEl>
                                              <p:pRg st="2" end="2"/>
                                            </p:txEl>
                                          </p:spTgt>
                                        </p:tgtEl>
                                      </p:cBhvr>
                                    </p:animEffect>
                                  </p:childTnLst>
                                </p:cTn>
                              </p:par>
                              <p:par>
                                <p:cTn id="14" presetID="18" presetClass="entr" presetSubtype="6" dur="500" fill="hold" grpId="0" nodeType="withEffect">
                                  <p:stCondLst>
                                    <p:cond delay="0"/>
                                  </p:stCondLst>
                                  <p:childTnLst>
                                    <p:set>
                                      <p:cBhvr>
                                        <p:cTn id="15" dur="1" fill="hold">
                                          <p:stCondLst>
                                            <p:cond delay="0"/>
                                          </p:stCondLst>
                                        </p:cTn>
                                        <p:tgtEl>
                                          <p:spTgt spid="1048587">
                                            <p:txEl>
                                              <p:pRg st="3" end="3"/>
                                            </p:txEl>
                                          </p:spTgt>
                                        </p:tgtEl>
                                        <p:attrNameLst>
                                          <p:attrName>style.visibility</p:attrName>
                                        </p:attrNameLst>
                                      </p:cBhvr>
                                      <p:to>
                                        <p:strVal val="visible"/>
                                      </p:to>
                                    </p:set>
                                    <p:animEffect transition="in" filter="strips(downRight)">
                                      <p:cBhvr>
                                        <p:cTn id="16" dur="500"/>
                                        <p:tgtEl>
                                          <p:spTgt spid="1048587">
                                            <p:txEl>
                                              <p:pRg st="3" end="3"/>
                                            </p:txEl>
                                          </p:spTgt>
                                        </p:tgtEl>
                                      </p:cBhvr>
                                    </p:animEffect>
                                  </p:childTnLst>
                                </p:cTn>
                              </p:par>
                              <p:par>
                                <p:cTn id="17" presetID="18" presetClass="entr" presetSubtype="6" dur="500" fill="hold" grpId="0" nodeType="withEffect">
                                  <p:stCondLst>
                                    <p:cond delay="0"/>
                                  </p:stCondLst>
                                  <p:childTnLst>
                                    <p:set>
                                      <p:cBhvr>
                                        <p:cTn id="18" dur="1" fill="hold">
                                          <p:stCondLst>
                                            <p:cond delay="0"/>
                                          </p:stCondLst>
                                        </p:cTn>
                                        <p:tgtEl>
                                          <p:spTgt spid="1048587">
                                            <p:txEl>
                                              <p:pRg st="4" end="4"/>
                                            </p:txEl>
                                          </p:spTgt>
                                        </p:tgtEl>
                                        <p:attrNameLst>
                                          <p:attrName>style.visibility</p:attrName>
                                        </p:attrNameLst>
                                      </p:cBhvr>
                                      <p:to>
                                        <p:strVal val="visible"/>
                                      </p:to>
                                    </p:set>
                                    <p:animEffect transition="in" filter="strips(downRight)">
                                      <p:cBhvr>
                                        <p:cTn id="19" dur="500"/>
                                        <p:tgtEl>
                                          <p:spTgt spid="10485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7" grpId="0" build="p">
        <p:tmplLst>
          <p:tmpl lvl="1">
            <p:tnLst>
              <p:par>
                <p:cTn presetID="18" presetClass="entr" presetSubtype="6" fill="hold" nodeType="clickEffect">
                  <p:stCondLst>
                    <p:cond delay="0"/>
                  </p:stCondLst>
                  <p:childTnLst>
                    <p:set>
                      <p:cBhvr>
                        <p:cTn dur="1" fill="hold">
                          <p:stCondLst>
                            <p:cond delay="0"/>
                          </p:stCondLst>
                        </p:cTn>
                        <p:tgtEl>
                          <p:spTgt spid="1048587"/>
                        </p:tgtEl>
                        <p:attrNameLst>
                          <p:attrName>style.visibility</p:attrName>
                        </p:attrNameLst>
                      </p:cBhvr>
                      <p:to>
                        <p:strVal val="visible"/>
                      </p:to>
                    </p:set>
                    <p:animEffect transition="in" filter="strips(downRight)">
                      <p:cBhvr>
                        <p:cTn dur="500"/>
                        <p:tgtEl>
                          <p:spTgt spid="1048587"/>
                        </p:tgtEl>
                      </p:cBhvr>
                    </p:animEffect>
                  </p:childTnLst>
                </p:cTn>
              </p:par>
            </p:tnLst>
          </p:tmpl>
          <p:tmpl lvl="2">
            <p:tnLst>
              <p:par>
                <p:cTn presetID="18" presetClass="entr" presetSubtype="6" fill="hold" nodeType="withEffect">
                  <p:stCondLst>
                    <p:cond delay="0"/>
                  </p:stCondLst>
                  <p:childTnLst>
                    <p:set>
                      <p:cBhvr>
                        <p:cTn dur="1" fill="hold">
                          <p:stCondLst>
                            <p:cond delay="0"/>
                          </p:stCondLst>
                        </p:cTn>
                        <p:tgtEl>
                          <p:spTgt spid="1048587"/>
                        </p:tgtEl>
                        <p:attrNameLst>
                          <p:attrName>style.visibility</p:attrName>
                        </p:attrNameLst>
                      </p:cBhvr>
                      <p:to>
                        <p:strVal val="visible"/>
                      </p:to>
                    </p:set>
                    <p:animEffect transition="in" filter="strips(downRight)">
                      <p:cBhvr>
                        <p:cTn dur="500"/>
                        <p:tgtEl>
                          <p:spTgt spid="1048587"/>
                        </p:tgtEl>
                      </p:cBhvr>
                    </p:animEffect>
                  </p:childTnLst>
                </p:cTn>
              </p:par>
            </p:tnLst>
          </p:tmpl>
          <p:tmpl lvl="3">
            <p:tnLst>
              <p:par>
                <p:cTn presetID="18" presetClass="entr" presetSubtype="6" fill="hold" nodeType="withEffect">
                  <p:stCondLst>
                    <p:cond delay="0"/>
                  </p:stCondLst>
                  <p:childTnLst>
                    <p:set>
                      <p:cBhvr>
                        <p:cTn dur="1" fill="hold">
                          <p:stCondLst>
                            <p:cond delay="0"/>
                          </p:stCondLst>
                        </p:cTn>
                        <p:tgtEl>
                          <p:spTgt spid="1048587"/>
                        </p:tgtEl>
                        <p:attrNameLst>
                          <p:attrName>style.visibility</p:attrName>
                        </p:attrNameLst>
                      </p:cBhvr>
                      <p:to>
                        <p:strVal val="visible"/>
                      </p:to>
                    </p:set>
                    <p:animEffect transition="in" filter="strips(downRight)">
                      <p:cBhvr>
                        <p:cTn dur="500"/>
                        <p:tgtEl>
                          <p:spTgt spid="1048587"/>
                        </p:tgtEl>
                      </p:cBhvr>
                    </p:animEffect>
                  </p:childTnLst>
                </p:cTn>
              </p:par>
            </p:tnLst>
          </p:tmpl>
          <p:tmpl lvl="4">
            <p:tnLst>
              <p:par>
                <p:cTn presetID="18" presetClass="entr" presetSubtype="6" fill="hold" nodeType="withEffect">
                  <p:stCondLst>
                    <p:cond delay="0"/>
                  </p:stCondLst>
                  <p:childTnLst>
                    <p:set>
                      <p:cBhvr>
                        <p:cTn dur="1" fill="hold">
                          <p:stCondLst>
                            <p:cond delay="0"/>
                          </p:stCondLst>
                        </p:cTn>
                        <p:tgtEl>
                          <p:spTgt spid="1048587"/>
                        </p:tgtEl>
                        <p:attrNameLst>
                          <p:attrName>style.visibility</p:attrName>
                        </p:attrNameLst>
                      </p:cBhvr>
                      <p:to>
                        <p:strVal val="visible"/>
                      </p:to>
                    </p:set>
                    <p:animEffect transition="in" filter="strips(downRight)">
                      <p:cBhvr>
                        <p:cTn dur="500"/>
                        <p:tgtEl>
                          <p:spTgt spid="1048587"/>
                        </p:tgtEl>
                      </p:cBhvr>
                    </p:animEffect>
                  </p:childTnLst>
                </p:cTn>
              </p:par>
            </p:tnLst>
          </p:tmpl>
          <p:tmpl lvl="5">
            <p:tnLst>
              <p:par>
                <p:cTn presetID="18" presetClass="entr" presetSubtype="6" fill="hold" nodeType="withEffect">
                  <p:stCondLst>
                    <p:cond delay="0"/>
                  </p:stCondLst>
                  <p:childTnLst>
                    <p:set>
                      <p:cBhvr>
                        <p:cTn dur="1" fill="hold">
                          <p:stCondLst>
                            <p:cond delay="0"/>
                          </p:stCondLst>
                        </p:cTn>
                        <p:tgtEl>
                          <p:spTgt spid="1048587"/>
                        </p:tgtEl>
                        <p:attrNameLst>
                          <p:attrName>style.visibility</p:attrName>
                        </p:attrNameLst>
                      </p:cBhvr>
                      <p:to>
                        <p:strVal val="visible"/>
                      </p:to>
                    </p:set>
                    <p:animEffect transition="in" filter="strips(downRight)">
                      <p:cBhvr>
                        <p:cTn dur="500"/>
                        <p:tgtEl>
                          <p:spTgt spid="1048587"/>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1048754"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1048755"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756"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048757" name="日期占位符 4"/>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758" name="页脚占位符 5"/>
          <p:cNvSpPr>
            <a:spLocks noGrp="1"/>
          </p:cNvSpPr>
          <p:nvPr>
            <p:ph type="ftr" sz="quarter" idx="11"/>
          </p:nvPr>
        </p:nvSpPr>
        <p:spPr/>
        <p:txBody>
          <a:bodyPr/>
          <a:lstStyle/>
          <a:p>
            <a:endParaRPr lang="zh-CN" altLang="en-US"/>
          </a:p>
        </p:txBody>
      </p:sp>
      <p:sp>
        <p:nvSpPr>
          <p:cNvPr id="1048759" name="灯片编号占位符 6"/>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1048765" name="标题 1"/>
          <p:cNvSpPr>
            <a:spLocks noGrp="1"/>
          </p:cNvSpPr>
          <p:nvPr>
            <p:ph type="title"/>
          </p:nvPr>
        </p:nvSpPr>
        <p:spPr/>
        <p:txBody>
          <a:bodyPr/>
          <a:lstStyle/>
          <a:p>
            <a:r>
              <a:rPr lang="zh-CN" altLang="en-US" smtClean="0"/>
              <a:t>单击此处编辑母版标题样式</a:t>
            </a:r>
            <a:endParaRPr lang="zh-CN" altLang="en-US"/>
          </a:p>
        </p:txBody>
      </p:sp>
      <p:sp>
        <p:nvSpPr>
          <p:cNvPr id="1048766"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767" name="日期占位符 3"/>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768" name="页脚占位符 4"/>
          <p:cNvSpPr>
            <a:spLocks noGrp="1"/>
          </p:cNvSpPr>
          <p:nvPr>
            <p:ph type="ftr" sz="quarter" idx="11"/>
          </p:nvPr>
        </p:nvSpPr>
        <p:spPr/>
        <p:txBody>
          <a:bodyPr/>
          <a:lstStyle/>
          <a:p>
            <a:endParaRPr lang="zh-CN" altLang="en-US"/>
          </a:p>
        </p:txBody>
      </p:sp>
      <p:sp>
        <p:nvSpPr>
          <p:cNvPr id="1048769" name="灯片编号占位符 5"/>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1048744"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1048745"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746" name="日期占位符 3"/>
          <p:cNvSpPr>
            <a:spLocks noGrp="1"/>
          </p:cNvSpPr>
          <p:nvPr>
            <p:ph type="dt" sz="half" idx="10"/>
          </p:nvPr>
        </p:nvSpPr>
        <p:spPr/>
        <p:txBody>
          <a:bodyPr/>
          <a:lstStyle/>
          <a:p>
            <a:fld id="{C0EFC750-C5F3-4530-933D-93306DC46420}" type="datetimeFigureOut">
              <a:rPr lang="zh-CN" altLang="en-US" smtClean="0"/>
              <a:t>2020/3/8</a:t>
            </a:fld>
            <a:endParaRPr lang="zh-CN" altLang="en-US"/>
          </a:p>
        </p:txBody>
      </p:sp>
      <p:sp>
        <p:nvSpPr>
          <p:cNvPr id="1048747" name="页脚占位符 4"/>
          <p:cNvSpPr>
            <a:spLocks noGrp="1"/>
          </p:cNvSpPr>
          <p:nvPr>
            <p:ph type="ftr" sz="quarter" idx="11"/>
          </p:nvPr>
        </p:nvSpPr>
        <p:spPr/>
        <p:txBody>
          <a:bodyPr/>
          <a:lstStyle/>
          <a:p>
            <a:endParaRPr lang="zh-CN" altLang="en-US"/>
          </a:p>
        </p:txBody>
      </p:sp>
      <p:sp>
        <p:nvSpPr>
          <p:cNvPr id="1048748" name="灯片编号占位符 5"/>
          <p:cNvSpPr>
            <a:spLocks noGrp="1"/>
          </p:cNvSpPr>
          <p:nvPr>
            <p:ph type="sldNum" sz="quarter" idx="12"/>
          </p:nvPr>
        </p:nvSpPr>
        <p:spPr/>
        <p:txBody>
          <a:bodyPr/>
          <a:lstStyle/>
          <a:p>
            <a:fld id="{921DF6E9-9722-4A6E-A366-163D821124B1}" type="slidenum">
              <a:rPr lang="zh-CN" altLang="en-US" smtClean="0"/>
              <a:t>‹#›</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1048576"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1048577"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578"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EFC750-C5F3-4530-933D-93306DC46420}" type="datetimeFigureOut">
              <a:rPr lang="zh-CN" altLang="en-US" smtClean="0"/>
              <a:t>2020/3/8</a:t>
            </a:fld>
            <a:endParaRPr lang="zh-CN" altLang="en-US"/>
          </a:p>
        </p:txBody>
      </p:sp>
      <p:sp>
        <p:nvSpPr>
          <p:cNvPr id="1048579"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580"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1DF6E9-9722-4A6E-A366-163D821124B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image" Target="../media/image5.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46201103240010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584" name="标题 1"/>
          <p:cNvSpPr>
            <a:spLocks noGrp="1"/>
          </p:cNvSpPr>
          <p:nvPr>
            <p:ph type="ctrTitle" idx="4294967295"/>
          </p:nvPr>
        </p:nvSpPr>
        <p:spPr>
          <a:xfrm>
            <a:off x="1219200" y="1866900"/>
            <a:ext cx="6858000" cy="990600"/>
          </a:xfrm>
        </p:spPr>
        <p:style>
          <a:lnRef idx="1">
            <a:schemeClr val="accent5"/>
          </a:lnRef>
          <a:fillRef idx="3">
            <a:schemeClr val="accent5"/>
          </a:fillRef>
          <a:effectRef idx="2">
            <a:schemeClr val="accent5"/>
          </a:effectRef>
          <a:fontRef idx="minor">
            <a:schemeClr val="lt1"/>
          </a:fontRef>
        </p:style>
        <p:txBody>
          <a:bodyPr>
            <a:normAutofit/>
          </a:bodyPr>
          <a:lstStyle>
            <a:lvl1pPr>
              <a:defRPr>
                <a:solidFill>
                  <a:srgbClr val="FFFFFF"/>
                </a:solidFill>
                <a:latin typeface="Calibri"/>
              </a:defRPr>
            </a:lvl1pPr>
            <a:lvl2pPr>
              <a:defRPr>
                <a:solidFill>
                  <a:srgbClr val="FFFFFF"/>
                </a:solidFill>
                <a:latin typeface="Calibri"/>
              </a:defRPr>
            </a:lvl2pPr>
            <a:lvl3pPr>
              <a:defRPr>
                <a:solidFill>
                  <a:srgbClr val="FFFFFF"/>
                </a:solidFill>
                <a:latin typeface="Calibri"/>
              </a:defRPr>
            </a:lvl3pPr>
            <a:lvl4pPr>
              <a:defRPr>
                <a:solidFill>
                  <a:srgbClr val="FFFFFF"/>
                </a:solidFill>
                <a:latin typeface="Calibri"/>
              </a:defRPr>
            </a:lvl4pPr>
            <a:lvl5pPr>
              <a:defRPr>
                <a:solidFill>
                  <a:srgbClr val="FFFFFF"/>
                </a:solidFill>
                <a:latin typeface="Calibri"/>
              </a:defRPr>
            </a:lvl5pPr>
            <a:lvl6pPr>
              <a:defRPr>
                <a:solidFill>
                  <a:srgbClr val="FFFFFF"/>
                </a:solidFill>
                <a:latin typeface="Calibri"/>
              </a:defRPr>
            </a:lvl6pPr>
            <a:lvl7pPr>
              <a:defRPr>
                <a:solidFill>
                  <a:srgbClr val="FFFFFF"/>
                </a:solidFill>
                <a:latin typeface="Calibri"/>
              </a:defRPr>
            </a:lvl7pPr>
            <a:lvl8pPr>
              <a:defRPr>
                <a:solidFill>
                  <a:srgbClr val="FFFFFF"/>
                </a:solidFill>
                <a:latin typeface="Calibri"/>
              </a:defRPr>
            </a:lvl8pPr>
            <a:lvl9pPr>
              <a:defRPr>
                <a:solidFill>
                  <a:srgbClr val="FFFFFF"/>
                </a:solidFill>
                <a:latin typeface="Calibri"/>
              </a:defRPr>
            </a:lvl9pPr>
          </a:lstStyle>
          <a:p>
            <a:r>
              <a:rPr lang="zh-CN" altLang="en-US" b="1" smtClean="0">
                <a:solidFill>
                  <a:schemeClr val="bg1"/>
                </a:solidFill>
                <a:latin typeface="隶书" panose="02010509060101010101" pitchFamily="49" charset="-122"/>
                <a:ea typeface="隶书" panose="02010509060101010101" pitchFamily="49" charset="-122"/>
              </a:rPr>
              <a:t>第三章  管理的基本原理</a:t>
            </a:r>
            <a:endParaRPr lang="zh-CN" altLang="en-US" b="1">
              <a:solidFill>
                <a:schemeClr val="bg1"/>
              </a:solidFill>
              <a:latin typeface="隶书" panose="02010509060101010101" pitchFamily="49" charset="-122"/>
              <a:ea typeface="隶书" panose="02010509060101010101" pitchFamily="49" charset="-122"/>
            </a:endParaRPr>
          </a:p>
        </p:txBody>
      </p:sp>
      <p:sp>
        <p:nvSpPr>
          <p:cNvPr id="1048585" name="副标题 2"/>
          <p:cNvSpPr>
            <a:spLocks noGrp="1"/>
          </p:cNvSpPr>
          <p:nvPr>
            <p:ph type="subTitle" idx="4294967295"/>
          </p:nvPr>
        </p:nvSpPr>
        <p:spPr>
          <a:xfrm>
            <a:off x="1785938" y="3462338"/>
            <a:ext cx="6291262" cy="2109802"/>
          </a:xfrm>
        </p:spPr>
        <p:style>
          <a:lnRef idx="1">
            <a:schemeClr val="accent5"/>
          </a:lnRef>
          <a:fillRef idx="2">
            <a:schemeClr val="accent5"/>
          </a:fillRef>
          <a:effectRef idx="1">
            <a:schemeClr val="accent5"/>
          </a:effectRef>
          <a:fontRef idx="minor">
            <a:schemeClr val="dk1"/>
          </a:fontRef>
        </p:style>
        <p:txBody>
          <a:bodyPr>
            <a:normAutofit fontScale="95833" lnSpcReduction="10000"/>
          </a:bodyPr>
          <a:lstStyle>
            <a:lvl1pPr>
              <a:defRPr>
                <a:solidFill>
                  <a:srgbClr val="000000"/>
                </a:solidFill>
                <a:latin typeface="Calibri"/>
              </a:defRPr>
            </a:lvl1pPr>
            <a:lvl2pPr>
              <a:defRPr>
                <a:solidFill>
                  <a:srgbClr val="000000"/>
                </a:solidFill>
                <a:latin typeface="Calibri"/>
              </a:defRPr>
            </a:lvl2pPr>
            <a:lvl3pPr>
              <a:defRPr>
                <a:solidFill>
                  <a:srgbClr val="000000"/>
                </a:solidFill>
                <a:latin typeface="Calibri"/>
              </a:defRPr>
            </a:lvl3pPr>
            <a:lvl4pPr>
              <a:defRPr>
                <a:solidFill>
                  <a:srgbClr val="000000"/>
                </a:solidFill>
                <a:latin typeface="Calibri"/>
              </a:defRPr>
            </a:lvl4pPr>
            <a:lvl5pPr>
              <a:defRPr>
                <a:solidFill>
                  <a:srgbClr val="000000"/>
                </a:solidFill>
                <a:latin typeface="Calibri"/>
              </a:defRPr>
            </a:lvl5pPr>
            <a:lvl6pPr>
              <a:defRPr>
                <a:solidFill>
                  <a:srgbClr val="000000"/>
                </a:solidFill>
                <a:latin typeface="Calibri"/>
              </a:defRPr>
            </a:lvl6pPr>
            <a:lvl7pPr>
              <a:defRPr>
                <a:solidFill>
                  <a:srgbClr val="000000"/>
                </a:solidFill>
                <a:latin typeface="Calibri"/>
              </a:defRPr>
            </a:lvl7pPr>
            <a:lvl8pPr>
              <a:defRPr>
                <a:solidFill>
                  <a:srgbClr val="000000"/>
                </a:solidFill>
                <a:latin typeface="Calibri"/>
              </a:defRPr>
            </a:lvl8pPr>
            <a:lvl9pPr>
              <a:defRPr>
                <a:solidFill>
                  <a:srgbClr val="000000"/>
                </a:solidFill>
                <a:latin typeface="Calibri"/>
              </a:defRPr>
            </a:lvl9pPr>
          </a:lstStyle>
          <a:p>
            <a:pPr marL="0" indent="0">
              <a:buFont typeface="Wingdings 3" panose="05040102010807070707" pitchFamily="18" charset="2"/>
              <a:buNone/>
            </a:pPr>
            <a:r>
              <a:rPr lang="zh-CN" altLang="en-US" sz="2400" b="1">
                <a:solidFill>
                  <a:srgbClr val="0070C0"/>
                </a:solidFill>
                <a:latin typeface="Arial" pitchFamily="34" charset="0"/>
                <a:ea typeface="宋体" pitchFamily="2" charset="-122"/>
              </a:rPr>
              <a:t>第一节    </a:t>
            </a:r>
            <a:r>
              <a:rPr lang="zh-CN" altLang="en-US" sz="2400" b="1" smtClean="0">
                <a:solidFill>
                  <a:srgbClr val="0070C0"/>
                </a:solidFill>
                <a:latin typeface="Arial" pitchFamily="34" charset="0"/>
                <a:ea typeface="宋体" pitchFamily="2" charset="-122"/>
              </a:rPr>
              <a:t>管理原理的特征</a:t>
            </a:r>
            <a:endParaRPr lang="zh-CN" altLang="en-US" sz="2400" b="1">
              <a:solidFill>
                <a:srgbClr val="0070C0"/>
              </a:solidFill>
              <a:latin typeface="Arial" pitchFamily="34" charset="0"/>
              <a:ea typeface="宋体" pitchFamily="2" charset="-122"/>
            </a:endParaRPr>
          </a:p>
          <a:p>
            <a:pPr marL="0" indent="0">
              <a:buFont typeface="Wingdings 3" panose="05040102010807070707" pitchFamily="18" charset="2"/>
              <a:buNone/>
            </a:pPr>
            <a:r>
              <a:rPr lang="zh-CN" altLang="en-US" sz="2400" b="1">
                <a:solidFill>
                  <a:srgbClr val="0070C0"/>
                </a:solidFill>
                <a:latin typeface="Arial" pitchFamily="34" charset="0"/>
                <a:ea typeface="宋体" pitchFamily="2" charset="-122"/>
              </a:rPr>
              <a:t>第二节    </a:t>
            </a:r>
            <a:r>
              <a:rPr lang="zh-CN" altLang="en-US" sz="2400" b="1" smtClean="0">
                <a:solidFill>
                  <a:srgbClr val="0070C0"/>
                </a:solidFill>
                <a:latin typeface="Arial" pitchFamily="34" charset="0"/>
                <a:ea typeface="宋体" pitchFamily="2" charset="-122"/>
              </a:rPr>
              <a:t>系统管理</a:t>
            </a:r>
            <a:endParaRPr lang="zh-CN" altLang="en-US" sz="2400" b="1">
              <a:solidFill>
                <a:srgbClr val="0070C0"/>
              </a:solidFill>
              <a:latin typeface="宋体" pitchFamily="2" charset="-122"/>
              <a:ea typeface="宋体" pitchFamily="2" charset="-122"/>
            </a:endParaRPr>
          </a:p>
          <a:p>
            <a:pPr marL="0" indent="0">
              <a:buFont typeface="Wingdings 3" panose="05040102010807070707" pitchFamily="18" charset="2"/>
              <a:buNone/>
            </a:pPr>
            <a:r>
              <a:rPr lang="zh-CN" altLang="en-US" sz="2400" b="1">
                <a:solidFill>
                  <a:srgbClr val="0070C0"/>
                </a:solidFill>
                <a:latin typeface="宋体" pitchFamily="2" charset="-122"/>
                <a:ea typeface="宋体" pitchFamily="2" charset="-122"/>
              </a:rPr>
              <a:t>第三节  </a:t>
            </a:r>
            <a:r>
              <a:rPr lang="zh-CN" altLang="en-US" sz="2400" b="1" smtClean="0">
                <a:solidFill>
                  <a:srgbClr val="0070C0"/>
                </a:solidFill>
                <a:latin typeface="宋体" pitchFamily="2" charset="-122"/>
                <a:ea typeface="宋体" pitchFamily="2" charset="-122"/>
              </a:rPr>
              <a:t>人本管理</a:t>
            </a:r>
            <a:endParaRPr lang="zh-CN" altLang="en-US" sz="2400" b="1">
              <a:solidFill>
                <a:srgbClr val="0070C0"/>
              </a:solidFill>
              <a:latin typeface="宋体" pitchFamily="2" charset="-122"/>
              <a:ea typeface="宋体" pitchFamily="2" charset="-122"/>
            </a:endParaRPr>
          </a:p>
          <a:p>
            <a:pPr marL="0" indent="0">
              <a:buFont typeface="Wingdings 3" panose="05040102010807070707" pitchFamily="18" charset="2"/>
              <a:buNone/>
            </a:pPr>
            <a:r>
              <a:rPr lang="zh-CN" altLang="en-US" sz="2400" b="1">
                <a:solidFill>
                  <a:srgbClr val="0070C0"/>
                </a:solidFill>
                <a:latin typeface="宋体" pitchFamily="2" charset="-122"/>
                <a:ea typeface="宋体" pitchFamily="2" charset="-122"/>
              </a:rPr>
              <a:t>第四节  </a:t>
            </a:r>
            <a:r>
              <a:rPr lang="zh-CN" altLang="en-US" sz="2400" b="1" smtClean="0">
                <a:solidFill>
                  <a:srgbClr val="0070C0"/>
                </a:solidFill>
                <a:latin typeface="宋体" pitchFamily="2" charset="-122"/>
                <a:ea typeface="宋体" pitchFamily="2" charset="-122"/>
              </a:rPr>
              <a:t>责任管理</a:t>
            </a:r>
            <a:endParaRPr lang="en-US" altLang="zh-CN" sz="2400" b="1" smtClean="0">
              <a:solidFill>
                <a:srgbClr val="0070C0"/>
              </a:solidFill>
              <a:latin typeface="宋体" pitchFamily="2" charset="-122"/>
              <a:ea typeface="宋体" pitchFamily="2" charset="-122"/>
            </a:endParaRPr>
          </a:p>
          <a:p>
            <a:pPr marL="0" indent="0">
              <a:buFont typeface="Wingdings 3" panose="05040102010807070707" pitchFamily="18" charset="2"/>
              <a:buNone/>
            </a:pPr>
            <a:r>
              <a:rPr lang="zh-CN" altLang="en-US" sz="2400" b="1" smtClean="0">
                <a:solidFill>
                  <a:srgbClr val="0070C0"/>
                </a:solidFill>
                <a:latin typeface="宋体" pitchFamily="2" charset="-122"/>
                <a:ea typeface="宋体" pitchFamily="2" charset="-122"/>
              </a:rPr>
              <a:t>第五节  效益管理</a:t>
            </a:r>
            <a:endParaRPr lang="zh-CN" altLang="en-US" sz="2400" b="1">
              <a:solidFill>
                <a:srgbClr val="0070C0"/>
              </a:solidFill>
              <a:latin typeface="Arial" pitchFamily="34" charset="0"/>
              <a:ea typeface="宋体" pitchFamily="2" charset="-122"/>
            </a:endParaRPr>
          </a:p>
        </p:txBody>
      </p:sp>
    </p:spTree>
  </p:cSld>
  <p:clrMapOvr>
    <a:masterClrMapping/>
  </p:clrMapOvr>
  <p:transition>
    <p:wheel spokes="3"/>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592" name="灯片编号占位符 10"/>
          <p:cNvSpPr>
            <a:spLocks noGrp="1"/>
          </p:cNvSpPr>
          <p:nvPr>
            <p:ph type="sldNum" sz="quarter" idx="12"/>
          </p:nvPr>
        </p:nvSpPr>
        <p:spPr/>
        <p:txBody>
          <a:bodyPr/>
          <a:lstStyle/>
          <a:p>
            <a:fld id="{99C2A108-AB0C-4990-9BB1-AEA89F10F005}" type="slidenum">
              <a:rPr lang="zh-CN" altLang="en-US"/>
              <a:t>2</a:t>
            </a:fld>
            <a:endParaRPr lang="zh-CN" altLang="en-US"/>
          </a:p>
        </p:txBody>
      </p:sp>
      <p:sp>
        <p:nvSpPr>
          <p:cNvPr id="1048593" name="内容占位符 2"/>
          <p:cNvSpPr>
            <a:spLocks noGrp="1"/>
          </p:cNvSpPr>
          <p:nvPr>
            <p:ph sz="quarter" idx="1"/>
          </p:nvPr>
        </p:nvSpPr>
        <p:spPr>
          <a:xfrm>
            <a:off x="467544" y="928688"/>
            <a:ext cx="8319269" cy="5500708"/>
          </a:xfrm>
        </p:spPr>
        <p:txBody>
          <a:bodyPr rtlCol="0">
            <a:normAutofit/>
          </a:bodyPr>
          <a:lstStyle/>
          <a:p>
            <a:pPr>
              <a:buFont typeface="Wingdings" panose="05000000000000000000" pitchFamily="2" charset="2"/>
              <a:buChar char="p"/>
            </a:pPr>
            <a:r>
              <a:rPr lang="zh-CN" altLang="en-US" smtClean="0"/>
              <a:t>原理是指某种客观事物的实质及运动的基本规律</a:t>
            </a:r>
            <a:endParaRPr lang="en-US" altLang="zh-CN" smtClean="0"/>
          </a:p>
          <a:p>
            <a:pPr>
              <a:buFont typeface="Wingdings" panose="05000000000000000000" pitchFamily="2" charset="2"/>
              <a:buChar char="p"/>
            </a:pPr>
            <a:r>
              <a:rPr lang="zh-CN" altLang="en-US" smtClean="0"/>
              <a:t>管理原理是对管理工作的实质内容进行科学分析总结而形成的基本真理，它是现实管理现象的抽象，是对各项管理制度和管理方法的高度综合与概括，因而对一切管理活动具有普遍的指导意义</a:t>
            </a:r>
            <a:endParaRPr lang="en-US" altLang="zh-CN" smtClean="0">
              <a:latin typeface="+mn-ea"/>
            </a:endParaRPr>
          </a:p>
        </p:txBody>
      </p:sp>
      <p:sp>
        <p:nvSpPr>
          <p:cNvPr id="1048594"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管理的基本原理概述</a:t>
            </a:r>
            <a:endParaRPr lang="zh-CN" altLang="en-US" sz="3600" b="1">
              <a:solidFill>
                <a:srgbClr val="0070C0"/>
              </a:solidFill>
              <a:latin typeface="黑体" pitchFamily="2" charset="-122"/>
              <a:ea typeface="黑体" pitchFamily="2" charset="-122"/>
            </a:endParaRPr>
          </a:p>
        </p:txBody>
      </p:sp>
    </p:spTree>
  </p:cSld>
  <p:clrMapOvr>
    <a:masterClrMapping/>
  </p:clrMapOvr>
  <p:transition>
    <p:wipe dir="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595" name="灯片编号占位符 10"/>
          <p:cNvSpPr>
            <a:spLocks noGrp="1"/>
          </p:cNvSpPr>
          <p:nvPr>
            <p:ph type="sldNum" sz="quarter" idx="12"/>
          </p:nvPr>
        </p:nvSpPr>
        <p:spPr/>
        <p:txBody>
          <a:bodyPr/>
          <a:lstStyle/>
          <a:p>
            <a:fld id="{99C2A108-AB0C-4990-9BB1-AEA89F10F005}" type="slidenum">
              <a:rPr lang="zh-CN" altLang="en-US"/>
              <a:t>3</a:t>
            </a:fld>
            <a:endParaRPr lang="zh-CN" altLang="en-US"/>
          </a:p>
        </p:txBody>
      </p:sp>
      <p:sp>
        <p:nvSpPr>
          <p:cNvPr id="1048596"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管理原理的特征</a:t>
            </a:r>
            <a:endParaRPr lang="zh-CN" altLang="en-US" sz="3600" b="1">
              <a:solidFill>
                <a:srgbClr val="0070C0"/>
              </a:solidFill>
              <a:latin typeface="黑体" pitchFamily="2" charset="-122"/>
              <a:ea typeface="黑体" pitchFamily="2" charset="-122"/>
            </a:endParaRPr>
          </a:p>
        </p:txBody>
      </p:sp>
      <p:grpSp>
        <p:nvGrpSpPr>
          <p:cNvPr id="45" name="组合 32"/>
          <p:cNvGrpSpPr/>
          <p:nvPr/>
        </p:nvGrpSpPr>
        <p:grpSpPr>
          <a:xfrm>
            <a:off x="2071688" y="1209693"/>
            <a:ext cx="6569075" cy="4862513"/>
            <a:chOff x="2071670" y="857232"/>
            <a:chExt cx="6569075" cy="4862512"/>
          </a:xfrm>
        </p:grpSpPr>
        <p:pic>
          <p:nvPicPr>
            <p:cNvPr id="2097152" name="Picture 39" descr="cobalt blue_ball"/>
            <p:cNvPicPr>
              <a:picLocks noChangeAspect="1" noChangeArrowheads="1"/>
            </p:cNvPicPr>
            <p:nvPr/>
          </p:nvPicPr>
          <p:blipFill>
            <a:blip r:embed="rId2"/>
            <a:stretch>
              <a:fillRect/>
            </a:stretch>
          </p:blipFill>
          <p:spPr bwMode="auto">
            <a:xfrm>
              <a:off x="7162782" y="4175107"/>
              <a:ext cx="1477963" cy="1477962"/>
            </a:xfrm>
            <a:prstGeom prst="rect">
              <a:avLst/>
            </a:prstGeom>
            <a:noFill/>
            <a:ln w="9525">
              <a:noFill/>
              <a:miter lim="800000"/>
            </a:ln>
          </p:spPr>
        </p:pic>
        <p:grpSp>
          <p:nvGrpSpPr>
            <p:cNvPr id="46" name="组合 31"/>
            <p:cNvGrpSpPr/>
            <p:nvPr/>
          </p:nvGrpSpPr>
          <p:grpSpPr>
            <a:xfrm>
              <a:off x="2071670" y="857232"/>
              <a:ext cx="6261100" cy="4862512"/>
              <a:chOff x="2071670" y="857232"/>
              <a:chExt cx="6261100" cy="4862512"/>
            </a:xfrm>
          </p:grpSpPr>
          <p:grpSp>
            <p:nvGrpSpPr>
              <p:cNvPr id="47" name="组合 29"/>
              <p:cNvGrpSpPr/>
              <p:nvPr/>
            </p:nvGrpSpPr>
            <p:grpSpPr>
              <a:xfrm>
                <a:off x="2920982" y="2282807"/>
                <a:ext cx="4964113" cy="2205037"/>
                <a:chOff x="2920982" y="2282807"/>
                <a:chExt cx="4964113" cy="2205037"/>
              </a:xfrm>
            </p:grpSpPr>
            <p:sp>
              <p:nvSpPr>
                <p:cNvPr id="1048597" name="Oval 30"/>
                <p:cNvSpPr>
                  <a:spLocks noChangeArrowheads="1"/>
                </p:cNvSpPr>
                <p:nvPr/>
              </p:nvSpPr>
              <p:spPr bwMode="auto">
                <a:xfrm>
                  <a:off x="2920982" y="2282807"/>
                  <a:ext cx="4964113" cy="2205037"/>
                </a:xfrm>
                <a:prstGeom prst="ellipse">
                  <a:avLst/>
                </a:prstGeom>
                <a:gradFill rotWithShape="1">
                  <a:gsLst>
                    <a:gs pos="0">
                      <a:srgbClr val="CCCCFF"/>
                    </a:gs>
                    <a:gs pos="50000">
                      <a:srgbClr val="5E5E76"/>
                    </a:gs>
                    <a:gs pos="100000">
                      <a:srgbClr val="CCCCFF"/>
                    </a:gs>
                  </a:gsLst>
                  <a:lin ang="18900000" scaled="1"/>
                </a:gradFill>
                <a:ln w="9525">
                  <a:round/>
                </a:ln>
                <a:scene3d>
                  <a:camera prst="legacyPerspectiveBottom"/>
                  <a:lightRig rig="legacyFlat3" dir="t"/>
                </a:scene3d>
                <a:sp3d extrusionH="7593000" prstMaterial="legacyMatte">
                  <a:bevelT w="13500" h="13500" prst="angle"/>
                  <a:bevelB w="13500" h="13500" prst="angle"/>
                  <a:extrusionClr>
                    <a:srgbClr val="CCCCFF"/>
                  </a:extrusionClr>
                </a:sp3d>
              </p:spPr>
              <p:txBody>
                <a:bodyPr wrap="none" anchor="ctr">
                  <a:flatTx/>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Calibri" panose="020f0502020204030204" pitchFamily="34" charset="0"/>
                  </a:endParaRPr>
                </a:p>
              </p:txBody>
            </p:sp>
            <p:sp>
              <p:nvSpPr>
                <p:cNvPr id="1048598" name="Oval 31"/>
                <p:cNvSpPr>
                  <a:spLocks noChangeArrowheads="1"/>
                </p:cNvSpPr>
                <p:nvPr/>
              </p:nvSpPr>
              <p:spPr bwMode="auto">
                <a:xfrm>
                  <a:off x="3830620" y="2570144"/>
                  <a:ext cx="3192462" cy="1436688"/>
                </a:xfrm>
                <a:prstGeom prst="ellipse">
                  <a:avLst/>
                </a:prstGeom>
                <a:gradFill rotWithShape="1">
                  <a:gsLst>
                    <a:gs pos="0">
                      <a:srgbClr val="FFCC66"/>
                    </a:gs>
                    <a:gs pos="50000">
                      <a:srgbClr val="765E2F"/>
                    </a:gs>
                    <a:gs pos="100000">
                      <a:srgbClr val="FFCC66"/>
                    </a:gs>
                  </a:gsLst>
                  <a:lin ang="18900000" scaled="1"/>
                </a:gradFill>
                <a:ln w="9525">
                  <a:round/>
                </a:ln>
                <a:scene3d>
                  <a:camera prst="legacyPerspectiveBottom"/>
                  <a:lightRig rig="legacyFlat3" dir="t"/>
                </a:scene3d>
                <a:sp3d extrusionH="1801800" prstMaterial="legacyMatte">
                  <a:bevelT w="13500" h="13500" prst="angle"/>
                  <a:bevelB w="13500" h="13500" prst="angle"/>
                  <a:extrusionClr>
                    <a:srgbClr val="FFCC66"/>
                  </a:extrusionClr>
                </a:sp3d>
              </p:spPr>
              <p:txBody>
                <a:bodyPr wrap="none" anchor="ctr">
                  <a:flatTx/>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Calibri" panose="020f0502020204030204" pitchFamily="34" charset="0"/>
                  </a:endParaRPr>
                </a:p>
              </p:txBody>
            </p:sp>
            <p:sp>
              <p:nvSpPr>
                <p:cNvPr id="1048599" name="Oval 32"/>
                <p:cNvSpPr>
                  <a:spLocks noChangeArrowheads="1"/>
                </p:cNvSpPr>
                <p:nvPr/>
              </p:nvSpPr>
              <p:spPr bwMode="auto">
                <a:xfrm>
                  <a:off x="4300520" y="2706672"/>
                  <a:ext cx="2266950" cy="839788"/>
                </a:xfrm>
                <a:prstGeom prst="ellipse">
                  <a:avLst/>
                </a:prstGeom>
                <a:gradFill rotWithShape="1">
                  <a:gsLst>
                    <a:gs pos="0">
                      <a:srgbClr val="CC3300"/>
                    </a:gs>
                    <a:gs pos="50000">
                      <a:srgbClr val="721D00"/>
                    </a:gs>
                    <a:gs pos="100000">
                      <a:srgbClr val="CC3300"/>
                    </a:gs>
                  </a:gsLst>
                  <a:lin ang="18900000" scaled="1"/>
                </a:gradFill>
                <a:ln w="9525">
                  <a:round/>
                </a:ln>
                <a:scene3d>
                  <a:camera prst="legacyPerspectiveBottom"/>
                  <a:lightRig rig="legacyFlat3" dir="t"/>
                </a:scene3d>
                <a:sp3d extrusionH="3783000" prstMaterial="legacyMatte">
                  <a:bevelT w="13500" h="13500" prst="angle"/>
                  <a:bevelB w="13500" h="13500" prst="angle"/>
                  <a:extrusionClr>
                    <a:srgbClr val="CC3300"/>
                  </a:extrusionClr>
                </a:sp3d>
              </p:spPr>
              <p:txBody>
                <a:bodyPr wrap="none" anchor="ctr">
                  <a:flatTx/>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Calibri" panose="020f0502020204030204" pitchFamily="34" charset="0"/>
                  </a:endParaRPr>
                </a:p>
              </p:txBody>
            </p:sp>
          </p:grpSp>
          <p:sp>
            <p:nvSpPr>
              <p:cNvPr id="1048600" name="Line 34"/>
              <p:cNvSpPr>
                <a:spLocks noChangeShapeType="1"/>
              </p:cNvSpPr>
              <p:nvPr/>
            </p:nvSpPr>
            <p:spPr bwMode="auto">
              <a:xfrm flipH="1" flipV="1">
                <a:off x="3551220" y="2282807"/>
                <a:ext cx="915987" cy="541338"/>
              </a:xfrm>
              <a:prstGeom prst="line">
                <a:avLst/>
              </a:prstGeom>
              <a:ln>
                <a:headEnd type="triangle" w="sm" len="lg"/>
                <a:tailEnd type="triangle" w="sm" len="lg"/>
              </a:ln>
            </p:spPr>
            <p:style>
              <a:lnRef idx="3">
                <a:schemeClr val="accent1"/>
              </a:lnRef>
              <a:fillRef idx="0">
                <a:schemeClr val="accent1"/>
              </a:fillRef>
              <a:effectRef idx="2">
                <a:schemeClr val="accent1"/>
              </a:effectRef>
              <a:fontRef idx="minor">
                <a:schemeClr val="tx1"/>
              </a:fontRef>
            </p:style>
            <p:txBody>
              <a:bodyPr wrap="none"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fontAlgn="auto">
                  <a:spcBef>
                    <a:spcPct val="0"/>
                  </a:spcBef>
                  <a:spcAft>
                    <a:spcPct val="0"/>
                  </a:spcAft>
                </a:pPr>
                <a:endParaRPr lang="zh-CN" altLang="en-US"/>
              </a:p>
            </p:txBody>
          </p:sp>
          <p:sp>
            <p:nvSpPr>
              <p:cNvPr id="1048601" name="Line 35"/>
              <p:cNvSpPr>
                <a:spLocks noChangeShapeType="1"/>
              </p:cNvSpPr>
              <p:nvPr/>
            </p:nvSpPr>
            <p:spPr bwMode="auto">
              <a:xfrm flipH="1" flipV="1">
                <a:off x="5864207" y="3638531"/>
                <a:ext cx="1409700" cy="849313"/>
              </a:xfrm>
              <a:prstGeom prst="line">
                <a:avLst/>
              </a:prstGeom>
              <a:ln>
                <a:headEnd type="triangle" w="sm" len="lg"/>
                <a:tailEnd type="triangle" w="sm" len="lg"/>
              </a:ln>
            </p:spPr>
            <p:style>
              <a:lnRef idx="3">
                <a:schemeClr val="accent1"/>
              </a:lnRef>
              <a:fillRef idx="0">
                <a:schemeClr val="accent1"/>
              </a:fillRef>
              <a:effectRef idx="2">
                <a:schemeClr val="accent1"/>
              </a:effectRef>
              <a:fontRef idx="minor">
                <a:schemeClr val="tx1"/>
              </a:fontRef>
            </p:style>
            <p:txBody>
              <a:bodyPr wrap="none"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fontAlgn="auto">
                  <a:spcBef>
                    <a:spcPct val="0"/>
                  </a:spcBef>
                  <a:spcAft>
                    <a:spcPct val="0"/>
                  </a:spcAft>
                </a:pPr>
                <a:endParaRPr lang="zh-CN" altLang="en-US"/>
              </a:p>
            </p:txBody>
          </p:sp>
          <p:sp>
            <p:nvSpPr>
              <p:cNvPr id="1048602" name="Line 36"/>
              <p:cNvSpPr>
                <a:spLocks noChangeShapeType="1"/>
              </p:cNvSpPr>
              <p:nvPr/>
            </p:nvSpPr>
            <p:spPr bwMode="auto">
              <a:xfrm flipV="1">
                <a:off x="6181707" y="2035157"/>
                <a:ext cx="895350" cy="646113"/>
              </a:xfrm>
              <a:prstGeom prst="line">
                <a:avLst/>
              </a:prstGeom>
              <a:ln>
                <a:headEnd type="triangle" w="sm" len="lg"/>
                <a:tailEnd type="triangle" w="sm" len="lg"/>
              </a:ln>
            </p:spPr>
            <p:style>
              <a:lnRef idx="3">
                <a:schemeClr val="accent1"/>
              </a:lnRef>
              <a:fillRef idx="0">
                <a:schemeClr val="accent1"/>
              </a:fillRef>
              <a:effectRef idx="2">
                <a:schemeClr val="accent1"/>
              </a:effectRef>
              <a:fontRef idx="minor">
                <a:schemeClr val="tx1"/>
              </a:fontRef>
            </p:style>
            <p:txBody>
              <a:bodyPr wrap="none"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fontAlgn="auto">
                  <a:spcBef>
                    <a:spcPct val="0"/>
                  </a:spcBef>
                  <a:spcAft>
                    <a:spcPct val="0"/>
                  </a:spcAft>
                </a:pPr>
                <a:endParaRPr lang="zh-CN" altLang="en-US"/>
              </a:p>
            </p:txBody>
          </p:sp>
          <p:sp>
            <p:nvSpPr>
              <p:cNvPr id="1048603" name="Line 37"/>
              <p:cNvSpPr>
                <a:spLocks noChangeShapeType="1"/>
              </p:cNvSpPr>
              <p:nvPr/>
            </p:nvSpPr>
            <p:spPr bwMode="auto">
              <a:xfrm flipV="1">
                <a:off x="3551220" y="3481369"/>
                <a:ext cx="1528762" cy="1093787"/>
              </a:xfrm>
              <a:prstGeom prst="line">
                <a:avLst/>
              </a:prstGeom>
              <a:ln>
                <a:headEnd type="triangle" w="sm" len="lg"/>
                <a:tailEnd type="triangle" w="sm" len="lg"/>
              </a:ln>
            </p:spPr>
            <p:style>
              <a:lnRef idx="3">
                <a:schemeClr val="accent1"/>
              </a:lnRef>
              <a:fillRef idx="0">
                <a:schemeClr val="accent1"/>
              </a:fillRef>
              <a:effectRef idx="2">
                <a:schemeClr val="accent1"/>
              </a:effectRef>
              <a:fontRef idx="minor">
                <a:schemeClr val="tx1"/>
              </a:fontRef>
            </p:style>
            <p:txBody>
              <a:bodyPr wrap="none"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fontAlgn="auto">
                  <a:spcBef>
                    <a:spcPct val="0"/>
                  </a:spcBef>
                  <a:spcAft>
                    <a:spcPct val="0"/>
                  </a:spcAft>
                </a:pPr>
                <a:endParaRPr lang="zh-CN" altLang="en-US"/>
              </a:p>
            </p:txBody>
          </p:sp>
          <p:pic>
            <p:nvPicPr>
              <p:cNvPr id="2097153" name="Picture 38" descr="yellowish_ball"/>
              <p:cNvPicPr>
                <a:picLocks noChangeAspect="1" noChangeArrowheads="1"/>
              </p:cNvPicPr>
              <p:nvPr/>
            </p:nvPicPr>
            <p:blipFill>
              <a:blip r:embed="rId3"/>
              <a:stretch>
                <a:fillRect/>
              </a:stretch>
            </p:blipFill>
            <p:spPr bwMode="auto">
              <a:xfrm>
                <a:off x="6854807" y="857232"/>
                <a:ext cx="1477963" cy="1477962"/>
              </a:xfrm>
              <a:prstGeom prst="rect">
                <a:avLst/>
              </a:prstGeom>
              <a:noFill/>
              <a:ln w="9525">
                <a:noFill/>
                <a:miter lim="800000"/>
              </a:ln>
            </p:spPr>
          </p:pic>
          <p:pic>
            <p:nvPicPr>
              <p:cNvPr id="2097154" name="Picture 40" descr="yellow_ball"/>
              <p:cNvPicPr>
                <a:picLocks noChangeAspect="1" noChangeArrowheads="1"/>
              </p:cNvPicPr>
              <p:nvPr/>
            </p:nvPicPr>
            <p:blipFill>
              <a:blip r:embed="rId4"/>
              <a:stretch>
                <a:fillRect/>
              </a:stretch>
            </p:blipFill>
            <p:spPr bwMode="auto">
              <a:xfrm>
                <a:off x="2071670" y="4241782"/>
                <a:ext cx="1479550" cy="1477962"/>
              </a:xfrm>
              <a:prstGeom prst="rect">
                <a:avLst/>
              </a:prstGeom>
              <a:noFill/>
              <a:ln w="9525">
                <a:noFill/>
                <a:miter lim="800000"/>
              </a:ln>
            </p:spPr>
          </p:pic>
          <p:pic>
            <p:nvPicPr>
              <p:cNvPr id="2097155" name="Picture 41" descr="Purple_ball"/>
              <p:cNvPicPr>
                <a:picLocks noChangeAspect="1" noChangeArrowheads="1"/>
              </p:cNvPicPr>
              <p:nvPr/>
            </p:nvPicPr>
            <p:blipFill>
              <a:blip r:embed="rId5"/>
              <a:stretch>
                <a:fillRect/>
              </a:stretch>
            </p:blipFill>
            <p:spPr bwMode="auto">
              <a:xfrm>
                <a:off x="2117707" y="1077894"/>
                <a:ext cx="1477963" cy="1479550"/>
              </a:xfrm>
              <a:prstGeom prst="rect">
                <a:avLst/>
              </a:prstGeom>
              <a:noFill/>
              <a:ln w="9525">
                <a:noFill/>
                <a:miter lim="800000"/>
              </a:ln>
            </p:spPr>
          </p:pic>
        </p:grpSp>
      </p:grpSp>
      <p:sp>
        <p:nvSpPr>
          <p:cNvPr id="1048604" name="Text Box 42"/>
          <p:cNvSpPr txBox="1">
            <a:spLocks noChangeArrowheads="1"/>
          </p:cNvSpPr>
          <p:nvPr/>
        </p:nvSpPr>
        <p:spPr bwMode="auto">
          <a:xfrm>
            <a:off x="2214563" y="1900256"/>
            <a:ext cx="1266693" cy="523220"/>
          </a:xfrm>
          <a:prstGeom prst="rect">
            <a:avLst/>
          </a:prstGeom>
          <a:noFill/>
          <a:ln w="9525" algn="ctr">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FFFFFF"/>
                </a:solidFill>
                <a:latin typeface="宋体" pitchFamily="2" charset="-122"/>
              </a:rPr>
              <a:t>客观性</a:t>
            </a:r>
            <a:endParaRPr lang="en-US" altLang="ko-KR" sz="2800" b="1">
              <a:solidFill>
                <a:srgbClr val="FFFFFF"/>
              </a:solidFill>
              <a:latin typeface="宋体" pitchFamily="2" charset="-122"/>
            </a:endParaRPr>
          </a:p>
        </p:txBody>
      </p:sp>
      <p:sp>
        <p:nvSpPr>
          <p:cNvPr id="1048605" name="Text Box 43"/>
          <p:cNvSpPr txBox="1">
            <a:spLocks noChangeArrowheads="1"/>
          </p:cNvSpPr>
          <p:nvPr/>
        </p:nvSpPr>
        <p:spPr bwMode="auto">
          <a:xfrm>
            <a:off x="2143125" y="5067318"/>
            <a:ext cx="1266693" cy="523220"/>
          </a:xfrm>
          <a:prstGeom prst="rect">
            <a:avLst/>
          </a:prstGeom>
          <a:noFill/>
          <a:ln w="9525" algn="ctr">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FFFFFF"/>
                </a:solidFill>
                <a:latin typeface="宋体" pitchFamily="2" charset="-122"/>
              </a:rPr>
              <a:t>概括性</a:t>
            </a:r>
            <a:endParaRPr lang="en-US" altLang="ko-KR" sz="2800" b="1">
              <a:solidFill>
                <a:srgbClr val="FFFFFF"/>
              </a:solidFill>
              <a:latin typeface="宋体" pitchFamily="2" charset="-122"/>
            </a:endParaRPr>
          </a:p>
        </p:txBody>
      </p:sp>
      <p:sp>
        <p:nvSpPr>
          <p:cNvPr id="1048606" name="Text Box 44"/>
          <p:cNvSpPr txBox="1">
            <a:spLocks noChangeArrowheads="1"/>
          </p:cNvSpPr>
          <p:nvPr/>
        </p:nvSpPr>
        <p:spPr bwMode="auto">
          <a:xfrm>
            <a:off x="7305675" y="4972068"/>
            <a:ext cx="1266693" cy="523220"/>
          </a:xfrm>
          <a:prstGeom prst="rect">
            <a:avLst/>
          </a:prstGeom>
          <a:noFill/>
          <a:ln w="9525" algn="ctr">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FFFFFF"/>
                </a:solidFill>
                <a:latin typeface="宋体" pitchFamily="2" charset="-122"/>
              </a:rPr>
              <a:t>稳定性</a:t>
            </a:r>
            <a:endParaRPr lang="en-US" altLang="ko-KR" sz="2800" b="1">
              <a:solidFill>
                <a:srgbClr val="FFFFFF"/>
              </a:solidFill>
              <a:latin typeface="宋体" pitchFamily="2" charset="-122"/>
            </a:endParaRPr>
          </a:p>
        </p:txBody>
      </p:sp>
      <p:sp>
        <p:nvSpPr>
          <p:cNvPr id="1048607" name="Text Box 45"/>
          <p:cNvSpPr txBox="1">
            <a:spLocks noChangeArrowheads="1"/>
          </p:cNvSpPr>
          <p:nvPr/>
        </p:nvSpPr>
        <p:spPr bwMode="auto">
          <a:xfrm>
            <a:off x="6948488" y="1685943"/>
            <a:ext cx="1266693" cy="523220"/>
          </a:xfrm>
          <a:prstGeom prst="rect">
            <a:avLst/>
          </a:prstGeom>
          <a:noFill/>
          <a:ln w="9525" algn="ctr">
            <a:noFill/>
            <a:miter lim="800000"/>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mtClean="0">
                <a:solidFill>
                  <a:srgbClr val="FFFFFF"/>
                </a:solidFill>
                <a:latin typeface="宋体" pitchFamily="2" charset="-122"/>
              </a:rPr>
              <a:t>系统性</a:t>
            </a:r>
            <a:endParaRPr lang="en-US" altLang="ko-KR" sz="2800" b="1">
              <a:solidFill>
                <a:srgbClr val="FFFFFF"/>
              </a:solidFill>
              <a:latin typeface="宋体" pitchFamily="2" charset="-122"/>
            </a:endParaRPr>
          </a:p>
        </p:txBody>
      </p:sp>
      <p:sp>
        <p:nvSpPr>
          <p:cNvPr id="1048608" name="Rectangle 46"/>
          <p:cNvSpPr>
            <a:spLocks noChangeArrowheads="1"/>
          </p:cNvSpPr>
          <p:nvPr/>
        </p:nvSpPr>
        <p:spPr bwMode="auto">
          <a:xfrm>
            <a:off x="4243388" y="3074337"/>
            <a:ext cx="2265362" cy="751840"/>
          </a:xfrm>
          <a:prstGeom prst="rect">
            <a:avLst/>
          </a:prstGeom>
          <a:noFill/>
          <a:ln w="9525" algn="ctr">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zh-CN" altLang="en-US" sz="2800" b="1" smtClean="0">
                <a:solidFill>
                  <a:srgbClr val="FFFFFF"/>
                </a:solidFill>
                <a:latin typeface="Arial Black" pitchFamily="34" charset="0"/>
                <a:ea typeface="Malgun Gothic"/>
                <a:cs typeface="Malgun Gothic"/>
              </a:rPr>
              <a:t>管理原理的主要特征</a:t>
            </a:r>
            <a:endParaRPr lang="en-US" altLang="ko-KR" sz="2800" b="1">
              <a:solidFill>
                <a:srgbClr val="FFFFFF"/>
              </a:solidFill>
              <a:latin typeface="Arial Black" pitchFamily="34" charset="0"/>
              <a:ea typeface="Malgun Gothic"/>
              <a:cs typeface="Malgun Gothic"/>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dur="50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checkerboard(across)">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09" name="灯片编号占位符 10"/>
          <p:cNvSpPr>
            <a:spLocks noGrp="1"/>
          </p:cNvSpPr>
          <p:nvPr>
            <p:ph type="sldNum" sz="quarter" idx="12"/>
          </p:nvPr>
        </p:nvSpPr>
        <p:spPr/>
        <p:txBody>
          <a:bodyPr/>
          <a:lstStyle/>
          <a:p>
            <a:fld id="{99C2A108-AB0C-4990-9BB1-AEA89F10F005}" type="slidenum">
              <a:rPr lang="zh-CN" altLang="en-US"/>
              <a:t>4</a:t>
            </a:fld>
            <a:endParaRPr lang="zh-CN" altLang="en-US"/>
          </a:p>
        </p:txBody>
      </p:sp>
      <p:sp>
        <p:nvSpPr>
          <p:cNvPr id="1048610" name="内容占位符 2"/>
          <p:cNvSpPr>
            <a:spLocks noGrp="1"/>
          </p:cNvSpPr>
          <p:nvPr>
            <p:ph sz="quarter" idx="1"/>
          </p:nvPr>
        </p:nvSpPr>
        <p:spPr>
          <a:xfrm>
            <a:off x="1714500" y="928688"/>
            <a:ext cx="7072313" cy="5500708"/>
          </a:xfrm>
        </p:spPr>
        <p:txBody>
          <a:bodyPr rtlCol="0">
            <a:normAutofit/>
          </a:bodyPr>
          <a:lstStyle/>
          <a:p>
            <a:pPr>
              <a:buFont typeface="Wingdings" panose="05000000000000000000" pitchFamily="2" charset="2"/>
              <a:buChar char="p"/>
            </a:pPr>
            <a:r>
              <a:rPr lang="zh-CN" altLang="en-US" smtClean="0"/>
              <a:t>管理原理，是现实管理现象的一种抽象，是大量管理实践经验的升华，它指导一切管理行为</a:t>
            </a:r>
            <a:endParaRPr lang="en-US" altLang="zh-CN" smtClean="0"/>
          </a:p>
          <a:p>
            <a:pPr lvl="1">
              <a:buFont typeface="Wingdings" panose="05000000000000000000" pitchFamily="2" charset="2"/>
              <a:buChar char="Ø"/>
            </a:pPr>
            <a:r>
              <a:rPr lang="zh-CN" altLang="en-US" smtClean="0"/>
              <a:t>掌握管理原理有助于提高管理工作的科学性，避免盲目性</a:t>
            </a:r>
          </a:p>
          <a:p>
            <a:pPr lvl="1">
              <a:buFont typeface="Wingdings" panose="05000000000000000000" pitchFamily="2" charset="2"/>
              <a:buChar char="Ø"/>
            </a:pPr>
            <a:r>
              <a:rPr lang="zh-CN" altLang="en-US" smtClean="0"/>
              <a:t>研究管理原理有助于掌握管理的基本规律</a:t>
            </a:r>
          </a:p>
          <a:p>
            <a:pPr lvl="1">
              <a:buFont typeface="Wingdings" panose="05000000000000000000" pitchFamily="2" charset="2"/>
              <a:buChar char="Ø"/>
            </a:pPr>
            <a:r>
              <a:rPr lang="zh-CN" altLang="en-US" smtClean="0"/>
              <a:t>对于管理原理的掌握有助于迅速找到解决管理问题的途径和手段</a:t>
            </a:r>
          </a:p>
          <a:p>
            <a:pPr lvl="2">
              <a:buFont typeface="Wingdings" panose="05000000000000000000" pitchFamily="2" charset="2"/>
              <a:buChar char="p"/>
            </a:pPr>
            <a:endParaRPr lang="en-US" altLang="zh-CN" smtClean="0">
              <a:latin typeface="+mn-ea"/>
            </a:endParaRPr>
          </a:p>
        </p:txBody>
      </p:sp>
      <p:sp>
        <p:nvSpPr>
          <p:cNvPr id="1048611"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研究管理原理的意义</a:t>
            </a:r>
            <a:endParaRPr lang="zh-CN" altLang="en-US" sz="3600" b="1">
              <a:solidFill>
                <a:srgbClr val="0070C0"/>
              </a:solidFill>
              <a:latin typeface="黑体" pitchFamily="2" charset="-122"/>
              <a:ea typeface="黑体" pitchFamily="2" charset="-122"/>
            </a:endParaRPr>
          </a:p>
        </p:txBody>
      </p:sp>
    </p:spTree>
  </p:cSld>
  <p:clrMapOvr>
    <a:masterClrMapping/>
  </p:clrMapOvr>
  <p:transition>
    <p:wipe dir="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12" name="灯片编号占位符 10"/>
          <p:cNvSpPr>
            <a:spLocks noGrp="1"/>
          </p:cNvSpPr>
          <p:nvPr>
            <p:ph type="sldNum" sz="quarter" idx="12"/>
          </p:nvPr>
        </p:nvSpPr>
        <p:spPr/>
        <p:txBody>
          <a:bodyPr/>
          <a:lstStyle/>
          <a:p>
            <a:fld id="{99C2A108-AB0C-4990-9BB1-AEA89F10F005}" type="slidenum">
              <a:rPr lang="zh-CN" altLang="en-US"/>
              <a:t>5</a:t>
            </a:fld>
            <a:endParaRPr lang="zh-CN" altLang="en-US"/>
          </a:p>
        </p:txBody>
      </p:sp>
      <p:sp>
        <p:nvSpPr>
          <p:cNvPr id="1048613" name="内容占位符 2"/>
          <p:cNvSpPr>
            <a:spLocks noGrp="1"/>
          </p:cNvSpPr>
          <p:nvPr>
            <p:ph sz="quarter" idx="1"/>
          </p:nvPr>
        </p:nvSpPr>
        <p:spPr>
          <a:xfrm>
            <a:off x="467544" y="928688"/>
            <a:ext cx="8319269" cy="5500708"/>
          </a:xfrm>
        </p:spPr>
        <p:txBody>
          <a:bodyPr rtlCol="0">
            <a:normAutofit/>
          </a:bodyPr>
          <a:lstStyle/>
          <a:p>
            <a:pPr>
              <a:buFont typeface="Wingdings" panose="05000000000000000000" pitchFamily="2" charset="2"/>
              <a:buChar char="p"/>
            </a:pPr>
            <a:r>
              <a:rPr lang="zh-CN" altLang="en-US" smtClean="0"/>
              <a:t>系统，是指由若干相互联系、相互作用的部分组成，在一定环境中具有特定功能的有机整体。就其本质来说，系统是“过程的复合体”</a:t>
            </a:r>
            <a:endParaRPr lang="en-US" altLang="zh-CN" smtClean="0">
              <a:latin typeface="+mn-ea"/>
            </a:endParaRPr>
          </a:p>
        </p:txBody>
      </p:sp>
      <p:sp>
        <p:nvSpPr>
          <p:cNvPr id="1048614"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系统的概念</a:t>
            </a:r>
            <a:endParaRPr lang="zh-CN" altLang="en-US" sz="3600" b="1">
              <a:solidFill>
                <a:srgbClr val="0070C0"/>
              </a:solidFill>
              <a:latin typeface="黑体" pitchFamily="2" charset="-122"/>
              <a:ea typeface="黑体" pitchFamily="2" charset="-122"/>
            </a:endParaRPr>
          </a:p>
        </p:txBody>
      </p:sp>
    </p:spTree>
  </p:cSld>
  <p:clrMapOvr>
    <a:masterClrMapping/>
  </p:clrMapOvr>
  <p:transition>
    <p:wipe dir="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15" name="灯片编号占位符 10"/>
          <p:cNvSpPr>
            <a:spLocks noGrp="1"/>
          </p:cNvSpPr>
          <p:nvPr>
            <p:ph type="sldNum" sz="quarter" idx="12"/>
          </p:nvPr>
        </p:nvSpPr>
        <p:spPr/>
        <p:txBody>
          <a:bodyPr/>
          <a:lstStyle/>
          <a:p>
            <a:fld id="{99C2A108-AB0C-4990-9BB1-AEA89F10F005}" type="slidenum">
              <a:rPr lang="zh-CN" altLang="en-US"/>
              <a:t>6</a:t>
            </a:fld>
            <a:endParaRPr lang="zh-CN" altLang="en-US"/>
          </a:p>
        </p:txBody>
      </p:sp>
      <p:sp>
        <p:nvSpPr>
          <p:cNvPr id="1048616" name="内容占位符 2"/>
          <p:cNvSpPr>
            <a:spLocks noGrp="1"/>
          </p:cNvSpPr>
          <p:nvPr>
            <p:ph sz="quarter" idx="1"/>
          </p:nvPr>
        </p:nvSpPr>
        <p:spPr>
          <a:xfrm>
            <a:off x="899592" y="928688"/>
            <a:ext cx="7887221" cy="5500708"/>
          </a:xfrm>
        </p:spPr>
        <p:txBody>
          <a:bodyPr rtlCol="0">
            <a:normAutofit/>
          </a:bodyPr>
          <a:lstStyle/>
          <a:p>
            <a:r>
              <a:rPr lang="zh-CN" altLang="en-US" smtClean="0">
                <a:latin typeface="+mn-ea"/>
              </a:rPr>
              <a:t>集合性</a:t>
            </a:r>
            <a:endParaRPr lang="en-US" altLang="zh-CN" smtClean="0">
              <a:latin typeface="+mn-ea"/>
            </a:endParaRPr>
          </a:p>
          <a:p>
            <a:pPr lvl="1"/>
            <a:r>
              <a:rPr lang="zh-CN" altLang="en-US" smtClean="0">
                <a:latin typeface="+mn-ea"/>
              </a:rPr>
              <a:t>系统最基本的特征，一个系统至少由两个或两个以上的子系统组成</a:t>
            </a:r>
            <a:endParaRPr lang="en-US" altLang="zh-CN" smtClean="0">
              <a:latin typeface="+mn-ea"/>
            </a:endParaRPr>
          </a:p>
          <a:p>
            <a:r>
              <a:rPr lang="zh-CN" altLang="en-US" smtClean="0">
                <a:latin typeface="+mn-ea"/>
              </a:rPr>
              <a:t>层次性</a:t>
            </a:r>
            <a:endParaRPr lang="en-US" altLang="zh-CN" smtClean="0">
              <a:latin typeface="+mn-ea"/>
            </a:endParaRPr>
          </a:p>
          <a:p>
            <a:pPr lvl="1"/>
            <a:r>
              <a:rPr lang="zh-CN" altLang="en-US" smtClean="0">
                <a:latin typeface="+mn-ea"/>
              </a:rPr>
              <a:t>系统是由处于不同地位的子系统、子子系统等组成</a:t>
            </a:r>
            <a:endParaRPr lang="en-US" altLang="zh-CN" smtClean="0">
              <a:latin typeface="+mn-ea"/>
            </a:endParaRPr>
          </a:p>
          <a:p>
            <a:r>
              <a:rPr lang="zh-CN" altLang="en-US" smtClean="0">
                <a:latin typeface="+mn-ea"/>
              </a:rPr>
              <a:t>相关性</a:t>
            </a:r>
            <a:endParaRPr lang="en-US" altLang="zh-CN" smtClean="0">
              <a:latin typeface="+mn-ea"/>
            </a:endParaRPr>
          </a:p>
          <a:p>
            <a:pPr lvl="1"/>
            <a:r>
              <a:rPr lang="zh-CN" altLang="en-US" smtClean="0"/>
              <a:t>系统内各要素之间相互依存、相互制约的关系</a:t>
            </a:r>
            <a:endParaRPr lang="en-US" altLang="zh-CN" smtClean="0">
              <a:latin typeface="+mn-ea"/>
            </a:endParaRPr>
          </a:p>
        </p:txBody>
      </p:sp>
      <p:sp>
        <p:nvSpPr>
          <p:cNvPr id="1048617"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系统的特征</a:t>
            </a:r>
            <a:endParaRPr lang="zh-CN" altLang="en-US" sz="3600" b="1">
              <a:solidFill>
                <a:srgbClr val="0070C0"/>
              </a:solidFill>
              <a:latin typeface="黑体" pitchFamily="2" charset="-122"/>
              <a:ea typeface="黑体" pitchFamily="2" charset="-122"/>
            </a:endParaRPr>
          </a:p>
        </p:txBody>
      </p:sp>
    </p:spTree>
  </p:cSld>
  <p:clrMapOvr>
    <a:masterClrMapping/>
  </p:clrMapOvr>
  <p:transition>
    <p:wipe dir="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18" name="灯片编号占位符 10"/>
          <p:cNvSpPr>
            <a:spLocks noGrp="1"/>
          </p:cNvSpPr>
          <p:nvPr>
            <p:ph type="sldNum" sz="quarter" idx="12"/>
          </p:nvPr>
        </p:nvSpPr>
        <p:spPr/>
        <p:txBody>
          <a:bodyPr/>
          <a:lstStyle/>
          <a:p>
            <a:fld id="{99C2A108-AB0C-4990-9BB1-AEA89F10F005}" type="slidenum">
              <a:rPr lang="zh-CN" altLang="en-US"/>
              <a:t>7</a:t>
            </a:fld>
            <a:endParaRPr lang="zh-CN" altLang="en-US"/>
          </a:p>
        </p:txBody>
      </p:sp>
      <p:sp>
        <p:nvSpPr>
          <p:cNvPr id="1048619" name="内容占位符 2"/>
          <p:cNvSpPr>
            <a:spLocks noGrp="1"/>
          </p:cNvSpPr>
          <p:nvPr>
            <p:ph sz="quarter" idx="1"/>
          </p:nvPr>
        </p:nvSpPr>
        <p:spPr>
          <a:xfrm>
            <a:off x="971600" y="928688"/>
            <a:ext cx="7815213" cy="5500708"/>
          </a:xfrm>
        </p:spPr>
        <p:txBody>
          <a:bodyPr rtlCol="0">
            <a:normAutofit/>
          </a:bodyPr>
          <a:lstStyle/>
          <a:p>
            <a:pPr>
              <a:buFont typeface="Wingdings" panose="05000000000000000000" pitchFamily="2" charset="2"/>
              <a:buChar char="p"/>
            </a:pPr>
            <a:r>
              <a:rPr lang="zh-CN" altLang="en-US" smtClean="0"/>
              <a:t>整体性原理</a:t>
            </a:r>
            <a:endParaRPr lang="en-US" altLang="zh-CN" smtClean="0"/>
          </a:p>
          <a:p>
            <a:pPr lvl="1">
              <a:buFont typeface="Wingdings" panose="05000000000000000000" pitchFamily="2" charset="2"/>
              <a:buChar char="Ø"/>
            </a:pPr>
            <a:r>
              <a:rPr lang="zh-CN" altLang="en-US" smtClean="0"/>
              <a:t>要素之间的相互关系及要素与系统之间的关系以整体为主进行协调，局部服从整体，使整体效果为最优</a:t>
            </a:r>
          </a:p>
          <a:p>
            <a:pPr>
              <a:buFont typeface="Wingdings" panose="05000000000000000000" pitchFamily="2" charset="2"/>
              <a:buChar char="p"/>
            </a:pPr>
            <a:r>
              <a:rPr lang="zh-CN" altLang="en-US" smtClean="0"/>
              <a:t>动态性原理</a:t>
            </a:r>
            <a:endParaRPr lang="en-US" altLang="zh-CN" smtClean="0"/>
          </a:p>
          <a:p>
            <a:pPr lvl="1">
              <a:buFont typeface="Wingdings" panose="05000000000000000000" pitchFamily="2" charset="2"/>
              <a:buChar char="Ø"/>
            </a:pPr>
            <a:r>
              <a:rPr lang="zh-CN" altLang="en-US" smtClean="0"/>
              <a:t>掌握系统动态原理，研究系统的动态规律，可以使我们预见系统的发展趋势，树立起超前观念，减少偏差，掌握主动，使系统向期望的目标顺利发展</a:t>
            </a:r>
          </a:p>
          <a:p>
            <a:pPr>
              <a:buFont typeface="Wingdings" panose="05000000000000000000" pitchFamily="2" charset="2"/>
              <a:buChar char="p"/>
            </a:pPr>
            <a:r>
              <a:rPr lang="zh-CN" altLang="en-US" smtClean="0"/>
              <a:t>开放性原理</a:t>
            </a:r>
            <a:endParaRPr lang="en-US" altLang="zh-CN" smtClean="0"/>
          </a:p>
          <a:p>
            <a:pPr marL="971550" lvl="1" indent="-514350">
              <a:buFont typeface="Wingdings" panose="05000000000000000000" pitchFamily="2" charset="2"/>
              <a:buChar char="Ø"/>
            </a:pPr>
            <a:r>
              <a:rPr lang="zh-CN" altLang="en-US" smtClean="0"/>
              <a:t>明智的管理者应当从开放性原理出发，充分估计到外部对本系统的种种影响，努力从开放中扩大本系统从外部吸入的物质、能量和信息</a:t>
            </a:r>
          </a:p>
        </p:txBody>
      </p:sp>
      <p:sp>
        <p:nvSpPr>
          <p:cNvPr id="1048620"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系统原理的要点</a:t>
            </a:r>
            <a:endParaRPr lang="zh-CN" altLang="en-US" sz="3600" b="1">
              <a:solidFill>
                <a:srgbClr val="0070C0"/>
              </a:solidFill>
              <a:latin typeface="黑体" pitchFamily="2" charset="-122"/>
              <a:ea typeface="黑体" pitchFamily="2" charset="-122"/>
            </a:endParaRPr>
          </a:p>
        </p:txBody>
      </p:sp>
    </p:spTree>
  </p:cSld>
  <p:clrMapOvr>
    <a:masterClrMapping/>
  </p:clrMapOvr>
  <p:transition>
    <p:wipe dir="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21" name="灯片编号占位符 10"/>
          <p:cNvSpPr>
            <a:spLocks noGrp="1"/>
          </p:cNvSpPr>
          <p:nvPr>
            <p:ph type="sldNum" sz="quarter" idx="12"/>
          </p:nvPr>
        </p:nvSpPr>
        <p:spPr/>
        <p:txBody>
          <a:bodyPr/>
          <a:lstStyle/>
          <a:p>
            <a:fld id="{99C2A108-AB0C-4990-9BB1-AEA89F10F005}" type="slidenum">
              <a:rPr lang="zh-CN" altLang="en-US"/>
              <a:t>8</a:t>
            </a:fld>
            <a:endParaRPr lang="zh-CN" altLang="en-US"/>
          </a:p>
        </p:txBody>
      </p:sp>
      <p:sp>
        <p:nvSpPr>
          <p:cNvPr id="1048622" name="内容占位符 2"/>
          <p:cNvSpPr>
            <a:spLocks noGrp="1"/>
          </p:cNvSpPr>
          <p:nvPr>
            <p:ph sz="quarter" idx="1"/>
          </p:nvPr>
        </p:nvSpPr>
        <p:spPr>
          <a:xfrm>
            <a:off x="1714500" y="928688"/>
            <a:ext cx="7072313" cy="5500708"/>
          </a:xfrm>
        </p:spPr>
        <p:txBody>
          <a:bodyPr rtlCol="0">
            <a:normAutofit/>
          </a:bodyPr>
          <a:lstStyle/>
          <a:p>
            <a:pPr>
              <a:buFont typeface="Wingdings" panose="05000000000000000000" pitchFamily="2" charset="2"/>
              <a:buChar char="p"/>
            </a:pPr>
            <a:r>
              <a:rPr lang="zh-CN" altLang="en-US" smtClean="0"/>
              <a:t>环境适应性原理</a:t>
            </a:r>
            <a:endParaRPr lang="en-US" altLang="zh-CN" smtClean="0"/>
          </a:p>
          <a:p>
            <a:pPr lvl="1">
              <a:buFont typeface="Wingdings" panose="05000000000000000000" pitchFamily="2" charset="2"/>
              <a:buChar char="Ø"/>
            </a:pPr>
            <a:r>
              <a:rPr lang="zh-CN" altLang="en-US" smtClean="0"/>
              <a:t>作为管理者既要有勇气看到能动地改变环境的可能，又要冷静地看到自己的局限，才能实事求是地作出科学的决策，保证组织的可持续发展</a:t>
            </a:r>
          </a:p>
          <a:p>
            <a:pPr>
              <a:buFont typeface="Wingdings" panose="05000000000000000000" pitchFamily="2" charset="2"/>
              <a:buChar char="p"/>
            </a:pPr>
            <a:r>
              <a:rPr lang="zh-CN" altLang="en-US" smtClean="0"/>
              <a:t>综合性原理</a:t>
            </a:r>
            <a:endParaRPr lang="en-US" altLang="zh-CN" smtClean="0"/>
          </a:p>
          <a:p>
            <a:pPr lvl="1">
              <a:buFont typeface="Wingdings" panose="05000000000000000000" pitchFamily="2" charset="2"/>
              <a:buChar char="Ø"/>
            </a:pPr>
            <a:r>
              <a:rPr lang="zh-CN" altLang="en-US" smtClean="0"/>
              <a:t>把系统的各部分各方面和各种因素联系起来，考察其中的共同性和规律性</a:t>
            </a:r>
            <a:endParaRPr lang="en-US" altLang="zh-CN" smtClean="0">
              <a:latin typeface="+mn-ea"/>
            </a:endParaRPr>
          </a:p>
        </p:txBody>
      </p:sp>
      <p:sp>
        <p:nvSpPr>
          <p:cNvPr id="1048623"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系统原理的要点（续）</a:t>
            </a:r>
            <a:endParaRPr lang="zh-CN" altLang="en-US" sz="3600" b="1">
              <a:solidFill>
                <a:srgbClr val="0070C0"/>
              </a:solidFill>
              <a:latin typeface="黑体" pitchFamily="2" charset="-122"/>
              <a:ea typeface="黑体" pitchFamily="2" charset="-122"/>
            </a:endParaRPr>
          </a:p>
        </p:txBody>
      </p:sp>
      <p:sp>
        <p:nvSpPr>
          <p:cNvPr id="1048624" name="文本占位符 5"/>
          <p:cNvSpPr>
            <a:spLocks noGrp="1"/>
          </p:cNvSpPr>
          <p:nvPr>
            <p:ph type="body" sz="half" idx="2"/>
          </p:nvPr>
        </p:nvSpPr>
        <p:spPr/>
        <p:txBody>
          <a:bodyPr/>
          <a:lstStyle/>
          <a:p>
            <a:endParaRPr lang="zh-CN" altLang="en-US"/>
          </a:p>
        </p:txBody>
      </p:sp>
    </p:spTree>
  </p:cSld>
  <p:clrMapOvr>
    <a:masterClrMapping/>
  </p:clrMapOvr>
  <p:transition>
    <p:wipe dir="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30" name="Rectangle 2"/>
          <p:cNvSpPr>
            <a:spLocks noGrp="1" noChangeArrowheads="1"/>
          </p:cNvSpPr>
          <p:nvPr>
            <p:ph type="title"/>
          </p:nvPr>
        </p:nvSpPr>
        <p:spPr/>
        <p:txBody>
          <a:bodyPr/>
          <a:lstStyle/>
          <a:p>
            <a:r>
              <a:rPr lang="zh-CN" altLang="en-US">
                <a:ea typeface="宋体" pitchFamily="2" charset="-122"/>
              </a:rPr>
              <a:t>人本原理的应用</a:t>
            </a:r>
          </a:p>
        </p:txBody>
      </p:sp>
      <p:sp>
        <p:nvSpPr>
          <p:cNvPr id="1048631" name="AutoShape 3"/>
          <p:cNvSpPr>
            <a:spLocks noChangeArrowheads="1"/>
          </p:cNvSpPr>
          <p:nvPr/>
        </p:nvSpPr>
        <p:spPr bwMode="auto">
          <a:xfrm flipH="1">
            <a:off x="6253163" y="2079625"/>
            <a:ext cx="71437" cy="142875"/>
          </a:xfrm>
          <a:prstGeom prst="octagon">
            <a:avLst>
              <a:gd name="adj" fmla="val 29287"/>
            </a:avLst>
          </a:prstGeom>
          <a:solidFill>
            <a:schemeClr val="bg1"/>
          </a:solid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32" name="Freeform 4"/>
          <p:cNvSpPr/>
          <p:nvPr/>
        </p:nvSpPr>
        <p:spPr bwMode="gray">
          <a:xfrm>
            <a:off x="5073650" y="1219200"/>
            <a:ext cx="1466850" cy="1155700"/>
          </a:xfrm>
          <a:custGeom>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hlink">
                  <a:gamma/>
                  <a:tint val="90980"/>
                  <a:invGamma/>
                  <a:alpha val="32001"/>
                </a:schemeClr>
              </a:gs>
              <a:gs pos="100000">
                <a:schemeClr val="hlink"/>
              </a:gs>
            </a:gsLst>
            <a:lin ang="0" scaled="1"/>
          </a:gradFill>
          <a:ln w="12700">
            <a:no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33" name="AutoShape 5"/>
          <p:cNvSpPr>
            <a:spLocks noChangeArrowheads="1"/>
          </p:cNvSpPr>
          <p:nvPr/>
        </p:nvSpPr>
        <p:spPr bwMode="auto">
          <a:xfrm>
            <a:off x="3424238" y="2652713"/>
            <a:ext cx="2295525" cy="3155950"/>
          </a:xfrm>
          <a:prstGeom prst="roundRect">
            <a:avLst>
              <a:gd name="adj" fmla="val 4690"/>
            </a:avLst>
          </a:prstGeom>
          <a:gradFill rotWithShape="1">
            <a:gsLst>
              <a:gs pos="0">
                <a:schemeClr val="accent2"/>
              </a:gs>
              <a:gs pos="100000">
                <a:schemeClr val="accent2">
                  <a:gamma/>
                  <a:shade val="46275"/>
                  <a:invGamma/>
                </a:schemeClr>
              </a:gs>
            </a:gsLst>
            <a:lin ang="5400000" scaled="1"/>
          </a:gradFill>
          <a:ln w="57150">
            <a:solidFill>
              <a:schemeClr val="accent2"/>
            </a:solidFill>
            <a:round/>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34" name="AutoShape 6"/>
          <p:cNvSpPr>
            <a:spLocks noChangeArrowheads="1"/>
          </p:cNvSpPr>
          <p:nvPr/>
        </p:nvSpPr>
        <p:spPr bwMode="gray">
          <a:xfrm>
            <a:off x="3657600" y="2514600"/>
            <a:ext cx="1863725" cy="287338"/>
          </a:xfrm>
          <a:prstGeom prst="roundRect">
            <a:avLst>
              <a:gd name="adj" fmla="val 50000"/>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9525">
            <a:noFill/>
            <a:round/>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35" name="AutoShape 7"/>
          <p:cNvSpPr>
            <a:spLocks noChangeArrowheads="1"/>
          </p:cNvSpPr>
          <p:nvPr/>
        </p:nvSpPr>
        <p:spPr bwMode="auto">
          <a:xfrm flipH="1">
            <a:off x="3708400" y="2565400"/>
            <a:ext cx="71438" cy="144463"/>
          </a:xfrm>
          <a:prstGeom prst="octagon">
            <a:avLst>
              <a:gd name="adj" fmla="val 29287"/>
            </a:avLst>
          </a:prstGeom>
          <a:solidFill>
            <a:schemeClr val="bg1"/>
          </a:solid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36" name="AutoShape 8"/>
          <p:cNvSpPr>
            <a:spLocks noChangeArrowheads="1"/>
          </p:cNvSpPr>
          <p:nvPr/>
        </p:nvSpPr>
        <p:spPr bwMode="auto">
          <a:xfrm>
            <a:off x="5934075" y="2151063"/>
            <a:ext cx="2295525" cy="3155950"/>
          </a:xfrm>
          <a:prstGeom prst="roundRect">
            <a:avLst>
              <a:gd name="adj" fmla="val 4690"/>
            </a:avLst>
          </a:prstGeom>
          <a:gradFill rotWithShape="1">
            <a:gsLst>
              <a:gs pos="0">
                <a:srgbClr val="33CCCC"/>
              </a:gs>
              <a:gs pos="100000">
                <a:srgbClr val="33CCCC">
                  <a:gamma/>
                  <a:shade val="46275"/>
                  <a:invGamma/>
                </a:srgbClr>
              </a:gs>
            </a:gsLst>
            <a:lin ang="5400000" scaled="1"/>
          </a:gradFill>
          <a:ln w="57150">
            <a:solidFill>
              <a:schemeClr val="hlink"/>
            </a:solidFill>
            <a:round/>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37" name="AutoShape 9"/>
          <p:cNvSpPr>
            <a:spLocks noChangeArrowheads="1"/>
          </p:cNvSpPr>
          <p:nvPr/>
        </p:nvSpPr>
        <p:spPr bwMode="gray">
          <a:xfrm>
            <a:off x="6149975" y="2008188"/>
            <a:ext cx="1863725" cy="287337"/>
          </a:xfrm>
          <a:prstGeom prst="roundRect">
            <a:avLst>
              <a:gd name="adj" fmla="val 50000"/>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9525">
            <a:noFill/>
            <a:round/>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38" name="Freeform 10"/>
          <p:cNvSpPr/>
          <p:nvPr/>
        </p:nvSpPr>
        <p:spPr bwMode="gray">
          <a:xfrm>
            <a:off x="2492375" y="1720850"/>
            <a:ext cx="1466850" cy="1157288"/>
          </a:xfrm>
          <a:custGeom>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folHlink">
                  <a:gamma/>
                  <a:tint val="57647"/>
                  <a:invGamma/>
                  <a:alpha val="32001"/>
                </a:schemeClr>
              </a:gs>
              <a:gs pos="100000">
                <a:schemeClr val="folHlink"/>
              </a:gs>
            </a:gsLst>
            <a:lin ang="0" scaled="1"/>
          </a:gradFill>
          <a:ln w="12700">
            <a:no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39" name="AutoShape 11"/>
          <p:cNvSpPr>
            <a:spLocks noChangeArrowheads="1"/>
          </p:cNvSpPr>
          <p:nvPr/>
        </p:nvSpPr>
        <p:spPr bwMode="auto">
          <a:xfrm>
            <a:off x="914400" y="3082925"/>
            <a:ext cx="2295525" cy="3155950"/>
          </a:xfrm>
          <a:prstGeom prst="roundRect">
            <a:avLst>
              <a:gd name="adj" fmla="val 4690"/>
            </a:avLst>
          </a:prstGeom>
          <a:gradFill rotWithShape="1">
            <a:gsLst>
              <a:gs pos="0">
                <a:srgbClr val="3366FF"/>
              </a:gs>
              <a:gs pos="100000">
                <a:srgbClr val="3366FF">
                  <a:gamma/>
                  <a:shade val="46275"/>
                  <a:invGamma/>
                </a:srgbClr>
              </a:gs>
            </a:gsLst>
            <a:lin ang="5400000" scaled="1"/>
          </a:gradFill>
          <a:ln w="57150">
            <a:solidFill>
              <a:srgbClr val="0000FF"/>
            </a:solidFill>
            <a:round/>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40" name="AutoShape 12"/>
          <p:cNvSpPr>
            <a:spLocks noChangeArrowheads="1"/>
          </p:cNvSpPr>
          <p:nvPr/>
        </p:nvSpPr>
        <p:spPr bwMode="gray">
          <a:xfrm>
            <a:off x="1130300" y="2940050"/>
            <a:ext cx="1863725" cy="287338"/>
          </a:xfrm>
          <a:prstGeom prst="roundRect">
            <a:avLst>
              <a:gd name="adj" fmla="val 50000"/>
            </a:avLst>
          </a:prstGeom>
          <a:gradFill rotWithShape="1">
            <a:gsLst>
              <a:gs pos="0">
                <a:srgbClr val="3366FF"/>
              </a:gs>
              <a:gs pos="100000">
                <a:srgbClr val="3366FF">
                  <a:gamma/>
                  <a:shade val="46275"/>
                  <a:invGamma/>
                </a:srgbClr>
              </a:gs>
            </a:gsLst>
            <a:lin ang="5400000" scaled="1"/>
          </a:gradFill>
          <a:ln w="9525">
            <a:solidFill>
              <a:srgbClr val="0000FF"/>
            </a:solidFill>
            <a:round/>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41" name="AutoShape 13"/>
          <p:cNvSpPr>
            <a:spLocks noChangeArrowheads="1"/>
          </p:cNvSpPr>
          <p:nvPr/>
        </p:nvSpPr>
        <p:spPr bwMode="auto">
          <a:xfrm flipH="1">
            <a:off x="2814638" y="3011488"/>
            <a:ext cx="71437" cy="144462"/>
          </a:xfrm>
          <a:prstGeom prst="octagon">
            <a:avLst>
              <a:gd name="adj" fmla="val 29287"/>
            </a:avLst>
          </a:prstGeom>
          <a:gradFill rotWithShape="1">
            <a:gsLst>
              <a:gs pos="0">
                <a:srgbClr val="3366FF"/>
              </a:gs>
              <a:gs pos="100000">
                <a:srgbClr val="3366FF">
                  <a:gamma/>
                  <a:shade val="46275"/>
                  <a:invGamma/>
                </a:srgbClr>
              </a:gs>
            </a:gsLst>
            <a:lin ang="5400000" scaled="1"/>
          </a:gradFill>
          <a:ln w="9525">
            <a:solidFill>
              <a:srgbClr val="0000FF"/>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42" name="AutoShape 14"/>
          <p:cNvSpPr>
            <a:spLocks noChangeArrowheads="1"/>
          </p:cNvSpPr>
          <p:nvPr/>
        </p:nvSpPr>
        <p:spPr bwMode="auto">
          <a:xfrm flipH="1">
            <a:off x="1231900" y="3011488"/>
            <a:ext cx="73025" cy="144462"/>
          </a:xfrm>
          <a:prstGeom prst="octagon">
            <a:avLst>
              <a:gd name="adj" fmla="val 29287"/>
            </a:avLst>
          </a:prstGeom>
          <a:gradFill rotWithShape="1">
            <a:gsLst>
              <a:gs pos="0">
                <a:srgbClr val="3366FF"/>
              </a:gs>
              <a:gs pos="100000">
                <a:srgbClr val="3366FF">
                  <a:gamma/>
                  <a:shade val="46275"/>
                  <a:invGamma/>
                </a:srgbClr>
              </a:gs>
            </a:gsLst>
            <a:lin ang="5400000" scaled="1"/>
          </a:gradFill>
          <a:ln w="9525">
            <a:solidFill>
              <a:srgbClr val="0000FF"/>
            </a:solid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43" name="Text Box 15"/>
          <p:cNvSpPr txBox="1">
            <a:spLocks noChangeArrowheads="1"/>
          </p:cNvSpPr>
          <p:nvPr/>
        </p:nvSpPr>
        <p:spPr bwMode="auto">
          <a:xfrm>
            <a:off x="990600" y="3343275"/>
            <a:ext cx="2133600" cy="891540"/>
          </a:xfrm>
          <a:prstGeom prst="rect">
            <a:avLst/>
          </a:prstGeom>
          <a:noFill/>
          <a:ln w="9525" algn="ctr">
            <a:noFill/>
            <a:miter lim="800000"/>
          </a:ln>
          <a:effec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endParaRPr lang="zh-CN" altLang="en-US" b="0">
              <a:solidFill>
                <a:schemeClr val="bg1"/>
              </a:solidFill>
              <a:ea typeface="黑体" pitchFamily="2" charset="-122"/>
            </a:endParaRPr>
          </a:p>
          <a:p>
            <a:pPr>
              <a:lnSpc>
                <a:spcPct val="100000"/>
              </a:lnSpc>
              <a:spcBef>
                <a:spcPct val="0"/>
              </a:spcBef>
            </a:pPr>
            <a:r>
              <a:rPr lang="zh-CN" altLang="zh-CN" b="0">
                <a:solidFill>
                  <a:schemeClr val="bg1"/>
                </a:solidFill>
                <a:ea typeface="黑体" pitchFamily="2" charset="-122"/>
              </a:rPr>
              <a:t>通过认识人的需要去实现对人的管理</a:t>
            </a:r>
            <a:endParaRPr lang="en-US" altLang="zh-CN" b="0">
              <a:solidFill>
                <a:schemeClr val="bg1"/>
              </a:solidFill>
              <a:ea typeface="黑体" pitchFamily="2" charset="-122"/>
            </a:endParaRPr>
          </a:p>
        </p:txBody>
      </p:sp>
      <p:sp>
        <p:nvSpPr>
          <p:cNvPr id="1048644" name="Text Box 16"/>
          <p:cNvSpPr txBox="1">
            <a:spLocks noChangeArrowheads="1"/>
          </p:cNvSpPr>
          <p:nvPr/>
        </p:nvSpPr>
        <p:spPr bwMode="auto">
          <a:xfrm>
            <a:off x="3505200" y="2886075"/>
            <a:ext cx="2133600" cy="1158240"/>
          </a:xfrm>
          <a:prstGeom prst="rect">
            <a:avLst/>
          </a:prstGeom>
          <a:noFill/>
          <a:ln w="9525" algn="ctr">
            <a:noFill/>
            <a:miter lim="800000"/>
          </a:ln>
          <a:effec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endParaRPr lang="zh-CN" altLang="en-US" b="0">
              <a:solidFill>
                <a:schemeClr val="bg1"/>
              </a:solidFill>
              <a:ea typeface="黑体" pitchFamily="2" charset="-122"/>
            </a:endParaRPr>
          </a:p>
          <a:p>
            <a:pPr>
              <a:lnSpc>
                <a:spcPct val="100000"/>
              </a:lnSpc>
              <a:spcBef>
                <a:spcPct val="0"/>
              </a:spcBef>
            </a:pPr>
            <a:r>
              <a:rPr lang="zh-CN" altLang="zh-CN" b="0">
                <a:solidFill>
                  <a:schemeClr val="bg1"/>
                </a:solidFill>
                <a:ea typeface="黑体" pitchFamily="2" charset="-122"/>
              </a:rPr>
              <a:t>通过促进人的需要的满足去实现对人的管理</a:t>
            </a:r>
            <a:endParaRPr lang="en-US" altLang="zh-CN" b="0">
              <a:solidFill>
                <a:schemeClr val="bg1"/>
              </a:solidFill>
              <a:ea typeface="黑体" pitchFamily="2" charset="-122"/>
            </a:endParaRPr>
          </a:p>
        </p:txBody>
      </p:sp>
      <p:sp>
        <p:nvSpPr>
          <p:cNvPr id="1048645" name="Text Box 17"/>
          <p:cNvSpPr txBox="1">
            <a:spLocks noChangeArrowheads="1"/>
          </p:cNvSpPr>
          <p:nvPr/>
        </p:nvSpPr>
        <p:spPr bwMode="auto">
          <a:xfrm>
            <a:off x="6019800" y="2352675"/>
            <a:ext cx="2133600" cy="1424940"/>
          </a:xfrm>
          <a:prstGeom prst="rect">
            <a:avLst/>
          </a:prstGeom>
          <a:noFill/>
          <a:ln w="9525" algn="ctr">
            <a:noFill/>
            <a:miter lim="800000"/>
          </a:ln>
          <a:effec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endParaRPr lang="zh-CN" altLang="en-US" b="0">
              <a:solidFill>
                <a:schemeClr val="bg1"/>
              </a:solidFill>
              <a:ea typeface="黑体" pitchFamily="2" charset="-122"/>
            </a:endParaRPr>
          </a:p>
          <a:p>
            <a:pPr>
              <a:lnSpc>
                <a:spcPct val="100000"/>
              </a:lnSpc>
              <a:spcBef>
                <a:spcPct val="0"/>
              </a:spcBef>
            </a:pPr>
            <a:r>
              <a:rPr lang="zh-CN" altLang="zh-CN" b="0">
                <a:solidFill>
                  <a:schemeClr val="bg1"/>
                </a:solidFill>
                <a:ea typeface="黑体" pitchFamily="2" charset="-122"/>
              </a:rPr>
              <a:t>通过唤起和促进人的需要的形成去实现更为积极主动的管理</a:t>
            </a:r>
            <a:endParaRPr lang="en-US" altLang="zh-CN" b="0">
              <a:solidFill>
                <a:schemeClr val="bg1"/>
              </a:solidFill>
              <a:ea typeface="黑体" pitchFamily="2" charset="-122"/>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46" name="灯片编号占位符 10"/>
          <p:cNvSpPr>
            <a:spLocks noGrp="1"/>
          </p:cNvSpPr>
          <p:nvPr>
            <p:ph type="sldNum" sz="quarter" idx="12"/>
          </p:nvPr>
        </p:nvSpPr>
        <p:spPr/>
        <p:txBody>
          <a:bodyPr/>
          <a:lstStyle/>
          <a:p>
            <a:fld id="{99C2A108-AB0C-4990-9BB1-AEA89F10F005}" type="slidenum">
              <a:rPr lang="zh-CN" altLang="en-US"/>
              <a:t>10</a:t>
            </a:fld>
            <a:endParaRPr lang="zh-CN" altLang="en-US"/>
          </a:p>
        </p:txBody>
      </p:sp>
      <p:sp>
        <p:nvSpPr>
          <p:cNvPr id="1048647" name="内容占位符 2"/>
          <p:cNvSpPr>
            <a:spLocks noGrp="1"/>
          </p:cNvSpPr>
          <p:nvPr>
            <p:ph sz="quarter" idx="1"/>
          </p:nvPr>
        </p:nvSpPr>
        <p:spPr>
          <a:xfrm>
            <a:off x="1714500" y="928688"/>
            <a:ext cx="7072313" cy="1643056"/>
          </a:xfrm>
        </p:spPr>
        <p:txBody>
          <a:bodyPr rtlCol="0">
            <a:normAutofit/>
          </a:bodyPr>
          <a:lstStyle/>
          <a:p>
            <a:pPr>
              <a:buFont typeface="Wingdings" panose="05000000000000000000" pitchFamily="2" charset="2"/>
              <a:buChar char="p"/>
            </a:pPr>
            <a:r>
              <a:rPr lang="zh-CN" altLang="en-US" smtClean="0"/>
              <a:t>人们对提供劳动服务的劳动者在企业生产经营中的作用是逐步认识的，这个认识过程大体上经历了三个阶段</a:t>
            </a:r>
            <a:endParaRPr lang="en-US" altLang="zh-CN" smtClean="0">
              <a:latin typeface="+mn-ea"/>
            </a:endParaRPr>
          </a:p>
        </p:txBody>
      </p:sp>
      <p:sp>
        <p:nvSpPr>
          <p:cNvPr id="1048648"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职工是企业的主体</a:t>
            </a:r>
            <a:endParaRPr lang="zh-CN" altLang="en-US" sz="3600" b="1">
              <a:solidFill>
                <a:srgbClr val="0070C0"/>
              </a:solidFill>
              <a:latin typeface="黑体" pitchFamily="2" charset="-122"/>
              <a:ea typeface="黑体" pitchFamily="2" charset="-122"/>
            </a:endParaRPr>
          </a:p>
        </p:txBody>
      </p:sp>
      <p:grpSp>
        <p:nvGrpSpPr>
          <p:cNvPr id="56" name="组合 15"/>
          <p:cNvGrpSpPr/>
          <p:nvPr/>
        </p:nvGrpSpPr>
        <p:grpSpPr>
          <a:xfrm>
            <a:off x="2143108" y="2500306"/>
            <a:ext cx="6143668" cy="3071834"/>
            <a:chOff x="1857356" y="2857496"/>
            <a:chExt cx="6143668" cy="3071834"/>
          </a:xfrm>
        </p:grpSpPr>
        <p:sp>
          <p:nvSpPr>
            <p:cNvPr id="1048649" name="矩形 14"/>
            <p:cNvSpPr/>
            <p:nvPr/>
          </p:nvSpPr>
          <p:spPr>
            <a:xfrm>
              <a:off x="1857356" y="2857496"/>
              <a:ext cx="6143668" cy="307183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zh-CN" altLang="en-US"/>
            </a:p>
          </p:txBody>
        </p:sp>
        <p:grpSp>
          <p:nvGrpSpPr>
            <p:cNvPr id="57" name="组合 13"/>
            <p:cNvGrpSpPr/>
            <p:nvPr/>
          </p:nvGrpSpPr>
          <p:grpSpPr>
            <a:xfrm>
              <a:off x="2571736" y="3071810"/>
              <a:ext cx="4714908" cy="2571768"/>
              <a:chOff x="2571736" y="3286124"/>
              <a:chExt cx="4714908" cy="2571768"/>
            </a:xfrm>
          </p:grpSpPr>
          <p:sp>
            <p:nvSpPr>
              <p:cNvPr id="1048650" name="圆角矩形 6"/>
              <p:cNvSpPr/>
              <p:nvPr/>
            </p:nvSpPr>
            <p:spPr>
              <a:xfrm>
                <a:off x="2571736" y="3286124"/>
                <a:ext cx="857256" cy="25003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400" b="1" smtClean="0"/>
                  <a:t>要素研究阶段</a:t>
                </a:r>
                <a:endParaRPr lang="zh-CN" altLang="en-US" sz="2400" b="1"/>
              </a:p>
            </p:txBody>
          </p:sp>
          <p:sp>
            <p:nvSpPr>
              <p:cNvPr id="1048651" name="圆角矩形 7"/>
              <p:cNvSpPr/>
              <p:nvPr/>
            </p:nvSpPr>
            <p:spPr>
              <a:xfrm>
                <a:off x="4500562" y="3357562"/>
                <a:ext cx="857256" cy="250033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400" b="1" smtClean="0"/>
                  <a:t>行为研究阶段</a:t>
                </a:r>
                <a:endParaRPr lang="zh-CN" altLang="en-US" sz="2400" b="1"/>
              </a:p>
            </p:txBody>
          </p:sp>
          <p:sp>
            <p:nvSpPr>
              <p:cNvPr id="1048652" name="圆角矩形 8"/>
              <p:cNvSpPr/>
              <p:nvPr/>
            </p:nvSpPr>
            <p:spPr>
              <a:xfrm>
                <a:off x="6429388" y="3357562"/>
                <a:ext cx="857256" cy="250033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r>
                  <a:rPr lang="zh-CN" altLang="en-US" sz="2400" b="1" smtClean="0"/>
                  <a:t>主体研究阶段</a:t>
                </a:r>
                <a:endParaRPr lang="zh-CN" altLang="en-US" sz="2400" b="1"/>
              </a:p>
            </p:txBody>
          </p:sp>
          <p:sp>
            <p:nvSpPr>
              <p:cNvPr id="1048653" name="右箭头 9"/>
              <p:cNvSpPr/>
              <p:nvPr/>
            </p:nvSpPr>
            <p:spPr>
              <a:xfrm>
                <a:off x="3571868" y="4357694"/>
                <a:ext cx="785818" cy="428628"/>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b="1"/>
              </a:p>
            </p:txBody>
          </p:sp>
          <p:sp>
            <p:nvSpPr>
              <p:cNvPr id="1048654" name="右箭头 11"/>
              <p:cNvSpPr/>
              <p:nvPr/>
            </p:nvSpPr>
            <p:spPr>
              <a:xfrm>
                <a:off x="5500694" y="4429132"/>
                <a:ext cx="785818" cy="428628"/>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Calibri"/>
                    <a:ea typeface="+mn-ea"/>
                    <a:cs typeface="+mn-cs"/>
                  </a:defRPr>
                </a:lvl1pPr>
                <a:lvl2pPr marL="457200" algn="l" defTabSz="914400" rtl="0" eaLnBrk="1" latinLnBrk="0" hangingPunct="1">
                  <a:defRPr sz="1800" kern="1200">
                    <a:solidFill>
                      <a:srgbClr val="FFFFFF"/>
                    </a:solidFill>
                    <a:latin typeface="Calibri"/>
                    <a:ea typeface="+mn-ea"/>
                    <a:cs typeface="+mn-cs"/>
                  </a:defRPr>
                </a:lvl2pPr>
                <a:lvl3pPr marL="914400" algn="l" defTabSz="914400" rtl="0" eaLnBrk="1" latinLnBrk="0" hangingPunct="1">
                  <a:defRPr sz="1800" kern="1200">
                    <a:solidFill>
                      <a:srgbClr val="FFFFFF"/>
                    </a:solidFill>
                    <a:latin typeface="Calibri"/>
                    <a:ea typeface="+mn-ea"/>
                    <a:cs typeface="+mn-cs"/>
                  </a:defRPr>
                </a:lvl3pPr>
                <a:lvl4pPr marL="1371600" algn="l" defTabSz="914400" rtl="0" eaLnBrk="1" latinLnBrk="0" hangingPunct="1">
                  <a:defRPr sz="1800" kern="1200">
                    <a:solidFill>
                      <a:srgbClr val="FFFFFF"/>
                    </a:solidFill>
                    <a:latin typeface="Calibri"/>
                    <a:ea typeface="+mn-ea"/>
                    <a:cs typeface="+mn-cs"/>
                  </a:defRPr>
                </a:lvl4pPr>
                <a:lvl5pPr marL="1828800" algn="l" defTabSz="914400" rtl="0" eaLnBrk="1" latinLnBrk="0" hangingPunct="1">
                  <a:defRPr sz="1800" kern="1200">
                    <a:solidFill>
                      <a:srgbClr val="FFFFFF"/>
                    </a:solidFill>
                    <a:latin typeface="Calibri"/>
                    <a:ea typeface="+mn-ea"/>
                    <a:cs typeface="+mn-cs"/>
                  </a:defRPr>
                </a:lvl5pPr>
                <a:lvl6pPr marL="2286000" algn="l" defTabSz="914400" rtl="0" eaLnBrk="1" latinLnBrk="0" hangingPunct="1">
                  <a:defRPr sz="1800" kern="1200">
                    <a:solidFill>
                      <a:srgbClr val="FFFFFF"/>
                    </a:solidFill>
                    <a:latin typeface="Calibri"/>
                    <a:ea typeface="+mn-ea"/>
                    <a:cs typeface="+mn-cs"/>
                  </a:defRPr>
                </a:lvl6pPr>
                <a:lvl7pPr marL="2743200" algn="l" defTabSz="914400" rtl="0" eaLnBrk="1" latinLnBrk="0" hangingPunct="1">
                  <a:defRPr sz="1800" kern="1200">
                    <a:solidFill>
                      <a:srgbClr val="FFFFFF"/>
                    </a:solidFill>
                    <a:latin typeface="Calibri"/>
                    <a:ea typeface="+mn-ea"/>
                    <a:cs typeface="+mn-cs"/>
                  </a:defRPr>
                </a:lvl7pPr>
                <a:lvl8pPr marL="3200400" algn="l" defTabSz="914400" rtl="0" eaLnBrk="1" latinLnBrk="0" hangingPunct="1">
                  <a:defRPr sz="1800" kern="1200">
                    <a:solidFill>
                      <a:srgbClr val="FFFFFF"/>
                    </a:solidFill>
                    <a:latin typeface="Calibri"/>
                    <a:ea typeface="+mn-ea"/>
                    <a:cs typeface="+mn-cs"/>
                  </a:defRPr>
                </a:lvl8pPr>
                <a:lvl9pPr marL="3657600" algn="l" defTabSz="914400" rtl="0" eaLnBrk="1" latinLnBrk="0" hangingPunct="1">
                  <a:defRPr sz="1800" kern="1200">
                    <a:solidFill>
                      <a:srgbClr val="FFFFFF"/>
                    </a:solidFill>
                    <a:latin typeface="Calibri"/>
                    <a:ea typeface="+mn-ea"/>
                    <a:cs typeface="+mn-cs"/>
                  </a:defRPr>
                </a:lvl9pPr>
              </a:lstStyle>
              <a:p>
                <a:pPr algn="ctr"/>
                <a:endParaRPr lang="zh-CN" altLang="en-US" b="1"/>
              </a:p>
            </p:txBody>
          </p:sp>
        </p:gr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dur="50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checkerboard(across)">
                                      <p:cBhvr>
                                        <p:cTn id="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56" name="灯片编号占位符 10"/>
          <p:cNvSpPr>
            <a:spLocks noGrp="1"/>
          </p:cNvSpPr>
          <p:nvPr>
            <p:ph type="sldNum" sz="quarter" idx="12"/>
          </p:nvPr>
        </p:nvSpPr>
        <p:spPr/>
        <p:txBody>
          <a:bodyPr/>
          <a:lstStyle/>
          <a:p>
            <a:fld id="{99C2A108-AB0C-4990-9BB1-AEA89F10F005}" type="slidenum">
              <a:rPr lang="zh-CN" altLang="en-US"/>
              <a:t>11</a:t>
            </a:fld>
            <a:endParaRPr lang="zh-CN" altLang="en-US"/>
          </a:p>
        </p:txBody>
      </p:sp>
      <p:sp>
        <p:nvSpPr>
          <p:cNvPr id="1048657" name="内容占位符 2"/>
          <p:cNvSpPr>
            <a:spLocks noGrp="1"/>
          </p:cNvSpPr>
          <p:nvPr>
            <p:ph sz="quarter" idx="1"/>
          </p:nvPr>
        </p:nvSpPr>
        <p:spPr>
          <a:xfrm>
            <a:off x="755576" y="980728"/>
            <a:ext cx="7072313" cy="5286394"/>
          </a:xfrm>
        </p:spPr>
        <p:txBody>
          <a:bodyPr rtlCol="0">
            <a:normAutofit/>
          </a:bodyPr>
          <a:lstStyle/>
          <a:p>
            <a:pPr>
              <a:buFont typeface="Wingdings" panose="05000000000000000000" pitchFamily="2" charset="2"/>
              <a:buChar char="p"/>
            </a:pPr>
            <a:r>
              <a:rPr lang="zh-CN" altLang="en-US" smtClean="0"/>
              <a:t>实现有效管理有两条完全不同的途径：</a:t>
            </a:r>
          </a:p>
          <a:p>
            <a:pPr lvl="1">
              <a:buFont typeface="Wingdings" panose="05000000000000000000" pitchFamily="2" charset="2"/>
              <a:buChar char="Ø"/>
            </a:pPr>
            <a:r>
              <a:rPr lang="zh-CN" altLang="en-US" smtClean="0"/>
              <a:t>高度集权、从严治厂，依靠严格的管理和铁的纪律，重奖重罚，使得企业目标统一，行动一致，从而实现较高的工作效率。</a:t>
            </a:r>
          </a:p>
          <a:p>
            <a:pPr lvl="1">
              <a:buFont typeface="Wingdings" panose="05000000000000000000" pitchFamily="2" charset="2"/>
              <a:buChar char="Ø"/>
            </a:pPr>
            <a:r>
              <a:rPr lang="zh-CN" altLang="en-US" smtClean="0"/>
              <a:t>适度分权、民主治厂，依靠科学管理和职工参与，使个人利益与企业利益紧密结合，使企业全体职工为了共同的目标而自觉地努力奋斗，从而实现高度的工作效率。</a:t>
            </a:r>
            <a:endParaRPr lang="en-US" altLang="zh-CN" smtClean="0">
              <a:latin typeface="+mn-ea"/>
            </a:endParaRPr>
          </a:p>
        </p:txBody>
      </p:sp>
      <p:sp>
        <p:nvSpPr>
          <p:cNvPr id="1048658"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有效管理的关键是职工参与</a:t>
            </a:r>
            <a:endParaRPr lang="zh-CN" altLang="en-US" sz="3600" b="1">
              <a:solidFill>
                <a:srgbClr val="0070C0"/>
              </a:solidFill>
              <a:latin typeface="黑体" pitchFamily="2" charset="-122"/>
              <a:ea typeface="黑体" pitchFamily="2" charset="-122"/>
            </a:endParaRPr>
          </a:p>
        </p:txBody>
      </p:sp>
    </p:spTree>
  </p:cSld>
  <p:clrMapOvr>
    <a:masterClrMapping/>
  </p:clrMapOvr>
  <p:transition>
    <p:wipe dir="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59" name="灯片编号占位符 10"/>
          <p:cNvSpPr>
            <a:spLocks noGrp="1"/>
          </p:cNvSpPr>
          <p:nvPr>
            <p:ph type="sldNum" sz="quarter" idx="12"/>
          </p:nvPr>
        </p:nvSpPr>
        <p:spPr/>
        <p:txBody>
          <a:bodyPr/>
          <a:lstStyle/>
          <a:p>
            <a:fld id="{99C2A108-AB0C-4990-9BB1-AEA89F10F005}" type="slidenum">
              <a:rPr lang="zh-CN" altLang="en-US"/>
              <a:t>12</a:t>
            </a:fld>
            <a:endParaRPr lang="zh-CN" altLang="en-US"/>
          </a:p>
        </p:txBody>
      </p:sp>
      <p:sp>
        <p:nvSpPr>
          <p:cNvPr id="1048660" name="内容占位符 2"/>
          <p:cNvSpPr>
            <a:spLocks noGrp="1"/>
          </p:cNvSpPr>
          <p:nvPr>
            <p:ph sz="quarter" idx="1"/>
          </p:nvPr>
        </p:nvSpPr>
        <p:spPr>
          <a:xfrm>
            <a:off x="1714500" y="928688"/>
            <a:ext cx="7072313" cy="5286394"/>
          </a:xfrm>
        </p:spPr>
        <p:txBody>
          <a:bodyPr rtlCol="0">
            <a:normAutofit/>
          </a:bodyPr>
          <a:lstStyle/>
          <a:p>
            <a:pPr>
              <a:buFont typeface="Wingdings" panose="05000000000000000000" pitchFamily="2" charset="2"/>
              <a:buChar char="p"/>
            </a:pPr>
            <a:r>
              <a:rPr lang="zh-CN" altLang="en-US" smtClean="0"/>
              <a:t>两条途径的比较：</a:t>
            </a:r>
            <a:endParaRPr lang="en-US" altLang="zh-CN" smtClean="0"/>
          </a:p>
          <a:p>
            <a:pPr lvl="1"/>
            <a:r>
              <a:rPr lang="zh-CN" altLang="en-US" smtClean="0"/>
              <a:t>前者把企业职工视作管理上的客体，职工处在被动被管的地位</a:t>
            </a:r>
            <a:endParaRPr lang="en-US" altLang="zh-CN" smtClean="0"/>
          </a:p>
          <a:p>
            <a:pPr lvl="1"/>
            <a:r>
              <a:rPr lang="zh-CN" altLang="en-US" smtClean="0"/>
              <a:t>后者把企业职工视作管理的主体，使职工处于主动地参与管理的地位</a:t>
            </a:r>
            <a:endParaRPr lang="en-US" altLang="zh-CN" smtClean="0"/>
          </a:p>
          <a:p>
            <a:pPr lvl="1"/>
            <a:r>
              <a:rPr lang="zh-CN" altLang="en-US" smtClean="0"/>
              <a:t>当企业职工受到饥饿和失业的威胁时，或受到政治与社会的压力时，前一种管理方法可能是有效的</a:t>
            </a:r>
            <a:endParaRPr lang="en-US" altLang="zh-CN" smtClean="0"/>
          </a:p>
          <a:p>
            <a:pPr lvl="1"/>
            <a:r>
              <a:rPr lang="zh-CN" altLang="en-US" smtClean="0"/>
              <a:t>当职工经济上已比较富裕，基本生活已得到保证，就业和流动比较容易，政治和社会环境比较宽松时，后一种方法就必然更为合理、更为有效</a:t>
            </a:r>
            <a:endParaRPr lang="en-US" altLang="zh-CN" smtClean="0"/>
          </a:p>
        </p:txBody>
      </p:sp>
      <p:sp>
        <p:nvSpPr>
          <p:cNvPr id="1048661"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lgn="ctr">
              <a:spcBef>
                <a:spcPct val="20000"/>
              </a:spcBef>
            </a:pPr>
            <a:r>
              <a:rPr lang="zh-CN" altLang="en-US" sz="3600" b="1" smtClean="0">
                <a:solidFill>
                  <a:srgbClr val="0070C0"/>
                </a:solidFill>
                <a:latin typeface="黑体" pitchFamily="2" charset="-122"/>
                <a:ea typeface="黑体" pitchFamily="2" charset="-122"/>
              </a:rPr>
              <a:t>有效管理的关键是职工参与（续）</a:t>
            </a:r>
            <a:endParaRPr lang="zh-CN" altLang="en-US" sz="3600" b="1">
              <a:solidFill>
                <a:srgbClr val="0070C0"/>
              </a:solidFill>
              <a:latin typeface="黑体" pitchFamily="2" charset="-122"/>
              <a:ea typeface="黑体" pitchFamily="2" charset="-122"/>
            </a:endParaRPr>
          </a:p>
        </p:txBody>
      </p:sp>
      <p:sp>
        <p:nvSpPr>
          <p:cNvPr id="1048662" name="文本占位符 5"/>
          <p:cNvSpPr>
            <a:spLocks noGrp="1"/>
          </p:cNvSpPr>
          <p:nvPr>
            <p:ph type="body" sz="half" idx="2"/>
          </p:nvPr>
        </p:nvSpPr>
        <p:spPr/>
        <p:txBody>
          <a:bodyPr/>
          <a:lstStyle/>
          <a:p>
            <a:endParaRPr lang="zh-CN" altLang="en-US"/>
          </a:p>
        </p:txBody>
      </p:sp>
    </p:spTree>
  </p:cSld>
  <p:clrMapOvr>
    <a:masterClrMapping/>
  </p:clrMapOvr>
  <p:transition>
    <p:wipe dir="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48663" name="灯片编号占位符 10"/>
          <p:cNvSpPr>
            <a:spLocks noGrp="1"/>
          </p:cNvSpPr>
          <p:nvPr>
            <p:ph type="sldNum" sz="quarter" idx="12"/>
          </p:nvPr>
        </p:nvSpPr>
        <p:spPr/>
        <p:txBody>
          <a:bodyPr/>
          <a:lstStyle/>
          <a:p>
            <a:fld id="{99C2A108-AB0C-4990-9BB1-AEA89F10F005}" type="slidenum">
              <a:rPr lang="zh-CN" altLang="en-US"/>
              <a:t>13</a:t>
            </a:fld>
            <a:endParaRPr lang="zh-CN" altLang="en-US"/>
          </a:p>
        </p:txBody>
      </p:sp>
      <p:sp>
        <p:nvSpPr>
          <p:cNvPr id="1048664" name="内容占位符 2"/>
          <p:cNvSpPr>
            <a:spLocks noGrp="1"/>
          </p:cNvSpPr>
          <p:nvPr>
            <p:ph sz="quarter" idx="1"/>
          </p:nvPr>
        </p:nvSpPr>
        <p:spPr>
          <a:xfrm>
            <a:off x="1714500" y="928688"/>
            <a:ext cx="7072313" cy="3214692"/>
          </a:xfrm>
        </p:spPr>
        <p:txBody>
          <a:bodyPr rtlCol="0">
            <a:normAutofit lnSpcReduction="10000"/>
          </a:bodyPr>
          <a:lstStyle/>
          <a:p>
            <a:r>
              <a:rPr lang="zh-CN" altLang="en-US" smtClean="0">
                <a:latin typeface="+mn-ea"/>
              </a:rPr>
              <a:t>封建时代：</a:t>
            </a:r>
            <a:endParaRPr lang="en-US" altLang="zh-CN" smtClean="0">
              <a:latin typeface="+mn-ea"/>
            </a:endParaRPr>
          </a:p>
          <a:p>
            <a:pPr lvl="1"/>
            <a:r>
              <a:rPr lang="zh-CN" altLang="en-US" smtClean="0">
                <a:latin typeface="+mn-ea"/>
              </a:rPr>
              <a:t>完全遵守</a:t>
            </a:r>
            <a:endParaRPr lang="en-US" altLang="zh-CN" smtClean="0">
              <a:latin typeface="+mn-ea"/>
            </a:endParaRPr>
          </a:p>
          <a:p>
            <a:r>
              <a:rPr lang="zh-CN" altLang="en-US" smtClean="0">
                <a:latin typeface="+mn-ea"/>
              </a:rPr>
              <a:t>资本主义：</a:t>
            </a:r>
            <a:endParaRPr lang="en-US" altLang="zh-CN" smtClean="0">
              <a:latin typeface="+mn-ea"/>
            </a:endParaRPr>
          </a:p>
          <a:p>
            <a:pPr lvl="1"/>
            <a:r>
              <a:rPr lang="zh-CN" altLang="en-US" smtClean="0">
                <a:latin typeface="+mn-ea"/>
              </a:rPr>
              <a:t>利己、守信</a:t>
            </a:r>
            <a:endParaRPr lang="en-US" altLang="zh-CN" smtClean="0">
              <a:latin typeface="+mn-ea"/>
            </a:endParaRPr>
          </a:p>
          <a:p>
            <a:r>
              <a:rPr lang="zh-CN" altLang="en-US" smtClean="0">
                <a:latin typeface="+mn-ea"/>
              </a:rPr>
              <a:t>当今时代：</a:t>
            </a:r>
            <a:r>
              <a:rPr lang="en-US" altLang="zh-CN" smtClean="0">
                <a:solidFill>
                  <a:srgbClr val="FF0000"/>
                </a:solidFill>
                <a:latin typeface="+mn-ea"/>
              </a:rPr>
              <a:t>(</a:t>
            </a:r>
            <a:r>
              <a:rPr lang="zh-CN" altLang="en-US" smtClean="0">
                <a:solidFill>
                  <a:srgbClr val="FF0000"/>
                </a:solidFill>
                <a:latin typeface="+mn-ea"/>
              </a:rPr>
              <a:t>加入</a:t>
            </a:r>
            <a:r>
              <a:rPr lang="en-US" altLang="zh-CN" smtClean="0">
                <a:solidFill>
                  <a:srgbClr val="FF0000"/>
                </a:solidFill>
                <a:latin typeface="+mn-ea"/>
              </a:rPr>
              <a:t>19</a:t>
            </a:r>
            <a:r>
              <a:rPr lang="zh-CN" altLang="en-US" smtClean="0">
                <a:solidFill>
                  <a:srgbClr val="FF0000"/>
                </a:solidFill>
                <a:latin typeface="+mn-ea"/>
              </a:rPr>
              <a:t>大形势内容）</a:t>
            </a:r>
            <a:endParaRPr lang="en-US" altLang="zh-CN" smtClean="0">
              <a:solidFill>
                <a:srgbClr val="FF0000"/>
              </a:solidFill>
              <a:latin typeface="+mn-ea"/>
            </a:endParaRPr>
          </a:p>
          <a:p>
            <a:pPr lvl="1"/>
            <a:r>
              <a:rPr lang="zh-CN" altLang="en-US" smtClean="0">
                <a:latin typeface="+mn-ea"/>
              </a:rPr>
              <a:t>利人、利己，民主平等、等级观念并存</a:t>
            </a:r>
            <a:r>
              <a:rPr lang="en-US" altLang="zh-CN" smtClean="0">
                <a:latin typeface="+mn-ea"/>
              </a:rPr>
              <a:t>——</a:t>
            </a:r>
            <a:r>
              <a:rPr lang="zh-CN" altLang="en-US" smtClean="0">
                <a:latin typeface="+mn-ea"/>
              </a:rPr>
              <a:t>引导和促进人性的发展</a:t>
            </a:r>
            <a:endParaRPr lang="en-US" altLang="zh-CN" smtClean="0">
              <a:latin typeface="+mn-ea"/>
            </a:endParaRPr>
          </a:p>
        </p:txBody>
      </p:sp>
      <p:sp>
        <p:nvSpPr>
          <p:cNvPr id="1048665" name="内容占位符 2"/>
          <p:cNvSpPr txBox="1"/>
          <p:nvPr/>
        </p:nvSpPr>
        <p:spPr bwMode="auto">
          <a:xfrm>
            <a:off x="1428728" y="152382"/>
            <a:ext cx="7643812" cy="704850"/>
          </a:xfrm>
          <a:prstGeom prst="rect">
            <a:avLst/>
          </a:prstGeom>
          <a:noFill/>
          <a:ln w="9525">
            <a:noFill/>
            <a:miter lim="800000"/>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Aft>
                <a:spcPct val="0"/>
              </a:spcAft>
            </a:pPr>
            <a:r>
              <a:rPr lang="zh-CN" altLang="en-US" sz="3600" b="1" smtClean="0">
                <a:solidFill>
                  <a:srgbClr val="0070C0"/>
                </a:solidFill>
                <a:latin typeface="黑体" pitchFamily="2" charset="-122"/>
                <a:ea typeface="黑体" pitchFamily="2" charset="-122"/>
              </a:rPr>
              <a:t>现代管理的核心</a:t>
            </a:r>
            <a:endParaRPr lang="en-US" altLang="zh-CN" sz="3600" b="1" smtClean="0">
              <a:solidFill>
                <a:srgbClr val="0070C0"/>
              </a:solidFill>
              <a:latin typeface="黑体" pitchFamily="2" charset="-122"/>
              <a:ea typeface="黑体" pitchFamily="2" charset="-122"/>
            </a:endParaRPr>
          </a:p>
        </p:txBody>
      </p:sp>
      <p:sp>
        <p:nvSpPr>
          <p:cNvPr id="1048666" name="横卷形 6"/>
          <p:cNvSpPr/>
          <p:nvPr/>
        </p:nvSpPr>
        <p:spPr>
          <a:xfrm>
            <a:off x="1857356" y="3929066"/>
            <a:ext cx="6786610" cy="2214578"/>
          </a:xfrm>
          <a:prstGeom prst="horizontalScroll">
            <a:avLst/>
          </a:prstGeom>
          <a:blipFill>
            <a:blip r:embed="rId2"/>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defPPr>
              <a:defRPr lang="zh-CN"/>
            </a:defPPr>
            <a:lvl1pPr marL="0" algn="l" defTabSz="914400" rtl="0" eaLnBrk="1" latinLnBrk="0" hangingPunct="1">
              <a:defRPr sz="1800" kern="1200">
                <a:solidFill>
                  <a:srgbClr val="000000"/>
                </a:solidFill>
                <a:latin typeface="Calibri"/>
                <a:ea typeface="+mn-ea"/>
                <a:cs typeface="+mn-cs"/>
              </a:defRPr>
            </a:lvl1pPr>
            <a:lvl2pPr marL="457200" algn="l" defTabSz="914400" rtl="0" eaLnBrk="1" latinLnBrk="0" hangingPunct="1">
              <a:defRPr sz="1800" kern="1200">
                <a:solidFill>
                  <a:srgbClr val="000000"/>
                </a:solidFill>
                <a:latin typeface="Calibri"/>
                <a:ea typeface="+mn-ea"/>
                <a:cs typeface="+mn-cs"/>
              </a:defRPr>
            </a:lvl2pPr>
            <a:lvl3pPr marL="914400" algn="l" defTabSz="914400" rtl="0" eaLnBrk="1" latinLnBrk="0" hangingPunct="1">
              <a:defRPr sz="1800" kern="1200">
                <a:solidFill>
                  <a:srgbClr val="000000"/>
                </a:solidFill>
                <a:latin typeface="Calibri"/>
                <a:ea typeface="+mn-ea"/>
                <a:cs typeface="+mn-cs"/>
              </a:defRPr>
            </a:lvl3pPr>
            <a:lvl4pPr marL="1371600" algn="l" defTabSz="914400" rtl="0" eaLnBrk="1" latinLnBrk="0" hangingPunct="1">
              <a:defRPr sz="1800" kern="1200">
                <a:solidFill>
                  <a:srgbClr val="000000"/>
                </a:solidFill>
                <a:latin typeface="Calibri"/>
                <a:ea typeface="+mn-ea"/>
                <a:cs typeface="+mn-cs"/>
              </a:defRPr>
            </a:lvl4pPr>
            <a:lvl5pPr marL="1828800" algn="l" defTabSz="914400" rtl="0" eaLnBrk="1" latinLnBrk="0" hangingPunct="1">
              <a:defRPr sz="1800" kern="1200">
                <a:solidFill>
                  <a:srgbClr val="000000"/>
                </a:solidFill>
                <a:latin typeface="Calibri"/>
                <a:ea typeface="+mn-ea"/>
                <a:cs typeface="+mn-cs"/>
              </a:defRPr>
            </a:lvl5pPr>
            <a:lvl6pPr marL="2286000" algn="l" defTabSz="914400" rtl="0" eaLnBrk="1" latinLnBrk="0" hangingPunct="1">
              <a:defRPr sz="1800" kern="1200">
                <a:solidFill>
                  <a:srgbClr val="000000"/>
                </a:solidFill>
                <a:latin typeface="Calibri"/>
                <a:ea typeface="+mn-ea"/>
                <a:cs typeface="+mn-cs"/>
              </a:defRPr>
            </a:lvl6pPr>
            <a:lvl7pPr marL="2743200" algn="l" defTabSz="914400" rtl="0" eaLnBrk="1" latinLnBrk="0" hangingPunct="1">
              <a:defRPr sz="1800" kern="1200">
                <a:solidFill>
                  <a:srgbClr val="000000"/>
                </a:solidFill>
                <a:latin typeface="Calibri"/>
                <a:ea typeface="+mn-ea"/>
                <a:cs typeface="+mn-cs"/>
              </a:defRPr>
            </a:lvl7pPr>
            <a:lvl8pPr marL="3200400" algn="l" defTabSz="914400" rtl="0" eaLnBrk="1" latinLnBrk="0" hangingPunct="1">
              <a:defRPr sz="1800" kern="1200">
                <a:solidFill>
                  <a:srgbClr val="000000"/>
                </a:solidFill>
                <a:latin typeface="Calibri"/>
                <a:ea typeface="+mn-ea"/>
                <a:cs typeface="+mn-cs"/>
              </a:defRPr>
            </a:lvl8pPr>
            <a:lvl9pPr marL="3657600" algn="l" defTabSz="914400" rtl="0" eaLnBrk="1" latinLnBrk="0" hangingPunct="1">
              <a:defRPr sz="1800" kern="1200">
                <a:solidFill>
                  <a:srgbClr val="000000"/>
                </a:solidFill>
                <a:latin typeface="Calibri"/>
                <a:ea typeface="+mn-ea"/>
                <a:cs typeface="+mn-cs"/>
              </a:defRPr>
            </a:lvl9pPr>
          </a:lstStyle>
          <a:p>
            <a:pPr algn="ctr"/>
            <a:endParaRPr lang="en-US" altLang="zh-CN" sz="2400" b="1" smtClean="0">
              <a:latin typeface="华文楷体" pitchFamily="2" charset="-122"/>
              <a:ea typeface="华文楷体" pitchFamily="2" charset="-122"/>
            </a:endParaRPr>
          </a:p>
          <a:p>
            <a:r>
              <a:rPr lang="zh-CN" altLang="en-US" sz="2400" b="1" smtClean="0">
                <a:latin typeface="华文楷体" pitchFamily="2" charset="-122"/>
                <a:ea typeface="华文楷体" pitchFamily="2" charset="-122"/>
              </a:rPr>
              <a:t>        成功的管理者要引导和促进人性的发展。只有管理者的人性达到比较完美的境界，才能使企业职工的人性得到完美的全面发展，而职工队伍的状况又是企业成功的关键。</a:t>
            </a:r>
          </a:p>
          <a:p>
            <a:pPr algn="ctr"/>
            <a:endParaRPr lang="zh-CN" altLang="en-US" sz="2400" b="1">
              <a:latin typeface="华文楷体" pitchFamily="2" charset="-122"/>
              <a:ea typeface="华文楷体" pitchFamily="2" charset="-122"/>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dur="500" fill="hold" grpId="0" nodeType="clickEffect">
                                  <p:stCondLst>
                                    <p:cond delay="0"/>
                                  </p:stCondLst>
                                  <p:childTnLst>
                                    <p:set>
                                      <p:cBhvr>
                                        <p:cTn id="6" dur="1" fill="hold">
                                          <p:stCondLst>
                                            <p:cond delay="0"/>
                                          </p:stCondLst>
                                        </p:cTn>
                                        <p:tgtEl>
                                          <p:spTgt spid="1048666"/>
                                        </p:tgtEl>
                                        <p:attrNameLst>
                                          <p:attrName>style.visibility</p:attrName>
                                        </p:attrNameLst>
                                      </p:cBhvr>
                                      <p:to>
                                        <p:strVal val="visible"/>
                                      </p:to>
                                    </p:set>
                                    <p:animEffect transition="in" filter="checkerboard(across)">
                                      <p:cBhvr>
                                        <p:cTn id="7" dur="500"/>
                                        <p:tgtEl>
                                          <p:spTgt spid="1048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6"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7874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https://d.book118.com/646201103240010103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FF"/>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14</Slides>
  <Notes>1</Notes>
  <TotalTime>1</TotalTime>
  <HiddenSlides>0</HiddenSlides>
  <MMClips>0</MMClips>
  <ScaleCrop>0</ScaleCrop>
  <HeadingPairs>
    <vt:vector baseType="variant" size="6">
      <vt:variant>
        <vt:lpstr>Fonts used</vt:lpstr>
      </vt:variant>
      <vt:variant>
        <vt:i4>11</vt:i4>
      </vt:variant>
      <vt:variant>
        <vt:lpstr>Theme</vt:lpstr>
      </vt:variant>
      <vt:variant>
        <vt:i4>1</vt:i4>
      </vt:variant>
      <vt:variant>
        <vt:lpstr>Slide Titles</vt:lpstr>
      </vt:variant>
      <vt:variant>
        <vt:i4>14</vt:i4>
      </vt:variant>
    </vt:vector>
  </HeadingPairs>
  <TitlesOfParts>
    <vt:vector baseType="lpstr" size="26">
      <vt:lpstr>Arial</vt:lpstr>
      <vt:lpstr>Calibri</vt:lpstr>
      <vt:lpstr>Wingdings</vt:lpstr>
      <vt:lpstr>华文楷体</vt:lpstr>
      <vt:lpstr>隶书</vt:lpstr>
      <vt:lpstr>Wingdings 3</vt:lpstr>
      <vt:lpstr>宋体</vt:lpstr>
      <vt:lpstr>黑体</vt:lpstr>
      <vt:lpstr>Arial Black</vt:lpstr>
      <vt:lpstr>Malgun Gothic</vt:lpstr>
      <vt:lpstr>Calibri Light</vt:lpstr>
      <vt:lpstr>Office Theme</vt:lpstr>
      <vt:lpstr>第三章  管理的基本原理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人本原理的应用</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2024-09-29T10:06:17.092</cp:lastPrinted>
  <dcterms:created xsi:type="dcterms:W3CDTF">2024-09-29T02:06:17Z</dcterms:created>
  <dcterms:modified xsi:type="dcterms:W3CDTF">2024-09-29T02:06:19Z</dcterms:modified>
</cp:coreProperties>
</file>