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9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930384" cy="7447788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D725E-9BD7-4CCE-A923-B72D92D7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88B89-33B3-47DD-BD2B-F2486148B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B29D-8247-47C9-AB31-A5739F26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C078B-955E-4267-841A-AE0B9C7DA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3CEAF-6B4C-4976-A219-12D0C671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89351-54D1-49AD-8BC5-1B1CB4AA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FEBB1-661D-47D3-BA4F-361FCA91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179F6-1BA6-4F09-9435-A79FC72E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4BE93-850B-4A81-9C6F-A9F5B3376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16FF3-4878-43FC-9292-228E4E90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ED2A-831D-42A2-B672-AAAB03C3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303" u="none">
                <a:solidFill>
                  <a:schemeClr val="tx1"/>
                </a:solidFill>
                <a:latin typeface="Garamond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zh-CN" sz="1303" u="none">
                <a:solidFill>
                  <a:schemeClr val="tx1"/>
                </a:solidFill>
                <a:latin typeface="Garamond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35" name="Freeform 7"/>
          <p:cNvSpPr/>
          <p:nvPr/>
        </p:nvSpPr>
        <p:spPr bwMode="auto">
          <a:xfrm>
            <a:off x="662025" y="1324051"/>
            <a:ext cx="8606333" cy="993038"/>
          </a:xfrm>
          <a:custGeom>
            <a:rect l="l" t="t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>
            <a:solidFill>
              <a:srgbClr val="CC99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6" name="Line 8"/>
          <p:cNvCxnSpPr/>
          <p:nvPr/>
        </p:nvCxnSpPr>
        <p:spPr>
          <a:xfrm>
            <a:off x="2151583" y="4303166"/>
            <a:ext cx="7071951" cy="0"/>
          </a:xfrm>
          <a:prstGeom prst="line">
            <a:avLst/>
          </a:prstGeom>
          <a:noFill/>
          <a:ln w="1905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1037" name="Slide Number Placeholder 3"/>
          <p:cNvSpPr/>
          <p:nvPr>
            <p:ph type="sldNum" sz="quarter"/>
          </p:nvPr>
        </p:nvSpPr>
        <p:spPr>
          <a:xfrm>
            <a:off x="7116775" y="6780591"/>
            <a:ext cx="2317090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4861A9ED-750D-45A0-9D8D-1698C3611CAF}" type="slidenum">
              <a:rPr kumimoji="0" lang="zh-CN" altLang="zh-CN" sz="1303" u="none">
                <a:solidFill>
                  <a:schemeClr val="tx1"/>
                </a:solidFill>
                <a:latin typeface="Garamond" charset="0"/>
                <a:ea typeface="宋体" charset="-122"/>
              </a:rPr>
              <a:t>*</a:t>
            </a:fld>
          </a:p>
        </p:txBody>
      </p:sp>
      <p:sp>
        <p:nvSpPr>
          <p:cNvPr id="1038" name="Rectangle 2"/>
          <p:cNvSpPr/>
          <p:nvPr>
            <p:ph type="title" idx="1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9" name="Rectangle 3"/>
          <p:cNvSpPr/>
          <p:nvPr>
            <p:ph type="body" idx="2"/>
          </p:nvPr>
        </p:nvSpPr>
        <p:spPr>
          <a:xfrm>
            <a:off x="496519" y="1737817"/>
            <a:ext cx="8937345" cy="49203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40" name="Date Placeholder 1"/>
          <p:cNvSpPr/>
          <p:nvPr>
            <p:ph type="dt" sz="half" idx="3"/>
          </p:nvPr>
        </p:nvSpPr>
        <p:spPr>
          <a:xfrm>
            <a:off x="496519" y="6780591"/>
            <a:ext cx="2317090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1041" name="Footer Placeholder 2"/>
          <p:cNvSpPr/>
          <p:nvPr>
            <p:ph type="ftr" sz="quarter" idx="4"/>
          </p:nvPr>
        </p:nvSpPr>
        <p:spPr>
          <a:xfrm>
            <a:off x="3392881" y="6780591"/>
            <a:ext cx="3144621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1pPr>
      <a:lvl2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2pPr>
      <a:lvl3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3pPr>
      <a:lvl4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4pPr>
      <a:lvl5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5pPr>
    </p:titleStyle>
    <p:bodyStyle>
      <a:lvl1pPr marL="372389" indent="-372389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charset="2"/>
        <a:buChar char="n"/>
        <a:defRPr kumimoji="0" sz="3258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27539" indent="-353426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charset="2"/>
        <a:buChar char="q"/>
        <a:defRPr kumimoji="0" sz="2824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10272" indent="-38101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charset="2"/>
        <a:buChar char="n"/>
        <a:defRPr kumimoji="0" sz="2389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455077" indent="-34308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q"/>
        <a:defRPr kumimoji="0" sz="2172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1825742" indent="-368941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charset="2"/>
        <a:buChar char="§"/>
        <a:defRPr kumimoji="0" sz="2172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1pPr>
      <a:lvl2pPr marL="496519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2pPr>
      <a:lvl3pPr marL="99303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3pPr>
      <a:lvl4pPr marL="148955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4pPr>
      <a:lvl5pPr marL="1986077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26" name="Freeform 7"/>
          <p:cNvSpPr/>
          <p:nvPr/>
        </p:nvSpPr>
        <p:spPr bwMode="auto">
          <a:xfrm>
            <a:off x="413766" y="248260"/>
            <a:ext cx="8937345" cy="662026"/>
          </a:xfrm>
          <a:custGeom>
            <a:rect l="l" t="t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>
            <a:solidFill>
              <a:srgbClr val="CC99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27" name="Line 8"/>
          <p:cNvCxnSpPr/>
          <p:nvPr/>
        </p:nvCxnSpPr>
        <p:spPr>
          <a:xfrm>
            <a:off x="496519" y="6703009"/>
            <a:ext cx="8937345" cy="0"/>
          </a:xfrm>
          <a:prstGeom prst="line">
            <a:avLst/>
          </a:prstGeom>
          <a:noFill/>
          <a:ln w="1905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1028" name="Slide Number Placeholder 3"/>
          <p:cNvSpPr/>
          <p:nvPr>
            <p:ph type="sldNum" sz="quarter"/>
          </p:nvPr>
        </p:nvSpPr>
        <p:spPr>
          <a:xfrm>
            <a:off x="7116775" y="6780591"/>
            <a:ext cx="2317090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211B45FA-BBBB-42ED-9DFF-8EA33DFD0BC5}" type="slidenum">
              <a:rPr kumimoji="0" lang="zh-CN" altLang="zh-CN" sz="1303" u="none">
                <a:solidFill>
                  <a:schemeClr val="tx1"/>
                </a:solidFill>
                <a:latin typeface="Garamond" charset="0"/>
                <a:ea typeface="宋体" charset="-122"/>
              </a:rPr>
              <a:t>*</a:t>
            </a:fld>
          </a:p>
        </p:txBody>
      </p:sp>
      <p:sp>
        <p:nvSpPr>
          <p:cNvPr id="1029" name="Rectangle 2"/>
          <p:cNvSpPr/>
          <p:nvPr>
            <p:ph type="title" idx="1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0" name="Rectangle 3"/>
          <p:cNvSpPr/>
          <p:nvPr>
            <p:ph type="body" idx="2"/>
          </p:nvPr>
        </p:nvSpPr>
        <p:spPr>
          <a:xfrm>
            <a:off x="496519" y="1737817"/>
            <a:ext cx="8937345" cy="49203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1" name="Date Placeholder 1"/>
          <p:cNvSpPr/>
          <p:nvPr>
            <p:ph type="dt" sz="half" idx="3"/>
          </p:nvPr>
        </p:nvSpPr>
        <p:spPr>
          <a:xfrm>
            <a:off x="496519" y="6780591"/>
            <a:ext cx="2317090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  <p:sp>
        <p:nvSpPr>
          <p:cNvPr id="1032" name="Footer Placeholder 2"/>
          <p:cNvSpPr/>
          <p:nvPr>
            <p:ph type="ftr" sz="quarter" idx="4"/>
          </p:nvPr>
        </p:nvSpPr>
        <p:spPr>
          <a:xfrm>
            <a:off x="3392881" y="6785763"/>
            <a:ext cx="3144621" cy="49651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3038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303" u="none">
              <a:solidFill>
                <a:schemeClr val="tx1"/>
              </a:solidFill>
              <a:latin typeface="Garamond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1pPr>
      <a:lvl2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2pPr>
      <a:lvl3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3pPr>
      <a:lvl4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4pPr>
      <a:lvl5pPr marL="0" indent="0" algn="l" defTabSz="993038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561" b="0" i="0" u="none">
          <a:solidFill>
            <a:schemeClr val="tx2"/>
          </a:solidFill>
          <a:latin typeface="Garamond" charset="0"/>
          <a:ea typeface="宋体" charset="-122"/>
        </a:defRPr>
      </a:lvl5pPr>
    </p:titleStyle>
    <p:bodyStyle>
      <a:lvl1pPr marL="372389" indent="-372389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charset="2"/>
        <a:buChar char="n"/>
        <a:defRPr kumimoji="0" sz="3258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27539" indent="-353426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charset="2"/>
        <a:buChar char="q"/>
        <a:defRPr kumimoji="0" sz="2824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10272" indent="-38101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charset="2"/>
        <a:buChar char="n"/>
        <a:defRPr kumimoji="0" sz="2389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455077" indent="-343080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q"/>
        <a:defRPr kumimoji="0" sz="2172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1825742" indent="-368941" algn="l" defTabSz="993038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charset="2"/>
        <a:buChar char="§"/>
        <a:defRPr kumimoji="0" sz="2172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1pPr>
      <a:lvl2pPr marL="496519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2pPr>
      <a:lvl3pPr marL="99303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3pPr>
      <a:lvl4pPr marL="1489558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4pPr>
      <a:lvl5pPr marL="1986077" indent="0" algn="l" defTabSz="993038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5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111331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993039" y="1655064"/>
            <a:ext cx="8278768" cy="19033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</a:lstStyle>
          <a:p>
            <a:pPr lvl="0" eaLnBrk="1" hangingPunct="1"/>
            <a:r>
              <a:rPr lang="zh-CN" altLang="en-US" sz="5230"/>
              <a:t>癌症患者疼痛的护理业务学习</a:t>
            </a:r>
            <a:endParaRPr lang="zh-CN" altLang="en-US" sz="5430"/>
          </a:p>
        </p:txBody>
      </p:sp>
      <p:sp>
        <p:nvSpPr>
          <p:cNvPr id="2051" name="副标题 2"/>
          <p:cNvSpPr/>
          <p:nvPr>
            <p:ph type="subTitle" idx="4294967295"/>
          </p:nvPr>
        </p:nvSpPr>
        <p:spPr>
          <a:xfrm>
            <a:off x="2151583" y="4303166"/>
            <a:ext cx="7116775" cy="19033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None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374114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None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729262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None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111997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None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456802" indent="0" algn="ctr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None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algn="l" eaLnBrk="1" hangingPunct="1"/>
            <a:endParaRPr sz="3041"/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Rectangle 2"/>
          <p:cNvSpPr/>
          <p:nvPr>
            <p:ph type="title" idx="4294967295"/>
          </p:nvPr>
        </p:nvSpPr>
        <p:spPr>
          <a:xfrm>
            <a:off x="1134408" y="596513"/>
            <a:ext cx="4768653" cy="117406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4578">
                <a:solidFill>
                  <a:srgbClr val="FF33CC"/>
                </a:solidFill>
              </a:rPr>
              <a:t>学习目标</a:t>
            </a:r>
            <a:br>
              <a:rPr lang="zh-CN" altLang="en-US" sz="3610">
                <a:solidFill>
                  <a:srgbClr val="FF0066"/>
                </a:solidFill>
              </a:rPr>
            </a:br>
            <a:endParaRPr lang="zh-CN" altLang="en-US" sz="3910">
              <a:solidFill>
                <a:srgbClr val="FF0066"/>
              </a:solidFill>
            </a:endParaRPr>
          </a:p>
        </p:txBody>
      </p:sp>
      <p:sp>
        <p:nvSpPr>
          <p:cNvPr id="2055" name="Rectangle 3"/>
          <p:cNvSpPr/>
          <p:nvPr>
            <p:ph type="body" idx="4294967295"/>
          </p:nvPr>
        </p:nvSpPr>
        <p:spPr>
          <a:xfrm>
            <a:off x="1211990" y="1848155"/>
            <a:ext cx="7351242" cy="414455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841">
                <a:latin typeface="宋体" charset="-122"/>
              </a:rPr>
              <a:t>1</a:t>
            </a:r>
            <a:r>
              <a:rPr lang="zh-CN" altLang="en-US" sz="2741">
                <a:latin typeface="宋体" charset="-122"/>
              </a:rPr>
              <a:t>、了解疼痛的概述（定义、现状及分类）</a:t>
            </a:r>
            <a:endParaRPr lang="zh-CN" altLang="en-US" sz="3041">
              <a:latin typeface="宋体" charset="-122"/>
            </a:endParaRPr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741">
                <a:latin typeface="宋体" charset="-122"/>
              </a:rPr>
              <a:t>2</a:t>
            </a:r>
            <a:r>
              <a:rPr lang="zh-CN" altLang="en-US" sz="2641">
                <a:latin typeface="宋体" charset="-122"/>
              </a:rPr>
              <a:t>、熟悉疼痛常用的评估方法</a:t>
            </a:r>
            <a:endParaRPr lang="zh-CN" altLang="en-US" sz="3041">
              <a:latin typeface="宋体" charset="-122"/>
            </a:endParaRPr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641"/>
              <a:t>3</a:t>
            </a:r>
            <a:r>
              <a:rPr lang="zh-CN" altLang="en-US" sz="2741"/>
              <a:t>、熟悉癌症疼痛的药物治疗</a:t>
            </a:r>
            <a:endParaRPr lang="zh-CN" altLang="en-US" sz="3041"/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641"/>
              <a:t>4</a:t>
            </a:r>
            <a:r>
              <a:rPr lang="zh-CN" altLang="en-US" sz="2841"/>
              <a:t>、掌握癌症疼痛患者的护理</a:t>
            </a:r>
            <a:endParaRPr lang="zh-CN" altLang="en-US" sz="3041"/>
          </a:p>
          <a:p>
            <a:pPr lvl="0" eaLnBrk="0" hangingPunct="0">
              <a:lnSpc>
                <a:spcPct val="90000"/>
              </a:lnSpc>
              <a:buNone/>
            </a:pPr>
            <a:r>
              <a:rPr lang="en-US" altLang="zh-CN" sz="2641"/>
              <a:t>5</a:t>
            </a:r>
            <a:r>
              <a:rPr lang="zh-CN" altLang="en-US" sz="2941"/>
              <a:t>、熟悉止痛药临床应用中的具体问题</a:t>
            </a:r>
            <a:endParaRPr lang="zh-CN" altLang="en-US" sz="3041"/>
          </a:p>
          <a:p>
            <a:pPr lvl="0" eaLnBrk="0" hangingPunct="0">
              <a:lnSpc>
                <a:spcPct val="80000"/>
              </a:lnSpc>
              <a:buNone/>
            </a:pPr>
            <a:endParaRPr lang="zh-CN" altLang="en-US" sz="3041"/>
          </a:p>
          <a:p>
            <a:pPr lvl="0" eaLnBrk="0" hangingPunct="0">
              <a:lnSpc>
                <a:spcPct val="80000"/>
              </a:lnSpc>
            </a:pPr>
            <a:endParaRPr lang="zh-CN" altLang="en-US" sz="2824"/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8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48181" y="282740"/>
            <a:ext cx="7896034" cy="63357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p14:dur="700">
        <p:fade thruBlk="1"/>
      </p:transition>
    </mc:Choice>
    <mc:Fallback>
      <p:transition>
        <p:fade thruBlk="1"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4815" y="2394671"/>
            <a:ext cx="2544661" cy="36204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2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5591013" y="3254959"/>
            <a:ext cx="4085939" cy="29894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3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2698100" y="1456801"/>
            <a:ext cx="3103245" cy="47065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64" name="Picture 5"/>
          <p:cNvPicPr/>
          <p:nvPr/>
        </p:nvPicPr>
        <p:blipFill>
          <a:blip r:embed="rId5"/>
          <a:stretch>
            <a:fillRect/>
          </a:stretch>
        </p:blipFill>
        <p:spPr>
          <a:xfrm>
            <a:off x="5513432" y="596513"/>
            <a:ext cx="3413570" cy="21722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7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6685769" y="3568732"/>
            <a:ext cx="2754992" cy="30480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8" name="Rectangle 3"/>
          <p:cNvSpPr/>
          <p:nvPr>
            <p:ph idx="2"/>
          </p:nvPr>
        </p:nvSpPr>
        <p:spPr>
          <a:xfrm>
            <a:off x="431006" y="282740"/>
            <a:ext cx="9014927" cy="622028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9304" tIns="49652" rIns="99304" bIns="49652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eaLnBrk="0" hangingPunct="0">
              <a:buNone/>
            </a:pPr>
            <a:r>
              <a:rPr lang="zh-CN" altLang="zh-CN" sz="4161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疼痛的定义</a:t>
            </a:r>
            <a:endParaRPr lang="zh-CN" altLang="zh-CN" sz="4561" b="1">
              <a:solidFill>
                <a:srgbClr val="FF33CC"/>
              </a:solidFill>
              <a:latin typeface="华文中宋" charset="-122"/>
              <a:ea typeface="华文中宋" charset="-122"/>
              <a:sym typeface="Arial" pitchFamily="34" charset="0"/>
            </a:endParaRPr>
          </a:p>
          <a:p>
            <a:pPr marL="0" lvl="0" indent="0" eaLnBrk="0" hangingPunct="0">
              <a:buNone/>
            </a:pPr>
            <a:endParaRPr lang="zh-CN" altLang="zh-CN">
              <a:solidFill>
                <a:srgbClr val="FF33CC"/>
              </a:solidFill>
            </a:endParaRPr>
          </a:p>
          <a:p>
            <a:pPr marL="0" lvl="0" indent="0" eaLnBrk="0" hangingPunct="0">
              <a:buNone/>
            </a:pPr>
            <a:r>
              <a:rPr lang="zh-CN" altLang="zh-CN" sz="2958"/>
              <a:t>   </a:t>
            </a:r>
            <a:r>
              <a:rPr lang="zh-CN" altLang="zh-CN" sz="3292">
                <a:latin typeface="华文中宋" charset="-122"/>
                <a:ea typeface="华文中宋" charset="-122"/>
                <a:sym typeface="Arial" pitchFamily="34" charset="0"/>
              </a:rPr>
              <a:t>一种令人不快的感觉和情绪上的感受，伴有实质的或潜在的组织损伤。是人类最常见的痛苦之一，是癌症患者最难忍受的症状之一。</a:t>
            </a:r>
            <a:endParaRPr lang="zh-CN" altLang="zh-CN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1" name="Rectangle 2"/>
          <p:cNvSpPr/>
          <p:nvPr>
            <p:ph type="title" idx="4294967295"/>
          </p:nvPr>
        </p:nvSpPr>
        <p:spPr>
          <a:xfrm>
            <a:off x="429283" y="282740"/>
            <a:ext cx="4692796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</a:rPr>
              <a:t>癌痛现状</a:t>
            </a:r>
          </a:p>
        </p:txBody>
      </p:sp>
      <p:sp>
        <p:nvSpPr>
          <p:cNvPr id="2072" name="Rectangle 3"/>
          <p:cNvSpPr/>
          <p:nvPr>
            <p:ph type="body" idx="4294967295"/>
          </p:nvPr>
        </p:nvSpPr>
        <p:spPr>
          <a:xfrm>
            <a:off x="586168" y="2786024"/>
            <a:ext cx="9149401" cy="383250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世界卫生组织预计，到</a:t>
            </a:r>
            <a:r>
              <a:rPr lang="en-US" altLang="zh-CN" sz="3592">
                <a:latin typeface="华文中宋" charset="-122"/>
                <a:ea typeface="华文中宋" charset="-122"/>
                <a:sym typeface="Arial" pitchFamily="34" charset="0"/>
              </a:rPr>
              <a:t>2020</a:t>
            </a:r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年，全球每年还将新增</a:t>
            </a:r>
            <a:r>
              <a:rPr lang="en-US" altLang="zh-CN" sz="3492">
                <a:latin typeface="华文中宋" charset="-122"/>
                <a:ea typeface="华文中宋" charset="-122"/>
                <a:sym typeface="Arial" pitchFamily="34" charset="0"/>
              </a:rPr>
              <a:t>2000</a:t>
            </a:r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万癌症患者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癌症的死亡率占总死亡人口的</a:t>
            </a:r>
            <a:r>
              <a:rPr lang="en-US" altLang="zh-CN" sz="3292">
                <a:latin typeface="华文中宋" charset="-122"/>
                <a:ea typeface="华文中宋" charset="-122"/>
                <a:sym typeface="Arial" pitchFamily="34" charset="0"/>
              </a:rPr>
              <a:t>1/4</a:t>
            </a:r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，列死因第一位。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癌症发病率还在不断上升。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buNone/>
            </a:pPr>
            <a:endParaRPr lang="zh-CN" altLang="en-US" sz="3692" b="1">
              <a:latin typeface="楷体_GB2312" charset="-122"/>
              <a:ea typeface="楷体_GB2312" charset="-122"/>
            </a:endParaRPr>
          </a:p>
        </p:txBody>
      </p:sp>
      <p:pic>
        <p:nvPicPr>
          <p:cNvPr id="2073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6061672" y="234467"/>
            <a:ext cx="3451498" cy="257741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30384" cy="7447788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1" name="Rectangle 2"/>
          <p:cNvSpPr/>
          <p:nvPr>
            <p:ph type="title" idx="4294967295"/>
          </p:nvPr>
        </p:nvSpPr>
        <p:spPr>
          <a:xfrm>
            <a:off x="496519" y="301705"/>
            <a:ext cx="2592934" cy="92062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727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疼痛分类</a:t>
            </a:r>
            <a:endParaRPr lang="zh-CN" altLang="en-US" sz="4127" b="1">
              <a:solidFill>
                <a:srgbClr val="FF33CC"/>
              </a:solidFill>
              <a:latin typeface="华文中宋" charset="-122"/>
              <a:ea typeface="华文中宋" charset="-122"/>
              <a:sym typeface="Arial" pitchFamily="34" charset="0"/>
            </a:endParaRPr>
          </a:p>
        </p:txBody>
      </p:sp>
      <p:sp>
        <p:nvSpPr>
          <p:cNvPr id="2082" name="AutoShape 3"/>
          <p:cNvSpPr/>
          <p:nvPr/>
        </p:nvSpPr>
        <p:spPr>
          <a:xfrm>
            <a:off x="4496257" y="2237784"/>
            <a:ext cx="780984" cy="3129106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3175"/>
              <a:t>癌</a:t>
            </a:r>
            <a:endParaRPr lang="zh-CN" altLang="en-US" sz="3475"/>
          </a:p>
          <a:p>
            <a:pPr marL="0" lvl="0" indent="0" algn="ctr" eaLnBrk="1" hangingPunct="1"/>
            <a:r>
              <a:rPr lang="zh-CN" altLang="en-US" sz="3275"/>
              <a:t>痛</a:t>
            </a:r>
            <a:endParaRPr lang="zh-CN" altLang="en-US" sz="3475"/>
          </a:p>
        </p:txBody>
      </p:sp>
      <p:sp>
        <p:nvSpPr>
          <p:cNvPr id="2083" name="AutoShape 4"/>
          <p:cNvSpPr/>
          <p:nvPr/>
        </p:nvSpPr>
        <p:spPr>
          <a:xfrm>
            <a:off x="3244615" y="2237784"/>
            <a:ext cx="937870" cy="3129106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941">
                <a:sym typeface="Arial" pitchFamily="34" charset="0"/>
              </a:rPr>
              <a:t>疼痛</a:t>
            </a:r>
            <a:endParaRPr lang="zh-CN" altLang="en-US" sz="304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en-US" sz="2941">
                <a:sym typeface="Arial" pitchFamily="34" charset="0"/>
              </a:rPr>
              <a:t>的发</a:t>
            </a:r>
            <a:endParaRPr lang="zh-CN" altLang="en-US" sz="304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en-US" sz="2841">
                <a:sym typeface="Arial" pitchFamily="34" charset="0"/>
              </a:rPr>
              <a:t>生和</a:t>
            </a:r>
            <a:endParaRPr lang="zh-CN" altLang="en-US" sz="304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en-US" sz="2641">
                <a:sym typeface="Arial" pitchFamily="34" charset="0"/>
              </a:rPr>
              <a:t>延续</a:t>
            </a:r>
            <a:endParaRPr lang="zh-CN" altLang="en-US" sz="304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en-US" sz="2741">
                <a:sym typeface="Arial" pitchFamily="34" charset="0"/>
              </a:rPr>
              <a:t>时间</a:t>
            </a:r>
            <a:endParaRPr lang="zh-CN" altLang="en-US" sz="3041">
              <a:sym typeface="Arial" pitchFamily="34" charset="0"/>
            </a:endParaRPr>
          </a:p>
        </p:txBody>
      </p:sp>
      <p:sp>
        <p:nvSpPr>
          <p:cNvPr id="2084" name="AutoShape 5"/>
          <p:cNvSpPr/>
          <p:nvPr/>
        </p:nvSpPr>
        <p:spPr>
          <a:xfrm>
            <a:off x="5591013" y="2237784"/>
            <a:ext cx="936145" cy="3129106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641"/>
              <a:t>疼痛</a:t>
            </a:r>
            <a:endParaRPr lang="zh-CN" altLang="en-US" sz="3041"/>
          </a:p>
          <a:p>
            <a:pPr marL="0" lvl="0" indent="0" algn="ctr" eaLnBrk="1" hangingPunct="1"/>
            <a:r>
              <a:rPr lang="zh-CN" altLang="en-US" sz="2841"/>
              <a:t>的</a:t>
            </a:r>
            <a:endParaRPr lang="zh-CN" altLang="en-US" sz="3041"/>
          </a:p>
          <a:p>
            <a:pPr marL="0" lvl="0" indent="0" algn="ctr" eaLnBrk="1" hangingPunct="1"/>
            <a:r>
              <a:rPr lang="zh-CN" altLang="en-US" sz="2641"/>
              <a:t>生理</a:t>
            </a:r>
            <a:endParaRPr lang="zh-CN" altLang="en-US" sz="3041"/>
          </a:p>
          <a:p>
            <a:pPr marL="0" lvl="0" indent="0" algn="ctr" eaLnBrk="1" hangingPunct="1"/>
            <a:r>
              <a:rPr lang="zh-CN" altLang="en-US" sz="2841"/>
              <a:t>机制</a:t>
            </a:r>
            <a:endParaRPr lang="zh-CN" altLang="en-US" sz="3041"/>
          </a:p>
        </p:txBody>
      </p:sp>
      <p:sp>
        <p:nvSpPr>
          <p:cNvPr id="2085" name="圆角箭头1 530"/>
          <p:cNvSpPr/>
          <p:nvPr/>
        </p:nvSpPr>
        <p:spPr bwMode="auto">
          <a:xfrm flipH="1" flipV="1">
            <a:off x="4182485" y="3568732"/>
            <a:ext cx="313773" cy="546516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855"/>
          </a:p>
        </p:txBody>
      </p:sp>
      <p:sp>
        <p:nvSpPr>
          <p:cNvPr id="2086" name="圆角箭头1 530"/>
          <p:cNvSpPr/>
          <p:nvPr/>
        </p:nvSpPr>
        <p:spPr bwMode="auto">
          <a:xfrm flipV="1">
            <a:off x="5278964" y="3567008"/>
            <a:ext cx="312049" cy="546515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855"/>
          </a:p>
        </p:txBody>
      </p:sp>
      <p:sp>
        <p:nvSpPr>
          <p:cNvPr id="2087" name="圆角箭头1 530"/>
          <p:cNvSpPr/>
          <p:nvPr/>
        </p:nvSpPr>
        <p:spPr bwMode="auto">
          <a:xfrm flipH="1" flipV="1">
            <a:off x="2932567" y="2160204"/>
            <a:ext cx="312048" cy="546515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655"/>
          </a:p>
        </p:txBody>
      </p:sp>
      <p:sp>
        <p:nvSpPr>
          <p:cNvPr id="2088" name="圆角箭头1 530"/>
          <p:cNvSpPr/>
          <p:nvPr/>
        </p:nvSpPr>
        <p:spPr bwMode="auto">
          <a:xfrm flipH="1" flipV="1">
            <a:off x="2932567" y="4897955"/>
            <a:ext cx="312048" cy="546515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55"/>
          </a:p>
        </p:txBody>
      </p:sp>
      <p:sp>
        <p:nvSpPr>
          <p:cNvPr id="2089" name="圆角箭头1 530"/>
          <p:cNvSpPr/>
          <p:nvPr/>
        </p:nvSpPr>
        <p:spPr bwMode="auto">
          <a:xfrm flipH="1" flipV="1">
            <a:off x="2932567" y="3568732"/>
            <a:ext cx="312048" cy="546516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855"/>
          </a:p>
        </p:txBody>
      </p:sp>
      <p:sp>
        <p:nvSpPr>
          <p:cNvPr id="2090" name="AutoShape 11"/>
          <p:cNvSpPr/>
          <p:nvPr/>
        </p:nvSpPr>
        <p:spPr>
          <a:xfrm>
            <a:off x="429283" y="1768849"/>
            <a:ext cx="2503284" cy="1330947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zh-CN" sz="1872" b="1">
                <a:sym typeface="Arial" pitchFamily="34" charset="0"/>
              </a:rPr>
              <a:t>急性痛</a:t>
            </a:r>
            <a:endParaRPr lang="zh-CN" altLang="zh-CN" sz="2172" b="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872">
                <a:latin typeface="华文中宋" charset="-122"/>
                <a:sym typeface="Arial" pitchFamily="34" charset="0"/>
              </a:rPr>
              <a:t>有明确开始时间，</a:t>
            </a:r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972">
                <a:latin typeface="华文中宋" charset="-122"/>
                <a:sym typeface="Arial" pitchFamily="34" charset="0"/>
              </a:rPr>
              <a:t>持续时间短，易控制</a:t>
            </a:r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endParaRPr lang="zh-CN" altLang="zh-CN" sz="2172"/>
          </a:p>
        </p:txBody>
      </p:sp>
      <p:sp>
        <p:nvSpPr>
          <p:cNvPr id="2091" name="AutoShape 12"/>
          <p:cNvSpPr/>
          <p:nvPr/>
        </p:nvSpPr>
        <p:spPr>
          <a:xfrm>
            <a:off x="431006" y="3177378"/>
            <a:ext cx="2501561" cy="132922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zh-CN" sz="1872" b="1">
                <a:sym typeface="Arial" pitchFamily="34" charset="0"/>
              </a:rPr>
              <a:t>慢性痛</a:t>
            </a:r>
            <a:endParaRPr lang="zh-CN" altLang="zh-CN" sz="2172" b="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872">
                <a:latin typeface="宋体" charset="-122"/>
                <a:sym typeface="Arial" pitchFamily="34" charset="0"/>
              </a:rPr>
              <a:t>指痛大于3月，临床</a:t>
            </a:r>
            <a:endParaRPr lang="zh-CN" altLang="zh-CN" sz="2172">
              <a:latin typeface="宋体" charset="-122"/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772">
                <a:latin typeface="宋体" charset="-122"/>
                <a:sym typeface="Arial" pitchFamily="34" charset="0"/>
              </a:rPr>
              <a:t>较难控制</a:t>
            </a:r>
            <a:endParaRPr lang="zh-CN" altLang="zh-CN" sz="2172">
              <a:latin typeface="宋体" charset="-122"/>
              <a:sym typeface="Arial" pitchFamily="34" charset="0"/>
            </a:endParaRPr>
          </a:p>
        </p:txBody>
      </p:sp>
      <p:sp>
        <p:nvSpPr>
          <p:cNvPr id="2092" name="AutoShape 13"/>
          <p:cNvSpPr/>
          <p:nvPr/>
        </p:nvSpPr>
        <p:spPr>
          <a:xfrm>
            <a:off x="429283" y="4584183"/>
            <a:ext cx="2503284" cy="132922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zh-CN" sz="1772" b="1">
                <a:sym typeface="Arial" pitchFamily="34" charset="0"/>
              </a:rPr>
              <a:t>突发疼痛</a:t>
            </a:r>
            <a:endParaRPr lang="zh-CN" altLang="zh-CN" sz="2172" b="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872">
                <a:latin typeface="华文中宋" charset="-122"/>
                <a:sym typeface="Arial" pitchFamily="34" charset="0"/>
              </a:rPr>
              <a:t>发生突然且间断发作</a:t>
            </a:r>
            <a:endParaRPr lang="zh-CN" altLang="zh-CN" sz="2172">
              <a:latin typeface="华文中宋" charset="-122"/>
              <a:sym typeface="Arial" pitchFamily="34" charset="0"/>
            </a:endParaRPr>
          </a:p>
        </p:txBody>
      </p:sp>
      <p:sp>
        <p:nvSpPr>
          <p:cNvPr id="2093" name="圆角箭头1 530"/>
          <p:cNvSpPr/>
          <p:nvPr/>
        </p:nvSpPr>
        <p:spPr bwMode="auto">
          <a:xfrm flipV="1">
            <a:off x="6528883" y="4897955"/>
            <a:ext cx="312048" cy="546515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755"/>
          </a:p>
        </p:txBody>
      </p:sp>
      <p:sp>
        <p:nvSpPr>
          <p:cNvPr id="2094" name="圆角箭头1 530"/>
          <p:cNvSpPr/>
          <p:nvPr/>
        </p:nvSpPr>
        <p:spPr bwMode="auto">
          <a:xfrm flipV="1">
            <a:off x="6528883" y="3568732"/>
            <a:ext cx="312048" cy="546516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655"/>
          </a:p>
        </p:txBody>
      </p:sp>
      <p:sp>
        <p:nvSpPr>
          <p:cNvPr id="2095" name="圆角箭头1 530"/>
          <p:cNvSpPr/>
          <p:nvPr/>
        </p:nvSpPr>
        <p:spPr bwMode="auto">
          <a:xfrm flipV="1">
            <a:off x="6528883" y="2160204"/>
            <a:ext cx="312048" cy="546515"/>
          </a:xfrm>
          <a:custGeom>
            <a:rect l="l" t="t" r="r" b="b"/>
            <a:pathLst>
              <a:path w="7544313" h="5784389">
                <a:moveTo>
                  <a:pt x="4710315" y="0"/>
                </a:moveTo>
                <a:cubicBezTo>
                  <a:pt x="4874713" y="0"/>
                  <a:pt x="5039107" y="62713"/>
                  <a:pt x="5164538" y="188144"/>
                </a:cubicBezTo>
                <a:lnTo>
                  <a:pt x="7343753" y="2367358"/>
                </a:lnTo>
                <a:cubicBezTo>
                  <a:pt x="7375110" y="2398716"/>
                  <a:pt x="7403341" y="2432905"/>
                  <a:pt x="7428050" y="2469120"/>
                </a:cubicBezTo>
                <a:lnTo>
                  <a:pt x="7438311" y="2487626"/>
                </a:lnTo>
                <a:lnTo>
                  <a:pt x="7479289" y="2563973"/>
                </a:lnTo>
                <a:cubicBezTo>
                  <a:pt x="7520342" y="2657385"/>
                  <a:pt x="7544313" y="2769994"/>
                  <a:pt x="7544313" y="2891210"/>
                </a:cubicBezTo>
                <a:cubicBezTo>
                  <a:pt x="7544313" y="3012426"/>
                  <a:pt x="7520342" y="3125035"/>
                  <a:pt x="7479289" y="3218447"/>
                </a:cubicBezTo>
                <a:lnTo>
                  <a:pt x="7454433" y="3276193"/>
                </a:lnTo>
                <a:lnTo>
                  <a:pt x="7421357" y="3318247"/>
                </a:lnTo>
                <a:cubicBezTo>
                  <a:pt x="7391886" y="3351882"/>
                  <a:pt x="7357304" y="3385674"/>
                  <a:pt x="7325947" y="3417030"/>
                </a:cubicBezTo>
                <a:lnTo>
                  <a:pt x="5146732" y="5596244"/>
                </a:lnTo>
                <a:cubicBezTo>
                  <a:pt x="4895873" y="5847104"/>
                  <a:pt x="4489147" y="5847104"/>
                  <a:pt x="4238287" y="5596244"/>
                </a:cubicBezTo>
                <a:cubicBezTo>
                  <a:pt x="3987430" y="5345384"/>
                  <a:pt x="3987430" y="4938661"/>
                  <a:pt x="4238287" y="4687801"/>
                </a:cubicBezTo>
                <a:lnTo>
                  <a:pt x="5378425" y="3547663"/>
                </a:lnTo>
                <a:lnTo>
                  <a:pt x="642367" y="3547663"/>
                </a:lnTo>
                <a:cubicBezTo>
                  <a:pt x="287598" y="3547663"/>
                  <a:pt x="0" y="3260065"/>
                  <a:pt x="0" y="2905296"/>
                </a:cubicBezTo>
                <a:cubicBezTo>
                  <a:pt x="0" y="2550527"/>
                  <a:pt x="287598" y="2262930"/>
                  <a:pt x="642367" y="2262930"/>
                </a:cubicBezTo>
                <a:lnTo>
                  <a:pt x="5422435" y="2262930"/>
                </a:lnTo>
                <a:lnTo>
                  <a:pt x="4256093" y="1096587"/>
                </a:lnTo>
                <a:cubicBezTo>
                  <a:pt x="4005235" y="845727"/>
                  <a:pt x="4005235" y="439004"/>
                  <a:pt x="4256093" y="188144"/>
                </a:cubicBezTo>
                <a:cubicBezTo>
                  <a:pt x="4381524" y="62713"/>
                  <a:pt x="4545918" y="0"/>
                  <a:pt x="4710315" y="0"/>
                </a:cubicBezTo>
                <a:close/>
              </a:path>
            </a:pathLst>
          </a:custGeom>
          <a:solidFill>
            <a:srgbClr val="CC9900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755"/>
          </a:p>
        </p:txBody>
      </p:sp>
      <p:sp>
        <p:nvSpPr>
          <p:cNvPr id="2096" name="AutoShape 17"/>
          <p:cNvSpPr/>
          <p:nvPr/>
        </p:nvSpPr>
        <p:spPr>
          <a:xfrm>
            <a:off x="6842655" y="1768849"/>
            <a:ext cx="2501560" cy="1330947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zh-CN" sz="2072" b="1"/>
              <a:t>躯体痛</a:t>
            </a:r>
            <a:endParaRPr lang="zh-CN" altLang="zh-CN" sz="2172" b="1"/>
          </a:p>
          <a:p>
            <a:pPr marL="0" lvl="0" indent="0" algn="ctr" eaLnBrk="1" hangingPunct="1"/>
            <a:r>
              <a:rPr lang="zh-CN" altLang="zh-CN" sz="1872">
                <a:latin typeface="华文中宋" charset="-122"/>
                <a:sym typeface="Arial" pitchFamily="34" charset="0"/>
              </a:rPr>
              <a:t>部位明确，刺酸痛</a:t>
            </a:r>
            <a:endParaRPr lang="zh-CN" altLang="zh-CN" sz="2172">
              <a:latin typeface="华文中宋" charset="-122"/>
              <a:sym typeface="Arial" pitchFamily="34" charset="0"/>
            </a:endParaRPr>
          </a:p>
        </p:txBody>
      </p:sp>
      <p:sp>
        <p:nvSpPr>
          <p:cNvPr id="2097" name="AutoShape 18"/>
          <p:cNvSpPr/>
          <p:nvPr/>
        </p:nvSpPr>
        <p:spPr>
          <a:xfrm>
            <a:off x="6842655" y="4584183"/>
            <a:ext cx="2503284" cy="1408528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lang="zh-CN" altLang="zh-CN" sz="2172" b="1"/>
          </a:p>
          <a:p>
            <a:pPr marL="0" lvl="0" indent="0" algn="ctr" eaLnBrk="1" hangingPunct="1"/>
            <a:endParaRPr lang="zh-CN" altLang="zh-CN" sz="2172" b="1"/>
          </a:p>
          <a:p>
            <a:pPr marL="0" lvl="0" indent="0" algn="ctr" eaLnBrk="1" hangingPunct="1"/>
            <a:r>
              <a:rPr lang="zh-CN" altLang="zh-CN" sz="2072" b="1"/>
              <a:t>神经痛</a:t>
            </a:r>
            <a:endParaRPr lang="zh-CN" altLang="zh-CN" sz="2172" b="1"/>
          </a:p>
          <a:p>
            <a:pPr marL="0" lvl="0" indent="0" algn="ctr" eaLnBrk="1" hangingPunct="1"/>
            <a:r>
              <a:rPr lang="zh-CN" altLang="zh-CN" sz="1972">
                <a:latin typeface="华文中宋" charset="-122"/>
                <a:sym typeface="Arial" pitchFamily="34" charset="0"/>
              </a:rPr>
              <a:t>为烧灼样、钳夹样</a:t>
            </a:r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972">
                <a:latin typeface="华文中宋" charset="-122"/>
                <a:sym typeface="Arial" pitchFamily="34" charset="0"/>
              </a:rPr>
              <a:t>或触电样的阵发性</a:t>
            </a:r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972">
                <a:latin typeface="华文中宋" charset="-122"/>
                <a:sym typeface="Arial" pitchFamily="34" charset="0"/>
              </a:rPr>
              <a:t>疼痛。</a:t>
            </a:r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endParaRPr lang="zh-CN" altLang="zh-CN" sz="2172">
              <a:latin typeface="华文中宋" charset="-122"/>
              <a:sym typeface="Arial" pitchFamily="34" charset="0"/>
            </a:endParaRPr>
          </a:p>
          <a:p>
            <a:pPr marL="0" lvl="0" indent="0" algn="ctr" eaLnBrk="1" hangingPunct="1"/>
            <a:endParaRPr lang="zh-CN" altLang="zh-CN" sz="2172">
              <a:latin typeface="华文中宋" charset="-122"/>
              <a:sym typeface="Arial" pitchFamily="34" charset="0"/>
            </a:endParaRPr>
          </a:p>
        </p:txBody>
      </p:sp>
      <p:sp>
        <p:nvSpPr>
          <p:cNvPr id="2098" name="AutoShape 19"/>
          <p:cNvSpPr/>
          <p:nvPr/>
        </p:nvSpPr>
        <p:spPr>
          <a:xfrm>
            <a:off x="6842655" y="3177378"/>
            <a:ext cx="2501560" cy="1329223"/>
          </a:xfrm>
          <a:prstGeom prst="roundRect">
            <a:avLst>
              <a:gd name="adj" fmla="val 16667"/>
            </a:avLst>
          </a:prstGeom>
          <a:solidFill>
            <a:srgbClr val="99CC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zh-CN" sz="1972" b="1">
                <a:sym typeface="Arial" pitchFamily="34" charset="0"/>
              </a:rPr>
              <a:t>内脏痛</a:t>
            </a:r>
            <a:endParaRPr lang="zh-CN" altLang="zh-CN" sz="2172" b="1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872">
                <a:sym typeface="Arial" pitchFamily="34" charset="0"/>
              </a:rPr>
              <a:t>定位不确，为积</a:t>
            </a:r>
            <a:endParaRPr lang="zh-CN" altLang="zh-CN" sz="2172">
              <a:sym typeface="Arial" pitchFamily="34" charset="0"/>
            </a:endParaRPr>
          </a:p>
          <a:p>
            <a:pPr marL="0" lvl="0" indent="0" algn="ctr" eaLnBrk="1" hangingPunct="1"/>
            <a:r>
              <a:rPr lang="zh-CN" altLang="zh-CN" sz="1872">
                <a:sym typeface="Arial" pitchFamily="34" charset="0"/>
              </a:rPr>
              <a:t>压痛、牵拉痛</a:t>
            </a:r>
            <a:endParaRPr lang="zh-CN" altLang="zh-CN" sz="2172">
              <a:sym typeface="Arial" pitchFamily="34" charset="0"/>
            </a:endParaRPr>
          </a:p>
          <a:p>
            <a:pPr marL="0" lvl="0" indent="0" algn="ctr" eaLnBrk="1" hangingPunct="1"/>
            <a:endParaRPr lang="zh-CN" altLang="zh-CN" sz="2172" b="1"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Rectangle 2"/>
          <p:cNvSpPr/>
          <p:nvPr>
            <p:ph type="title" idx="4294967295"/>
          </p:nvPr>
        </p:nvSpPr>
        <p:spPr>
          <a:xfrm>
            <a:off x="227571" y="386182"/>
            <a:ext cx="9513170" cy="88959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/>
              <a:t>  </a:t>
            </a:r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癌痛是慢性疼痛</a:t>
            </a:r>
          </a:p>
        </p:txBody>
      </p:sp>
      <p:sp>
        <p:nvSpPr>
          <p:cNvPr id="2102" name="Rectangle 3"/>
          <p:cNvSpPr/>
          <p:nvPr>
            <p:ph type="body" idx="4294967295"/>
          </p:nvPr>
        </p:nvSpPr>
        <p:spPr>
          <a:xfrm>
            <a:off x="622373" y="1580932"/>
            <a:ext cx="8380485" cy="45531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15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癌症患者常伴有疼痛，严重干扰生活质量</a:t>
            </a:r>
          </a:p>
          <a:p>
            <a:pPr lvl="0" eaLnBrk="0" hangingPunct="0">
              <a:lnSpc>
                <a:spcPct val="15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癌痛多为慢性疼痛</a:t>
            </a:r>
          </a:p>
          <a:p>
            <a:pPr lvl="0" eaLnBrk="0" hangingPunct="0">
              <a:lnSpc>
                <a:spcPct val="15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晚期癌痛受多方面因素影响除躯体因素外，与心理、社会、经济等因素相关</a:t>
            </a: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5" name="Rectangle 2"/>
          <p:cNvSpPr/>
          <p:nvPr>
            <p:ph type="title" idx="4294967295"/>
          </p:nvPr>
        </p:nvSpPr>
        <p:spPr>
          <a:xfrm>
            <a:off x="506863" y="282740"/>
            <a:ext cx="4268686" cy="88959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癌痛的原因</a:t>
            </a:r>
          </a:p>
        </p:txBody>
      </p:sp>
      <p:sp>
        <p:nvSpPr>
          <p:cNvPr id="2106" name="Text Box 3"/>
          <p:cNvSpPr/>
          <p:nvPr/>
        </p:nvSpPr>
        <p:spPr>
          <a:xfrm>
            <a:off x="217227" y="3842852"/>
            <a:ext cx="663750" cy="2030901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eaVert"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zh-CN" sz="2741">
                <a:latin typeface="Times New Roman" charset="0"/>
                <a:ea typeface="黑体" charset="-122"/>
              </a:rPr>
              <a:t>癌痛的原因</a:t>
            </a:r>
            <a:endParaRPr lang="zh-CN" altLang="zh-CN" sz="3041">
              <a:latin typeface="Times New Roman" charset="0"/>
              <a:ea typeface="黑体" charset="-122"/>
            </a:endParaRPr>
          </a:p>
        </p:txBody>
      </p:sp>
      <p:sp>
        <p:nvSpPr>
          <p:cNvPr id="2107" name="Rectangle 4"/>
          <p:cNvSpPr/>
          <p:nvPr/>
        </p:nvSpPr>
        <p:spPr>
          <a:xfrm>
            <a:off x="903389" y="3277372"/>
            <a:ext cx="1382668" cy="431006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zh-CN" sz="2072">
                <a:latin typeface="黑体" charset="-122"/>
                <a:ea typeface="黑体" charset="-122"/>
              </a:rPr>
              <a:t>躯体因素</a:t>
            </a:r>
            <a:endParaRPr lang="zh-CN" altLang="zh-CN" sz="2172">
              <a:latin typeface="黑体" charset="-122"/>
              <a:ea typeface="黑体" charset="-122"/>
            </a:endParaRPr>
          </a:p>
        </p:txBody>
      </p:sp>
      <p:sp>
        <p:nvSpPr>
          <p:cNvPr id="2108" name="Rectangle 5"/>
          <p:cNvSpPr/>
          <p:nvPr/>
        </p:nvSpPr>
        <p:spPr>
          <a:xfrm>
            <a:off x="4104904" y="6461646"/>
            <a:ext cx="3675621" cy="458591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20000"/>
              </a:lnSpc>
              <a:spcBef>
                <a:spcPct val="20000"/>
              </a:spcBef>
            </a:pPr>
            <a:r>
              <a:rPr lang="zh-CN" altLang="zh-CN" sz="1555">
                <a:latin typeface="黑体" charset="-122"/>
                <a:ea typeface="黑体" charset="-122"/>
              </a:rPr>
              <a:t>恐惧，焦虑，抑郁，愤怒，孤独</a:t>
            </a:r>
            <a:endParaRPr lang="zh-CN" altLang="zh-CN">
              <a:latin typeface="黑体" charset="-122"/>
              <a:ea typeface="黑体" charset="-122"/>
            </a:endParaRPr>
          </a:p>
        </p:txBody>
      </p:sp>
      <p:sp>
        <p:nvSpPr>
          <p:cNvPr id="2109" name="Rectangle 6"/>
          <p:cNvSpPr/>
          <p:nvPr/>
        </p:nvSpPr>
        <p:spPr>
          <a:xfrm>
            <a:off x="4797961" y="2420531"/>
            <a:ext cx="4587630" cy="2546385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855">
                <a:latin typeface="黑体" charset="-122"/>
                <a:ea typeface="黑体" charset="-122"/>
              </a:rPr>
              <a:t>手术治疗后：手术切口疤痕，神经损伤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855">
                <a:latin typeface="黑体" charset="-122"/>
                <a:ea typeface="黑体" charset="-122"/>
              </a:rPr>
              <a:t>            患肢痛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855">
                <a:latin typeface="黑体" charset="-122"/>
                <a:ea typeface="黑体" charset="-122"/>
              </a:rPr>
              <a:t>化  疗  后：栓塞性静脉炎，中毒性周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855">
                <a:latin typeface="黑体" charset="-122"/>
                <a:ea typeface="黑体" charset="-122"/>
              </a:rPr>
              <a:t>            围神经病变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855">
                <a:latin typeface="黑体" charset="-122"/>
                <a:ea typeface="黑体" charset="-122"/>
              </a:rPr>
              <a:t>放  疗  后：局部损害，周围神经损伤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>
              <a:lnSpc>
                <a:spcPct val="95000"/>
              </a:lnSpc>
              <a:spcBef>
                <a:spcPct val="50000"/>
              </a:spcBef>
            </a:pPr>
            <a:r>
              <a:rPr lang="zh-CN" altLang="zh-CN" sz="1655">
                <a:latin typeface="黑体" charset="-122"/>
                <a:ea typeface="黑体" charset="-122"/>
              </a:rPr>
              <a:t>            纤维化，放射性脊髓病</a:t>
            </a:r>
            <a:endParaRPr lang="zh-CN" altLang="zh-CN">
              <a:latin typeface="黑体" charset="-122"/>
              <a:ea typeface="黑体" charset="-122"/>
            </a:endParaRPr>
          </a:p>
        </p:txBody>
      </p:sp>
      <p:sp>
        <p:nvSpPr>
          <p:cNvPr id="2110" name="Rectangle 7"/>
          <p:cNvSpPr/>
          <p:nvPr/>
        </p:nvSpPr>
        <p:spPr>
          <a:xfrm>
            <a:off x="4797961" y="5823756"/>
            <a:ext cx="2444667" cy="408594"/>
          </a:xfrm>
          <a:prstGeom prst="rect">
            <a:avLst/>
          </a:prstGeom>
          <a:solidFill>
            <a:srgbClr val="FFF3FF"/>
          </a:solidFill>
          <a:ln cap="flat">
            <a:solidFill>
              <a:srgbClr val="FFF3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52"/>
              </a:spcAft>
              <a:buClr>
                <a:srgbClr val="FF0A00"/>
              </a:buClr>
              <a:buSzPct val="110000"/>
            </a:pPr>
            <a:r>
              <a:rPr lang="zh-CN" altLang="zh-CN" sz="1855">
                <a:latin typeface="黑体" charset="-122"/>
                <a:ea typeface="黑体" charset="-122"/>
              </a:rPr>
              <a:t>骨关节炎、动脉瘤等</a:t>
            </a:r>
            <a:endParaRPr lang="zh-CN" altLang="zh-CN">
              <a:latin typeface="黑体" charset="-122"/>
              <a:ea typeface="黑体" charset="-122"/>
            </a:endParaRPr>
          </a:p>
        </p:txBody>
      </p:sp>
      <p:sp>
        <p:nvSpPr>
          <p:cNvPr id="2111" name="Rectangle 8"/>
          <p:cNvSpPr/>
          <p:nvPr/>
        </p:nvSpPr>
        <p:spPr>
          <a:xfrm>
            <a:off x="4797961" y="1506798"/>
            <a:ext cx="4965192" cy="696506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  <a:spcAft>
                <a:spcPts val="652"/>
              </a:spcAft>
              <a:buClr>
                <a:srgbClr val="FF0A00"/>
              </a:buClr>
              <a:buSzPct val="110000"/>
            </a:pPr>
            <a:r>
              <a:rPr lang="zh-CN" altLang="zh-CN" sz="1755">
                <a:latin typeface="黑体" charset="-122"/>
                <a:ea typeface="黑体" charset="-122"/>
              </a:rPr>
              <a:t>癌肿压迫，骨、神经、内脏、皮肤和软组织的浸润和转移</a:t>
            </a:r>
            <a:endParaRPr lang="zh-CN" altLang="zh-CN">
              <a:latin typeface="黑体" charset="-122"/>
              <a:ea typeface="黑体" charset="-122"/>
            </a:endParaRPr>
          </a:p>
        </p:txBody>
      </p:sp>
      <p:sp>
        <p:nvSpPr>
          <p:cNvPr id="2112" name="Rectangle 9"/>
          <p:cNvSpPr/>
          <p:nvPr/>
        </p:nvSpPr>
        <p:spPr>
          <a:xfrm>
            <a:off x="2522249" y="3172206"/>
            <a:ext cx="1937804" cy="729263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1555">
                <a:latin typeface="黑体" charset="-122"/>
                <a:ea typeface="黑体" charset="-122"/>
              </a:rPr>
              <a:t>与癌症治疗有关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 eaLnBrk="1" hangingPunct="1"/>
            <a:r>
              <a:rPr lang="zh-CN" altLang="zh-CN" sz="1972">
                <a:latin typeface="Verdana" charset="0"/>
                <a:ea typeface="黑体" charset="-122"/>
              </a:rPr>
              <a:t>8.2%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13" name="Rectangle 10"/>
          <p:cNvSpPr/>
          <p:nvPr/>
        </p:nvSpPr>
        <p:spPr>
          <a:xfrm>
            <a:off x="2522249" y="1524038"/>
            <a:ext cx="1937804" cy="729263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1855">
                <a:latin typeface="黑体" charset="-122"/>
                <a:ea typeface="黑体" charset="-122"/>
              </a:rPr>
              <a:t>由癌症本身引起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 eaLnBrk="1" hangingPunct="1"/>
            <a:r>
              <a:rPr lang="zh-CN" altLang="zh-CN" sz="1872">
                <a:latin typeface="Verdana" charset="0"/>
                <a:ea typeface="黑体" charset="-122"/>
              </a:rPr>
              <a:t>78.2%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14" name="Rectangle 11"/>
          <p:cNvSpPr/>
          <p:nvPr/>
        </p:nvSpPr>
        <p:spPr>
          <a:xfrm>
            <a:off x="2522249" y="4725553"/>
            <a:ext cx="1441285" cy="729262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1555">
                <a:latin typeface="黑体" charset="-122"/>
                <a:ea typeface="黑体" charset="-122"/>
              </a:rPr>
              <a:t>与癌症有关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 eaLnBrk="1" hangingPunct="1"/>
            <a:r>
              <a:rPr lang="zh-CN" altLang="zh-CN" sz="1872">
                <a:latin typeface="Verdana" charset="0"/>
                <a:ea typeface="黑体" charset="-122"/>
              </a:rPr>
              <a:t>6%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15" name="Rectangle 12"/>
          <p:cNvSpPr/>
          <p:nvPr/>
        </p:nvSpPr>
        <p:spPr>
          <a:xfrm>
            <a:off x="2522249" y="5644458"/>
            <a:ext cx="1441285" cy="729263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1555">
                <a:latin typeface="黑体" charset="-122"/>
                <a:ea typeface="黑体" charset="-122"/>
              </a:rPr>
              <a:t>与癌症无关</a:t>
            </a:r>
            <a:endParaRPr lang="zh-CN" altLang="zh-CN">
              <a:latin typeface="黑体" charset="-122"/>
              <a:ea typeface="黑体" charset="-122"/>
            </a:endParaRPr>
          </a:p>
          <a:p>
            <a:pPr marL="0" lvl="0" indent="0" eaLnBrk="1" hangingPunct="1"/>
            <a:r>
              <a:rPr lang="zh-CN" altLang="zh-CN" sz="2072">
                <a:latin typeface="Verdana" charset="0"/>
                <a:ea typeface="黑体" charset="-122"/>
              </a:rPr>
              <a:t>7.2%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16" name="Rectangle 13"/>
          <p:cNvSpPr/>
          <p:nvPr/>
        </p:nvSpPr>
        <p:spPr>
          <a:xfrm>
            <a:off x="4797962" y="5104838"/>
            <a:ext cx="1689544" cy="398249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1655">
                <a:latin typeface="黑体" charset="-122"/>
                <a:ea typeface="黑体" charset="-122"/>
              </a:rPr>
              <a:t>便秘、褥疮等</a:t>
            </a:r>
            <a:endParaRPr lang="zh-CN" altLang="zh-CN">
              <a:latin typeface="黑体" charset="-122"/>
              <a:ea typeface="黑体" charset="-122"/>
            </a:endParaRPr>
          </a:p>
        </p:txBody>
      </p:sp>
      <p:sp>
        <p:nvSpPr>
          <p:cNvPr id="2117" name="Rectangle 14"/>
          <p:cNvSpPr/>
          <p:nvPr/>
        </p:nvSpPr>
        <p:spPr>
          <a:xfrm>
            <a:off x="820636" y="6461646"/>
            <a:ext cx="2130895" cy="431006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2072">
                <a:latin typeface="黑体" charset="-122"/>
                <a:ea typeface="黑体" charset="-122"/>
              </a:rPr>
              <a:t>社会－心理因素</a:t>
            </a:r>
            <a:endParaRPr lang="zh-CN" altLang="zh-CN" sz="2172">
              <a:latin typeface="黑体" charset="-122"/>
              <a:ea typeface="黑体" charset="-122"/>
            </a:endParaRPr>
          </a:p>
        </p:txBody>
      </p:sp>
      <p:cxnSp>
        <p:nvCxnSpPr>
          <p:cNvPr id="2118" name="Line 15"/>
          <p:cNvCxnSpPr/>
          <p:nvPr/>
        </p:nvCxnSpPr>
        <p:spPr>
          <a:xfrm flipH="1">
            <a:off x="505140" y="3441154"/>
            <a:ext cx="0" cy="346530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19" name="Line 16"/>
          <p:cNvCxnSpPr/>
          <p:nvPr/>
        </p:nvCxnSpPr>
        <p:spPr>
          <a:xfrm flipH="1">
            <a:off x="508588" y="5873753"/>
            <a:ext cx="5172" cy="822359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0" name="Line 17"/>
          <p:cNvCxnSpPr/>
          <p:nvPr/>
        </p:nvCxnSpPr>
        <p:spPr>
          <a:xfrm flipH="1">
            <a:off x="2284334" y="1894705"/>
            <a:ext cx="1723" cy="3958361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1" name="Line 18"/>
          <p:cNvCxnSpPr/>
          <p:nvPr/>
        </p:nvCxnSpPr>
        <p:spPr>
          <a:xfrm rot="5460000" flipV="1">
            <a:off x="722367" y="3201514"/>
            <a:ext cx="6896" cy="506863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2" name="Line 19"/>
          <p:cNvCxnSpPr/>
          <p:nvPr/>
        </p:nvCxnSpPr>
        <p:spPr>
          <a:xfrm rot="5400000">
            <a:off x="657715" y="6545261"/>
            <a:ext cx="3448" cy="305153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3" name="Line 20"/>
          <p:cNvCxnSpPr/>
          <p:nvPr/>
        </p:nvCxnSpPr>
        <p:spPr>
          <a:xfrm rot="5400000">
            <a:off x="2389499" y="5691007"/>
            <a:ext cx="8621" cy="253431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4" name="Line 21"/>
          <p:cNvCxnSpPr/>
          <p:nvPr/>
        </p:nvCxnSpPr>
        <p:spPr>
          <a:xfrm rot="5400000">
            <a:off x="2390361" y="4845372"/>
            <a:ext cx="8621" cy="255156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5" name="Line 22"/>
          <p:cNvCxnSpPr/>
          <p:nvPr/>
        </p:nvCxnSpPr>
        <p:spPr>
          <a:xfrm rot="5400000">
            <a:off x="2392085" y="3392019"/>
            <a:ext cx="6896" cy="253432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6" name="Line 23"/>
          <p:cNvCxnSpPr/>
          <p:nvPr/>
        </p:nvCxnSpPr>
        <p:spPr>
          <a:xfrm rot="5460000" flipV="1">
            <a:off x="2389499" y="1753334"/>
            <a:ext cx="8621" cy="253431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7" name="Line 24"/>
          <p:cNvCxnSpPr/>
          <p:nvPr/>
        </p:nvCxnSpPr>
        <p:spPr>
          <a:xfrm>
            <a:off x="4460053" y="1832639"/>
            <a:ext cx="337909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28" name="Line 25"/>
          <p:cNvCxnSpPr/>
          <p:nvPr/>
        </p:nvCxnSpPr>
        <p:spPr>
          <a:xfrm>
            <a:off x="4460053" y="2598106"/>
            <a:ext cx="337909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29" name="Line 26"/>
          <p:cNvCxnSpPr/>
          <p:nvPr/>
        </p:nvCxnSpPr>
        <p:spPr>
          <a:xfrm>
            <a:off x="4460053" y="3487703"/>
            <a:ext cx="337909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30" name="Line 27"/>
          <p:cNvCxnSpPr/>
          <p:nvPr/>
        </p:nvCxnSpPr>
        <p:spPr>
          <a:xfrm>
            <a:off x="4460053" y="4275582"/>
            <a:ext cx="337909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31" name="Line 28"/>
          <p:cNvCxnSpPr/>
          <p:nvPr/>
        </p:nvCxnSpPr>
        <p:spPr>
          <a:xfrm>
            <a:off x="4437640" y="2611898"/>
            <a:ext cx="13792" cy="1663684"/>
          </a:xfrm>
          <a:prstGeom prst="line">
            <a:avLst/>
          </a:prstGeom>
          <a:noFill/>
          <a:ln w="38100" cap="flat">
            <a:solidFill>
              <a:srgbClr val="CC99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32" name="Line 29"/>
          <p:cNvCxnSpPr/>
          <p:nvPr/>
        </p:nvCxnSpPr>
        <p:spPr>
          <a:xfrm>
            <a:off x="3963534" y="5246208"/>
            <a:ext cx="834428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33" name="Line 30"/>
          <p:cNvCxnSpPr/>
          <p:nvPr/>
        </p:nvCxnSpPr>
        <p:spPr>
          <a:xfrm>
            <a:off x="3963534" y="6027191"/>
            <a:ext cx="834428" cy="0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  <p:cxnSp>
        <p:nvCxnSpPr>
          <p:cNvPr id="2134" name="Line 31"/>
          <p:cNvCxnSpPr/>
          <p:nvPr/>
        </p:nvCxnSpPr>
        <p:spPr>
          <a:xfrm flipV="1">
            <a:off x="2932567" y="6696113"/>
            <a:ext cx="1172337" cy="1725"/>
          </a:xfrm>
          <a:prstGeom prst="line">
            <a:avLst/>
          </a:prstGeom>
          <a:noFill/>
          <a:ln w="28575" cap="flat">
            <a:solidFill>
              <a:srgbClr val="CC9900"/>
            </a:solidFill>
            <a:prstDash val="solid"/>
            <a:miter lim="800000"/>
            <a:headEnd type="none" w="med" len="med"/>
            <a:tailEnd type="diamond" w="med" len="med"/>
          </a:ln>
        </p:spPr>
      </p:cxnSp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7" name="Rectangle 2"/>
          <p:cNvSpPr/>
          <p:nvPr>
            <p:ph type="title" idx="4294967295"/>
          </p:nvPr>
        </p:nvSpPr>
        <p:spPr>
          <a:xfrm>
            <a:off x="506863" y="282740"/>
            <a:ext cx="7163325" cy="88959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癌痛对癌症患者的影响</a:t>
            </a:r>
          </a:p>
        </p:txBody>
      </p:sp>
      <p:sp>
        <p:nvSpPr>
          <p:cNvPr id="2138" name="Rectangle 3"/>
          <p:cNvSpPr/>
          <p:nvPr>
            <p:ph type="body" idx="4294967295"/>
          </p:nvPr>
        </p:nvSpPr>
        <p:spPr>
          <a:xfrm>
            <a:off x="732711" y="1691269"/>
            <a:ext cx="8385657" cy="45531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癌痛对癌症患者及其家属是一种折磨</a:t>
            </a:r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癌痛得不到有效控制：加速肿瘤的发展</a:t>
            </a:r>
          </a:p>
          <a:p>
            <a:pPr lvl="1" eaLnBrk="0" hangingPunct="0">
              <a:lnSpc>
                <a:spcPct val="90000"/>
              </a:lnSpc>
            </a:pPr>
            <a:r>
              <a:rPr lang="zh-CN" altLang="en-US" sz="3058">
                <a:latin typeface="华文中宋" charset="-122"/>
                <a:ea typeface="华文中宋" charset="-122"/>
                <a:sym typeface="Arial" pitchFamily="34" charset="0"/>
              </a:rPr>
              <a:t>影响睡眠</a:t>
            </a:r>
            <a:endParaRPr lang="zh-CN" altLang="en-US" sz="3258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1" eaLnBrk="0" hangingPunct="0">
              <a:lnSpc>
                <a:spcPct val="90000"/>
              </a:lnSpc>
            </a:pPr>
            <a:r>
              <a:rPr lang="zh-CN" altLang="en-US" sz="2858">
                <a:latin typeface="华文中宋" charset="-122"/>
                <a:ea typeface="华文中宋" charset="-122"/>
                <a:sym typeface="Arial" pitchFamily="34" charset="0"/>
              </a:rPr>
              <a:t>食欲下降</a:t>
            </a:r>
            <a:endParaRPr lang="zh-CN" altLang="en-US" sz="3258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1" eaLnBrk="0" hangingPunct="0">
              <a:lnSpc>
                <a:spcPct val="90000"/>
              </a:lnSpc>
            </a:pPr>
            <a:r>
              <a:rPr lang="zh-CN" altLang="en-US" sz="2958">
                <a:latin typeface="华文中宋" charset="-122"/>
                <a:ea typeface="华文中宋" charset="-122"/>
                <a:sym typeface="Arial" pitchFamily="34" charset="0"/>
              </a:rPr>
              <a:t>免疫力下降</a:t>
            </a:r>
            <a:endParaRPr lang="zh-CN" altLang="en-US" sz="3258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慢性剧烈疼痛得不到缓解，会发展成为顽固性癌痛，成为一种疾病</a:t>
            </a:r>
          </a:p>
          <a:p>
            <a:pPr lvl="0" eaLnBrk="0" hangingPunct="0">
              <a:lnSpc>
                <a:spcPct val="90000"/>
              </a:lnSpc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导致患者自杀的重要原因之一</a:t>
            </a:r>
          </a:p>
        </p:txBody>
      </p:sp>
    </p:spTree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1" name="Rectangle 2"/>
          <p:cNvSpPr/>
          <p:nvPr>
            <p:ph type="ctrTitle" idx="4294967295"/>
          </p:nvPr>
        </p:nvSpPr>
        <p:spPr>
          <a:xfrm>
            <a:off x="806844" y="1275779"/>
            <a:ext cx="8440826" cy="12568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</a:lstStyle>
          <a:p>
            <a:pPr lvl="0" algn="ctr" eaLnBrk="1" hangingPunct="1"/>
            <a:r>
              <a:rPr lang="zh-CN" altLang="en-US" b="1">
                <a:solidFill>
                  <a:srgbClr val="FF33CC"/>
                </a:solidFill>
                <a:latin typeface="Arial" pitchFamily="34" charset="0"/>
                <a:ea typeface="华文中宋" charset="-122"/>
                <a:sym typeface="Arial" pitchFamily="34" charset="0"/>
              </a:rPr>
              <a:t>“</a:t>
            </a:r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消除疼痛是患者的基本人权</a:t>
            </a:r>
            <a:r>
              <a:rPr lang="zh-CN" altLang="en-US" b="1">
                <a:solidFill>
                  <a:srgbClr val="FF33CC"/>
                </a:solidFill>
                <a:latin typeface="Arial" pitchFamily="34" charset="0"/>
                <a:ea typeface="华文中宋" charset="-122"/>
                <a:sym typeface="Arial" pitchFamily="34" charset="0"/>
              </a:rPr>
              <a:t>”</a:t>
            </a:r>
            <a:endParaRPr lang="zh-CN" altLang="en-US" b="1">
              <a:solidFill>
                <a:srgbClr val="FF33CC"/>
              </a:solidFill>
              <a:latin typeface="华文中宋" charset="-122"/>
              <a:ea typeface="华文中宋" charset="-122"/>
              <a:sym typeface="Arial" pitchFamily="34" charset="0"/>
            </a:endParaRPr>
          </a:p>
        </p:txBody>
      </p:sp>
      <p:sp>
        <p:nvSpPr>
          <p:cNvPr id="2142" name="Text Box 3"/>
          <p:cNvSpPr/>
          <p:nvPr/>
        </p:nvSpPr>
        <p:spPr>
          <a:xfrm>
            <a:off x="318945" y="5885821"/>
            <a:ext cx="9175261" cy="15067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372389" indent="-372389" algn="l" defTabSz="993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727539" indent="-353426" algn="l" defTabSz="993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1110272" indent="-381010" algn="l" defTabSz="993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55077" indent="-343080" algn="l" defTabSz="993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25742" indent="-368941" algn="l" defTabSz="99303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2389" lvl="0" indent="-372389" eaLnBrk="1" hangingPunct="1"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zh-CN" sz="3292">
                <a:latin typeface="华文中宋" charset="-122"/>
                <a:ea typeface="华文中宋" charset="-122"/>
                <a:sym typeface="Arial" pitchFamily="34" charset="0"/>
              </a:rPr>
              <a:t>2001年2月</a:t>
            </a:r>
            <a:endParaRPr lang="zh-CN" altLang="zh-CN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marL="372389" lvl="0" indent="-372389" eaLnBrk="1" hangingPunct="1">
              <a:spcBef>
                <a:spcPct val="50000"/>
              </a:spcBef>
              <a:buClrTx/>
              <a:buSzTx/>
              <a:buFont typeface="Arial" pitchFamily="34" charset="0"/>
              <a:buNone/>
            </a:pPr>
            <a:r>
              <a:rPr lang="zh-CN" altLang="zh-CN" sz="3492">
                <a:latin typeface="华文中宋" charset="-122"/>
                <a:ea typeface="华文中宋" charset="-122"/>
                <a:sym typeface="Arial" pitchFamily="34" charset="0"/>
              </a:rPr>
              <a:t>第二届亚太地区疼痛控制会议上学者提出</a:t>
            </a:r>
            <a:endParaRPr lang="zh-CN" altLang="zh-CN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  <p:pic>
        <p:nvPicPr>
          <p:cNvPr id="2143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010147" y="2160204"/>
            <a:ext cx="3160138" cy="202400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6" name="Rectangle 2"/>
          <p:cNvSpPr/>
          <p:nvPr>
            <p:ph type="title" idx="4294967295"/>
          </p:nvPr>
        </p:nvSpPr>
        <p:spPr>
          <a:xfrm>
            <a:off x="417214" y="510311"/>
            <a:ext cx="9513170" cy="88959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疼痛列入第五大生命指征</a:t>
            </a:r>
          </a:p>
        </p:txBody>
      </p:sp>
      <p:sp>
        <p:nvSpPr>
          <p:cNvPr id="2147" name="Rectangle 3"/>
          <p:cNvSpPr/>
          <p:nvPr>
            <p:ph type="body" idx="4294967295"/>
          </p:nvPr>
        </p:nvSpPr>
        <p:spPr>
          <a:xfrm>
            <a:off x="496519" y="1737817"/>
            <a:ext cx="8937345" cy="492036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2002年第十届国际疼痛大会上达成如下共识：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buNone/>
            </a:pP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1" eaLnBrk="0" hangingPunct="0"/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疼痛被列入第五大生命指征：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1" eaLnBrk="0" hangingPunct="0">
              <a:buNone/>
            </a:pP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   呼吸、血压、脉搏、体温、</a:t>
            </a:r>
            <a:r>
              <a:rPr lang="zh-CN" altLang="en-US" sz="3292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疼痛</a:t>
            </a:r>
            <a:endParaRPr lang="zh-CN" altLang="en-US" sz="3692">
              <a:solidFill>
                <a:srgbClr val="FF33CC"/>
              </a:solidFill>
              <a:latin typeface="华文中宋" charset="-122"/>
              <a:ea typeface="华文中宋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" name="Rectangle 2"/>
          <p:cNvSpPr/>
          <p:nvPr>
            <p:ph type="ctrTitle" idx="4294967295"/>
          </p:nvPr>
        </p:nvSpPr>
        <p:spPr>
          <a:xfrm>
            <a:off x="210331" y="2796368"/>
            <a:ext cx="9387317" cy="124129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</a:lstStyle>
          <a:p>
            <a:pPr lvl="0" algn="ctr" eaLnBrk="1" hangingPunct="1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科学评估疼痛是规范化治疗的关键</a:t>
            </a:r>
          </a:p>
        </p:txBody>
      </p:sp>
    </p:spTree>
  </p:cSld>
  <p:clrMapOvr>
    <a:masterClrMapping/>
  </p:clrMapOvr>
  <p:transition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3" name="Rectangle 2"/>
          <p:cNvSpPr/>
          <p:nvPr>
            <p:ph type="title" idx="4294967295"/>
          </p:nvPr>
        </p:nvSpPr>
        <p:spPr>
          <a:xfrm>
            <a:off x="506863" y="282740"/>
            <a:ext cx="4772101" cy="93959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疼痛评估的原则</a:t>
            </a:r>
          </a:p>
        </p:txBody>
      </p:sp>
      <p:sp>
        <p:nvSpPr>
          <p:cNvPr id="2154" name="Rectangle 3"/>
          <p:cNvSpPr/>
          <p:nvPr>
            <p:ph type="body" idx="4294967295"/>
          </p:nvPr>
        </p:nvSpPr>
        <p:spPr>
          <a:xfrm>
            <a:off x="437902" y="1655064"/>
            <a:ext cx="9256291" cy="474796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相信患者的主诉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询集全面、详细的疼痛病史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注意患者的精神状态及分析有关心理社会因素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仔细的体格检查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评估患者疼痛的程度，并要定期、全面、动态评估疼痛程度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7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癌痛评估内容</a:t>
            </a:r>
          </a:p>
        </p:txBody>
      </p:sp>
      <p:sp>
        <p:nvSpPr>
          <p:cNvPr id="2158" name="Rectangle 3"/>
          <p:cNvSpPr/>
          <p:nvPr>
            <p:ph type="body" idx="4294967295"/>
          </p:nvPr>
        </p:nvSpPr>
        <p:spPr>
          <a:xfrm>
            <a:off x="496519" y="1737817"/>
            <a:ext cx="8937345" cy="492036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疼痛部位及范围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疼痛性质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疼痛程度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疼痛发作的相关因素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疼痛对生活质量的影响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/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疼痛治疗史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1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癌痛评估方法</a:t>
            </a:r>
          </a:p>
        </p:txBody>
      </p:sp>
      <p:sp>
        <p:nvSpPr>
          <p:cNvPr id="2162" name="Rectangle 3"/>
          <p:cNvSpPr/>
          <p:nvPr>
            <p:ph type="body" idx="4294967295"/>
          </p:nvPr>
        </p:nvSpPr>
        <p:spPr>
          <a:xfrm>
            <a:off x="718919" y="1065447"/>
            <a:ext cx="8495995" cy="532206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90000"/>
              </a:lnSpc>
            </a:pPr>
            <a:endParaRPr lang="zh-CN" altLang="en-US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</a:pPr>
            <a:endParaRPr lang="zh-CN" altLang="en-US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</a:pPr>
            <a:endParaRPr lang="zh-CN" altLang="en-US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</a:pPr>
            <a:endParaRPr lang="zh-CN" altLang="en-US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  <a:buNone/>
            </a:pPr>
            <a:endParaRPr lang="zh-CN" altLang="en-US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lnSpc>
                <a:spcPct val="90000"/>
              </a:lnSpc>
              <a:buNone/>
            </a:pPr>
            <a:r>
              <a:rPr lang="zh-CN" altLang="en-US">
                <a:latin typeface="华文中宋" charset="-122"/>
                <a:ea typeface="华文中宋" charset="-122"/>
                <a:sym typeface="Arial" pitchFamily="34" charset="0"/>
              </a:rPr>
              <a:t>疼痛强度评估</a:t>
            </a:r>
          </a:p>
          <a:p>
            <a:pPr lvl="0" eaLnBrk="0" hangingPunct="0">
              <a:lnSpc>
                <a:spcPct val="90000"/>
              </a:lnSpc>
            </a:pPr>
            <a:endParaRPr lang="zh-CN" altLang="en-US" sz="2824">
              <a:ea typeface="华文仿宋" charset="-122"/>
            </a:endParaRPr>
          </a:p>
        </p:txBody>
      </p:sp>
      <p:sp>
        <p:nvSpPr>
          <p:cNvPr id="2163" name="左大括号 557"/>
          <p:cNvSpPr/>
          <p:nvPr/>
        </p:nvSpPr>
        <p:spPr bwMode="auto">
          <a:xfrm flipH="1">
            <a:off x="3479083" y="1925737"/>
            <a:ext cx="170679" cy="4301442"/>
          </a:xfrm>
          <a:custGeom>
            <a:rect l="l" t="t" r="r" b="b"/>
            <a:pathLst>
              <a:path w="41" h="281">
                <a:moveTo>
                  <a:pt x="15" y="41"/>
                </a:moveTo>
                <a:cubicBezTo>
                  <a:pt x="15" y="29"/>
                  <a:pt x="13" y="19"/>
                  <a:pt x="11" y="13"/>
                </a:cubicBezTo>
                <a:cubicBezTo>
                  <a:pt x="9" y="7"/>
                  <a:pt x="5" y="2"/>
                  <a:pt x="0" y="0"/>
                </a:cubicBezTo>
                <a:cubicBezTo>
                  <a:pt x="10" y="0"/>
                  <a:pt x="17" y="3"/>
                  <a:pt x="21" y="9"/>
                </a:cubicBezTo>
                <a:cubicBezTo>
                  <a:pt x="25" y="14"/>
                  <a:pt x="27" y="27"/>
                  <a:pt x="27" y="45"/>
                </a:cubicBezTo>
                <a:cubicBezTo>
                  <a:pt x="27" y="103"/>
                  <a:pt x="27" y="103"/>
                  <a:pt x="27" y="103"/>
                </a:cubicBezTo>
                <a:cubicBezTo>
                  <a:pt x="27" y="114"/>
                  <a:pt x="28" y="122"/>
                  <a:pt x="30" y="128"/>
                </a:cubicBezTo>
                <a:cubicBezTo>
                  <a:pt x="32" y="134"/>
                  <a:pt x="35" y="138"/>
                  <a:pt x="41" y="141"/>
                </a:cubicBezTo>
                <a:cubicBezTo>
                  <a:pt x="35" y="143"/>
                  <a:pt x="31" y="147"/>
                  <a:pt x="30" y="153"/>
                </a:cubicBezTo>
                <a:cubicBezTo>
                  <a:pt x="28" y="158"/>
                  <a:pt x="27" y="167"/>
                  <a:pt x="27" y="179"/>
                </a:cubicBezTo>
                <a:cubicBezTo>
                  <a:pt x="27" y="232"/>
                  <a:pt x="27" y="232"/>
                  <a:pt x="27" y="232"/>
                </a:cubicBezTo>
                <a:cubicBezTo>
                  <a:pt x="27" y="245"/>
                  <a:pt x="26" y="255"/>
                  <a:pt x="25" y="262"/>
                </a:cubicBezTo>
                <a:cubicBezTo>
                  <a:pt x="23" y="269"/>
                  <a:pt x="20" y="274"/>
                  <a:pt x="16" y="277"/>
                </a:cubicBezTo>
                <a:cubicBezTo>
                  <a:pt x="12" y="279"/>
                  <a:pt x="7" y="281"/>
                  <a:pt x="0" y="281"/>
                </a:cubicBezTo>
                <a:cubicBezTo>
                  <a:pt x="5" y="279"/>
                  <a:pt x="9" y="274"/>
                  <a:pt x="11" y="268"/>
                </a:cubicBezTo>
                <a:cubicBezTo>
                  <a:pt x="13" y="261"/>
                  <a:pt x="15" y="252"/>
                  <a:pt x="15" y="240"/>
                </a:cubicBezTo>
                <a:cubicBezTo>
                  <a:pt x="15" y="186"/>
                  <a:pt x="15" y="186"/>
                  <a:pt x="15" y="186"/>
                </a:cubicBezTo>
                <a:cubicBezTo>
                  <a:pt x="15" y="172"/>
                  <a:pt x="15" y="162"/>
                  <a:pt x="17" y="155"/>
                </a:cubicBezTo>
                <a:cubicBezTo>
                  <a:pt x="19" y="148"/>
                  <a:pt x="23" y="144"/>
                  <a:pt x="29" y="141"/>
                </a:cubicBezTo>
                <a:cubicBezTo>
                  <a:pt x="23" y="138"/>
                  <a:pt x="19" y="133"/>
                  <a:pt x="17" y="127"/>
                </a:cubicBezTo>
                <a:cubicBezTo>
                  <a:pt x="15" y="121"/>
                  <a:pt x="15" y="111"/>
                  <a:pt x="15" y="98"/>
                </a:cubicBezTo>
                <a:lnTo>
                  <a:pt x="15" y="41"/>
                </a:lnTo>
                <a:close/>
              </a:path>
            </a:pathLst>
          </a:custGeom>
          <a:solidFill>
            <a:srgbClr val="000000">
              <a:alpha val="76862"/>
            </a:srgbClr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655"/>
          </a:p>
        </p:txBody>
      </p:sp>
      <p:sp>
        <p:nvSpPr>
          <p:cNvPr id="2164" name="Text Box 5"/>
          <p:cNvSpPr/>
          <p:nvPr/>
        </p:nvSpPr>
        <p:spPr>
          <a:xfrm>
            <a:off x="3635970" y="1925736"/>
            <a:ext cx="6099600" cy="433592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3175">
                <a:latin typeface="宋体" charset="-122"/>
                <a:sym typeface="Arial" pitchFamily="34" charset="0"/>
              </a:rPr>
              <a:t>根据主诉疼痛的程度分级法（VRS）</a:t>
            </a:r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r>
              <a:rPr lang="zh-CN" altLang="zh-CN" sz="3375">
                <a:latin typeface="宋体" charset="-122"/>
                <a:sym typeface="Arial" pitchFamily="34" charset="0"/>
              </a:rPr>
              <a:t>目测模拟法（VAS）</a:t>
            </a:r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r>
              <a:rPr lang="zh-CN" altLang="zh-CN" sz="3075">
                <a:latin typeface="宋体" charset="-122"/>
                <a:sym typeface="Arial" pitchFamily="34" charset="0"/>
              </a:rPr>
              <a:t>数字分级法（NRS）</a:t>
            </a:r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endParaRPr lang="zh-CN" altLang="zh-CN" sz="3475">
              <a:latin typeface="宋体" charset="-122"/>
              <a:sym typeface="Arial" pitchFamily="34" charset="0"/>
            </a:endParaRPr>
          </a:p>
          <a:p>
            <a:pPr marL="0" lvl="0" indent="0" eaLnBrk="1" hangingPunct="1"/>
            <a:r>
              <a:rPr lang="zh-CN" altLang="zh-CN" sz="3175">
                <a:latin typeface="宋体" charset="-122"/>
                <a:sym typeface="Arial" pitchFamily="34" charset="0"/>
              </a:rPr>
              <a:t>脸谱法（Wong-Baker脸</a:t>
            </a:r>
            <a:r>
              <a:rPr lang="zh-CN" altLang="zh-CN" sz="1855">
                <a:latin typeface="华文中宋" charset="-122"/>
                <a:ea typeface="华文中宋" charset="-122"/>
                <a:sym typeface="Arial" pitchFamily="34" charset="0"/>
              </a:rPr>
              <a:t>）</a:t>
            </a:r>
            <a:endParaRPr lang="zh-CN" altLang="zh-CN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7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</a:rPr>
              <a:t>评估疼痛程度的分级法</a:t>
            </a:r>
            <a:r>
              <a:rPr lang="en-US" altLang="zh-CN">
                <a:solidFill>
                  <a:srgbClr val="FF33CC"/>
                </a:solidFill>
              </a:rPr>
              <a:t>(1)</a:t>
            </a:r>
          </a:p>
        </p:txBody>
      </p:sp>
      <p:sp>
        <p:nvSpPr>
          <p:cNvPr id="2168" name="Rectangle 3"/>
          <p:cNvSpPr/>
          <p:nvPr>
            <p:ph type="body" idx="4294967295"/>
          </p:nvPr>
        </p:nvSpPr>
        <p:spPr>
          <a:xfrm>
            <a:off x="827532" y="1572311"/>
            <a:ext cx="8440826" cy="8275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简易疼痛强度分级法</a:t>
            </a:r>
            <a:r>
              <a:rPr lang="en-US" altLang="zh-CN" sz="3492">
                <a:latin typeface="华文中宋" charset="-122"/>
                <a:ea typeface="华文中宋" charset="-122"/>
                <a:sym typeface="Arial" pitchFamily="34" charset="0"/>
              </a:rPr>
              <a:t>(VRS)</a:t>
            </a:r>
            <a:endParaRPr lang="en-US" altLang="zh-CN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  <p:sp>
        <p:nvSpPr>
          <p:cNvPr id="2169" name="Rectangle 4"/>
          <p:cNvSpPr/>
          <p:nvPr/>
        </p:nvSpPr>
        <p:spPr>
          <a:xfrm>
            <a:off x="1211990" y="2472252"/>
            <a:ext cx="8109814" cy="41876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55064" lvl="0" indent="-1655064">
              <a:lnSpc>
                <a:spcPct val="110000"/>
              </a:lnSpc>
              <a:spcBef>
                <a:spcPct val="50000"/>
              </a:spcBef>
            </a:pPr>
            <a:r>
              <a:rPr lang="zh-CN" altLang="zh-CN" sz="2206">
                <a:solidFill>
                  <a:srgbClr val="FF33CC"/>
                </a:solidFill>
                <a:latin typeface="Verdana" charset="0"/>
                <a:ea typeface="华文仿宋" charset="-122"/>
              </a:rPr>
              <a:t>0</a:t>
            </a:r>
            <a:r>
              <a:rPr lang="zh-CN" altLang="zh-CN" sz="2306">
                <a:solidFill>
                  <a:srgbClr val="FF33CC"/>
                </a:solidFill>
                <a:latin typeface="Times New Roman" charset="0"/>
                <a:ea typeface="华文仿宋" charset="-122"/>
              </a:rPr>
              <a:t>级：</a:t>
            </a:r>
            <a:r>
              <a:rPr lang="zh-CN" altLang="zh-CN" sz="2306">
                <a:solidFill>
                  <a:schemeClr val="bg1"/>
                </a:solidFill>
                <a:latin typeface="Times New Roman" charset="0"/>
                <a:ea typeface="华文仿宋" charset="-122"/>
              </a:rPr>
              <a:t>           </a:t>
            </a:r>
            <a:r>
              <a:rPr lang="zh-CN" altLang="zh-CN" sz="2306">
                <a:latin typeface="Times New Roman" charset="0"/>
              </a:rPr>
              <a:t>无痛</a:t>
            </a:r>
            <a:endParaRPr lang="zh-CN" altLang="zh-CN" sz="2606">
              <a:latin typeface="Times New Roman" charset="0"/>
            </a:endParaRPr>
          </a:p>
          <a:p>
            <a:pPr marL="1655064" lvl="0" indent="-1655064">
              <a:lnSpc>
                <a:spcPct val="110000"/>
              </a:lnSpc>
              <a:spcBef>
                <a:spcPct val="50000"/>
              </a:spcBef>
            </a:pPr>
            <a:r>
              <a:rPr lang="zh-CN" altLang="zh-CN" sz="2206">
                <a:solidFill>
                  <a:srgbClr val="FF33CC"/>
                </a:solidFill>
                <a:latin typeface="Verdana" charset="0"/>
                <a:ea typeface="华文仿宋" charset="-122"/>
              </a:rPr>
              <a:t>1</a:t>
            </a:r>
            <a:r>
              <a:rPr lang="zh-CN" altLang="zh-CN" sz="2306">
                <a:solidFill>
                  <a:srgbClr val="FF33CC"/>
                </a:solidFill>
                <a:latin typeface="Times New Roman" charset="0"/>
                <a:ea typeface="华文仿宋" charset="-122"/>
              </a:rPr>
              <a:t>级(轻</a:t>
            </a:r>
            <a:r>
              <a:rPr lang="zh-CN" altLang="zh-CN" sz="2506">
                <a:solidFill>
                  <a:srgbClr val="FF33CC"/>
                </a:solidFill>
                <a:latin typeface="Times New Roman" charset="0"/>
                <a:ea typeface="华文仿宋" charset="-122"/>
                <a:sym typeface="Arial" pitchFamily="34" charset="0"/>
              </a:rPr>
              <a:t>度)：</a:t>
            </a:r>
            <a:r>
              <a:rPr lang="zh-CN" altLang="zh-CN" sz="2506">
                <a:latin typeface="宋体" charset="-122"/>
              </a:rPr>
              <a:t>虽有疼痛但可忍受，能正常生活，睡眠不   受干扰</a:t>
            </a:r>
            <a:endParaRPr lang="zh-CN" altLang="zh-CN" sz="2606">
              <a:latin typeface="宋体" charset="-122"/>
            </a:endParaRPr>
          </a:p>
          <a:p>
            <a:pPr marL="1655064" lvl="0" indent="-1655064">
              <a:lnSpc>
                <a:spcPct val="110000"/>
              </a:lnSpc>
              <a:spcBef>
                <a:spcPct val="50000"/>
              </a:spcBef>
            </a:pPr>
            <a:r>
              <a:rPr lang="zh-CN" altLang="zh-CN" sz="2206">
                <a:solidFill>
                  <a:srgbClr val="FF33CC"/>
                </a:solidFill>
                <a:latin typeface="Times New Roman" charset="0"/>
                <a:ea typeface="华文仿宋" charset="-122"/>
                <a:sym typeface="Arial" pitchFamily="34" charset="0"/>
              </a:rPr>
              <a:t>2级(中度)：</a:t>
            </a:r>
            <a:r>
              <a:rPr lang="zh-CN" altLang="zh-CN" sz="2506">
                <a:latin typeface="Times New Roman" charset="0"/>
              </a:rPr>
              <a:t>疼痛明显，不能忍受，要求服用止痛剂，睡眠受到干扰</a:t>
            </a:r>
            <a:endParaRPr lang="zh-CN" altLang="zh-CN" sz="2606">
              <a:latin typeface="Times New Roman" charset="0"/>
            </a:endParaRPr>
          </a:p>
          <a:p>
            <a:pPr marL="1655064" lvl="0" indent="-1655064">
              <a:lnSpc>
                <a:spcPct val="110000"/>
              </a:lnSpc>
              <a:spcBef>
                <a:spcPct val="50000"/>
              </a:spcBef>
            </a:pPr>
            <a:r>
              <a:rPr lang="zh-CN" altLang="zh-CN" sz="2306">
                <a:solidFill>
                  <a:srgbClr val="FF33CC"/>
                </a:solidFill>
                <a:latin typeface="Times New Roman" charset="0"/>
                <a:ea typeface="华文仿宋" charset="-122"/>
                <a:sym typeface="Arial" pitchFamily="34" charset="0"/>
              </a:rPr>
              <a:t>3级(重度)：</a:t>
            </a:r>
            <a:r>
              <a:rPr lang="zh-CN" altLang="zh-CN" sz="2406">
                <a:latin typeface="Times New Roman" charset="0"/>
              </a:rPr>
              <a:t>持续的剧烈难以忍受的疼痛，必须用止痛剂，睡眠受到严重干扰，可伴有植物神经紊乱或被动体位</a:t>
            </a:r>
            <a:endParaRPr lang="zh-CN" altLang="zh-CN" sz="2606">
              <a:latin typeface="Times New Roman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2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  <a:sym typeface="Arial" pitchFamily="34" charset="0"/>
              </a:rPr>
              <a:t>评估疼痛程度的分级法</a:t>
            </a:r>
            <a:r>
              <a:rPr lang="en-US" altLang="zh-CN">
                <a:solidFill>
                  <a:srgbClr val="FF33CC"/>
                </a:solidFill>
                <a:sym typeface="Arial" pitchFamily="34" charset="0"/>
              </a:rPr>
              <a:t>(2)</a:t>
            </a:r>
          </a:p>
        </p:txBody>
      </p:sp>
      <p:sp>
        <p:nvSpPr>
          <p:cNvPr id="2173" name="Rectangle 3"/>
          <p:cNvSpPr/>
          <p:nvPr>
            <p:ph type="body" idx="4294967295"/>
          </p:nvPr>
        </p:nvSpPr>
        <p:spPr>
          <a:xfrm>
            <a:off x="744779" y="1572311"/>
            <a:ext cx="8535648" cy="1948148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125000"/>
              </a:lnSpc>
            </a:pPr>
            <a:r>
              <a:rPr lang="zh-CN" altLang="en-US">
                <a:ea typeface="华文仿宋" charset="-122"/>
              </a:rPr>
              <a:t>视觉模拟法</a:t>
            </a:r>
            <a:r>
              <a:rPr lang="en-US" altLang="zh-CN">
                <a:ea typeface="华文仿宋" charset="-122"/>
              </a:rPr>
              <a:t>(VAS</a:t>
            </a:r>
            <a:r>
              <a:rPr lang="zh-CN" altLang="en-US">
                <a:ea typeface="华文仿宋" charset="-122"/>
              </a:rPr>
              <a:t>、划线法</a:t>
            </a:r>
            <a:r>
              <a:rPr lang="en-US" altLang="zh-CN">
                <a:ea typeface="华文仿宋" charset="-122"/>
              </a:rPr>
              <a:t>)</a:t>
            </a:r>
            <a:br>
              <a:rPr lang="en-US" altLang="zh-CN">
                <a:solidFill>
                  <a:srgbClr val="FFCC00"/>
                </a:solidFill>
                <a:ea typeface="华文仿宋" charset="-122"/>
              </a:rPr>
            </a:br>
            <a:br>
              <a:rPr lang="en-US" altLang="zh-CN" sz="2724"/>
            </a:br>
            <a:endParaRPr lang="en-US" altLang="zh-CN" sz="2824"/>
          </a:p>
          <a:p>
            <a:pPr lvl="0" eaLnBrk="0" hangingPunct="0">
              <a:lnSpc>
                <a:spcPct val="125000"/>
              </a:lnSpc>
              <a:buNone/>
            </a:pPr>
            <a:endParaRPr lang="zh-CN" altLang="en-US" sz="2498"/>
          </a:p>
        </p:txBody>
      </p:sp>
      <p:pic>
        <p:nvPicPr>
          <p:cNvPr id="2174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908562" y="3735963"/>
            <a:ext cx="8445998" cy="9258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75" name="Rectangle 5"/>
          <p:cNvSpPr/>
          <p:nvPr/>
        </p:nvSpPr>
        <p:spPr>
          <a:xfrm>
            <a:off x="751675" y="4813478"/>
            <a:ext cx="410318" cy="8930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zh-CN" sz="2306">
                <a:latin typeface="Times New Roman" charset="0"/>
                <a:ea typeface="黑体" charset="-122"/>
              </a:rPr>
              <a:t>无</a:t>
            </a:r>
            <a:endParaRPr lang="zh-CN" altLang="zh-CN" sz="2606">
              <a:latin typeface="Times New Roman" charset="0"/>
              <a:ea typeface="黑体" charset="-122"/>
            </a:endParaRPr>
          </a:p>
          <a:p>
            <a:pPr marL="0" lvl="0" indent="0"/>
            <a:r>
              <a:rPr lang="zh-CN" altLang="zh-CN" sz="2406">
                <a:latin typeface="Times New Roman" charset="0"/>
                <a:ea typeface="黑体" charset="-122"/>
              </a:rPr>
              <a:t>痛</a:t>
            </a:r>
            <a:endParaRPr lang="zh-CN" altLang="zh-CN" sz="2606">
              <a:latin typeface="Times New Roman" charset="0"/>
              <a:ea typeface="黑体" charset="-122"/>
            </a:endParaRPr>
          </a:p>
        </p:txBody>
      </p:sp>
      <p:sp>
        <p:nvSpPr>
          <p:cNvPr id="2176" name="Rectangle 6"/>
          <p:cNvSpPr/>
          <p:nvPr/>
        </p:nvSpPr>
        <p:spPr>
          <a:xfrm>
            <a:off x="9116644" y="4780722"/>
            <a:ext cx="510311" cy="8930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</a:pPr>
            <a:r>
              <a:rPr lang="zh-CN" altLang="zh-CN" sz="2506">
                <a:latin typeface="Times New Roman" charset="0"/>
                <a:ea typeface="黑体" charset="-122"/>
              </a:rPr>
              <a:t>最痛</a:t>
            </a:r>
            <a:endParaRPr lang="zh-CN" altLang="zh-CN" sz="2606">
              <a:latin typeface="Times New Roman" charset="0"/>
              <a:ea typeface="黑体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7" name="New shape"/>
          <p:cNvSpPr/>
          <p:nvPr/>
        </p:nvSpPr>
        <p:spPr>
          <a:xfrm>
            <a:off x="0" y="0"/>
            <a:ext cx="9930384" cy="7447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3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导致患者自杀的重要原因之一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术与硫酸吗啡活性成分相结合的产物，是公认的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3、掌握正确的给药途径，指导患者正确使用止痛药。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导致患者自杀的重要原因之一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阿片类药物：吗啡、芬太尼、美施康定（控释技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0级：           无痛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癌症患者常伴有疼痛，严重干扰生活质量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用最小，提高患者的生活质量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对待晚期癌症病人的态度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即按照规定的间隔时间给药，如每隔12小时一次，无论给药当时病人是否发作疼痛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评估疼痛程度的分级法(1)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以“WHO三阶梯止痛原则”为核心的规范化癌痛治疗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  基本原则是采用个体化治疗方案。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5、熟悉止痛药临床应用中的具体问题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对于非甾体抗炎药剂量达到限量时，如果疼痛仍不能满意控制，应当选用阿片类药物镇痛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评估疼痛程度的分级法(2)</a:t>
            </a:r>
          </a:p>
        </p:txBody>
      </p:sp>
      <p:pic>
        <p:nvPicPr>
          <p:cNvPr id="219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30384" cy="7447788"/>
          </a:xfrm>
          <a:prstGeom prst="rect">
            <a:avLst/>
          </a:prstGeom>
        </p:spPr>
      </p:pic>
      <p:sp>
        <p:nvSpPr>
          <p:cNvPr id="2179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  <a:sym typeface="Arial" pitchFamily="34" charset="0"/>
              </a:rPr>
              <a:t>评估疼痛程度的分级法</a:t>
            </a:r>
            <a:r>
              <a:rPr lang="en-US" altLang="zh-CN">
                <a:solidFill>
                  <a:srgbClr val="FF33CC"/>
                </a:solidFill>
                <a:sym typeface="Arial" pitchFamily="34" charset="0"/>
              </a:rPr>
              <a:t>(3)</a:t>
            </a:r>
          </a:p>
        </p:txBody>
      </p:sp>
      <p:sp>
        <p:nvSpPr>
          <p:cNvPr id="2180" name="Rectangle 3"/>
          <p:cNvSpPr/>
          <p:nvPr>
            <p:ph type="body" idx="4294967295"/>
          </p:nvPr>
        </p:nvSpPr>
        <p:spPr>
          <a:xfrm>
            <a:off x="974075" y="1737817"/>
            <a:ext cx="8437378" cy="177919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lnSpc>
                <a:spcPct val="110000"/>
              </a:lnSpc>
            </a:pPr>
            <a:r>
              <a:rPr lang="zh-CN" altLang="en-US">
                <a:ea typeface="华文仿宋" charset="-122"/>
              </a:rPr>
              <a:t>数字分级法</a:t>
            </a:r>
            <a:r>
              <a:rPr lang="en-US" altLang="zh-CN">
                <a:ea typeface="华文仿宋" charset="-122"/>
              </a:rPr>
              <a:t>(NRS)</a:t>
            </a:r>
            <a:br>
              <a:rPr lang="en-US" altLang="zh-CN" sz="2724">
                <a:solidFill>
                  <a:srgbClr val="FFCC00"/>
                </a:solidFill>
              </a:rPr>
            </a:br>
            <a:endParaRPr lang="en-US" altLang="zh-CN" sz="2824"/>
          </a:p>
        </p:txBody>
      </p:sp>
      <p:sp>
        <p:nvSpPr>
          <p:cNvPr id="2181" name="AutoShape 4"/>
          <p:cNvSpPr/>
          <p:nvPr/>
        </p:nvSpPr>
        <p:spPr>
          <a:xfrm>
            <a:off x="1087860" y="3156691"/>
            <a:ext cx="7975340" cy="2677410"/>
          </a:xfrm>
          <a:prstGeom prst="roundRect">
            <a:avLst>
              <a:gd name="adj" fmla="val 16667"/>
            </a:avLst>
          </a:prstGeom>
          <a:solidFill>
            <a:srgbClr val="FFF3FF"/>
          </a:solidFill>
          <a:ln cap="flat">
            <a:solidFill>
              <a:srgbClr val="9999FF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endParaRPr sz="2606">
              <a:latin typeface="Times New Roman" charset="0"/>
              <a:ea typeface="黑体" charset="-122"/>
            </a:endParaRPr>
          </a:p>
        </p:txBody>
      </p:sp>
      <p:sp>
        <p:nvSpPr>
          <p:cNvPr id="2182" name="Rectangle 5"/>
          <p:cNvSpPr/>
          <p:nvPr/>
        </p:nvSpPr>
        <p:spPr>
          <a:xfrm>
            <a:off x="515484" y="6147873"/>
            <a:ext cx="9083887" cy="61030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10000"/>
              </a:lnSpc>
              <a:spcBef>
                <a:spcPct val="20000"/>
              </a:spcBef>
            </a:pPr>
            <a:r>
              <a:rPr lang="zh-CN" altLang="zh-CN" sz="2641">
                <a:latin typeface="Times New Roman" charset="0"/>
                <a:ea typeface="华文仿宋" charset="-122"/>
              </a:rPr>
              <a:t>0为无痛，1-3为轻度痛，4-6为中度痛，7-10为重度痛</a:t>
            </a:r>
            <a:endParaRPr lang="zh-CN" altLang="zh-CN" sz="3041">
              <a:latin typeface="Times New Roman" charset="0"/>
              <a:ea typeface="华文仿宋" charset="-122"/>
            </a:endParaRPr>
          </a:p>
        </p:txBody>
      </p:sp>
      <p:sp>
        <p:nvSpPr>
          <p:cNvPr id="2183" name="Rectangle 6"/>
          <p:cNvSpPr/>
          <p:nvPr/>
        </p:nvSpPr>
        <p:spPr>
          <a:xfrm>
            <a:off x="1382668" y="5060014"/>
            <a:ext cx="505140" cy="8930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zh-CN" altLang="zh-CN" sz="2206">
                <a:latin typeface="Times New Roman" charset="0"/>
                <a:ea typeface="黑体" charset="-122"/>
              </a:rPr>
              <a:t>无</a:t>
            </a:r>
            <a:endParaRPr lang="zh-CN" altLang="zh-CN" sz="2606">
              <a:latin typeface="Times New Roman" charset="0"/>
              <a:ea typeface="黑体" charset="-122"/>
            </a:endParaRPr>
          </a:p>
          <a:p>
            <a:pPr marL="0" lvl="0" indent="0"/>
            <a:r>
              <a:rPr lang="zh-CN" altLang="zh-CN" sz="2206">
                <a:latin typeface="Times New Roman" charset="0"/>
                <a:ea typeface="黑体" charset="-122"/>
              </a:rPr>
              <a:t>痛</a:t>
            </a:r>
            <a:endParaRPr lang="zh-CN" altLang="zh-CN" sz="2606">
              <a:latin typeface="Times New Roman" charset="0"/>
              <a:ea typeface="黑体" charset="-122"/>
            </a:endParaRPr>
          </a:p>
        </p:txBody>
      </p:sp>
      <p:pic>
        <p:nvPicPr>
          <p:cNvPr id="2184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1615412" y="3375641"/>
            <a:ext cx="6289243" cy="15998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85" name="Rectangle 8"/>
          <p:cNvSpPr/>
          <p:nvPr/>
        </p:nvSpPr>
        <p:spPr>
          <a:xfrm>
            <a:off x="7646051" y="5027257"/>
            <a:ext cx="510311" cy="8930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ct val="50000"/>
              </a:spcBef>
            </a:pPr>
            <a:r>
              <a:rPr lang="zh-CN" altLang="zh-CN" sz="2406">
                <a:latin typeface="Times New Roman" charset="0"/>
                <a:ea typeface="黑体" charset="-122"/>
              </a:rPr>
              <a:t>最痛</a:t>
            </a:r>
            <a:endParaRPr lang="zh-CN" altLang="zh-CN" sz="2606">
              <a:latin typeface="Times New Roman" charset="0"/>
              <a:ea typeface="黑体" charset="-122"/>
            </a:endParaRPr>
          </a:p>
        </p:txBody>
      </p:sp>
      <p:sp>
        <p:nvSpPr>
          <p:cNvPr id="2186" name="Text Box 9"/>
          <p:cNvSpPr/>
          <p:nvPr/>
        </p:nvSpPr>
        <p:spPr>
          <a:xfrm>
            <a:off x="1886083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2072">
                <a:latin typeface="Verdana" charset="0"/>
                <a:ea typeface="黑体" charset="-122"/>
              </a:rPr>
              <a:t>0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87" name="Text Box 10"/>
          <p:cNvSpPr/>
          <p:nvPr/>
        </p:nvSpPr>
        <p:spPr>
          <a:xfrm>
            <a:off x="2523972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872">
                <a:latin typeface="Verdana" charset="0"/>
                <a:ea typeface="黑体" charset="-122"/>
              </a:rPr>
              <a:t>1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88" name="Text Box 11"/>
          <p:cNvSpPr/>
          <p:nvPr/>
        </p:nvSpPr>
        <p:spPr>
          <a:xfrm>
            <a:off x="3136002" y="3908365"/>
            <a:ext cx="356873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972">
                <a:latin typeface="Verdana" charset="0"/>
                <a:ea typeface="黑体" charset="-122"/>
              </a:rPr>
              <a:t>2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89" name="Text Box 12"/>
          <p:cNvSpPr/>
          <p:nvPr/>
        </p:nvSpPr>
        <p:spPr>
          <a:xfrm>
            <a:off x="3748030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2072">
                <a:latin typeface="Verdana" charset="0"/>
                <a:ea typeface="黑体" charset="-122"/>
              </a:rPr>
              <a:t>3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0" name="Text Box 13"/>
          <p:cNvSpPr/>
          <p:nvPr/>
        </p:nvSpPr>
        <p:spPr>
          <a:xfrm>
            <a:off x="4360059" y="3908365"/>
            <a:ext cx="356873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772">
                <a:latin typeface="Verdana" charset="0"/>
                <a:ea typeface="黑体" charset="-122"/>
              </a:rPr>
              <a:t>4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1" name="Text Box 14"/>
          <p:cNvSpPr/>
          <p:nvPr/>
        </p:nvSpPr>
        <p:spPr>
          <a:xfrm>
            <a:off x="4972088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872">
                <a:latin typeface="Verdana" charset="0"/>
                <a:ea typeface="黑体" charset="-122"/>
              </a:rPr>
              <a:t>5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2" name="Text Box 15"/>
          <p:cNvSpPr/>
          <p:nvPr/>
        </p:nvSpPr>
        <p:spPr>
          <a:xfrm>
            <a:off x="5584117" y="3908365"/>
            <a:ext cx="356873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972">
                <a:latin typeface="Verdana" charset="0"/>
                <a:ea typeface="黑体" charset="-122"/>
              </a:rPr>
              <a:t>6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3" name="Text Box 16"/>
          <p:cNvSpPr/>
          <p:nvPr/>
        </p:nvSpPr>
        <p:spPr>
          <a:xfrm>
            <a:off x="6196146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772">
                <a:latin typeface="Verdana" charset="0"/>
                <a:ea typeface="黑体" charset="-122"/>
              </a:rPr>
              <a:t>7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4" name="Text Box 17"/>
          <p:cNvSpPr/>
          <p:nvPr/>
        </p:nvSpPr>
        <p:spPr>
          <a:xfrm>
            <a:off x="6808175" y="3908365"/>
            <a:ext cx="356873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872">
                <a:latin typeface="Verdana" charset="0"/>
                <a:ea typeface="黑体" charset="-122"/>
              </a:rPr>
              <a:t>8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5" name="Text Box 18"/>
          <p:cNvSpPr/>
          <p:nvPr/>
        </p:nvSpPr>
        <p:spPr>
          <a:xfrm>
            <a:off x="7420204" y="3908365"/>
            <a:ext cx="356874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872">
                <a:latin typeface="Verdana" charset="0"/>
                <a:ea typeface="黑体" charset="-122"/>
              </a:rPr>
              <a:t>9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  <p:sp>
        <p:nvSpPr>
          <p:cNvPr id="2196" name="Text Box 19"/>
          <p:cNvSpPr/>
          <p:nvPr/>
        </p:nvSpPr>
        <p:spPr>
          <a:xfrm>
            <a:off x="8032233" y="3908365"/>
            <a:ext cx="562032" cy="4310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zh-CN" sz="1772">
                <a:latin typeface="Verdana" charset="0"/>
                <a:ea typeface="黑体" charset="-122"/>
              </a:rPr>
              <a:t>10</a:t>
            </a:r>
            <a:endParaRPr lang="zh-CN" altLang="zh-CN" sz="2172">
              <a:latin typeface="Verdana" charset="0"/>
              <a:ea typeface="黑体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9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  <a:sym typeface="Arial" pitchFamily="34" charset="0"/>
              </a:rPr>
              <a:t>评估疼痛程度的分级法(4)</a:t>
            </a:r>
            <a:br>
              <a:rPr lang="zh-CN" altLang="en-US">
                <a:solidFill>
                  <a:srgbClr val="FF33CC"/>
                </a:solidFill>
                <a:sym typeface="Arial" pitchFamily="34" charset="0"/>
              </a:rPr>
            </a:br>
            <a:endParaRPr lang="zh-CN" altLang="en-US" sz="4127">
              <a:solidFill>
                <a:srgbClr val="FF33CC"/>
              </a:solidFill>
              <a:sym typeface="Arial" pitchFamily="34" charset="0"/>
            </a:endParaRPr>
          </a:p>
        </p:txBody>
      </p:sp>
      <p:sp>
        <p:nvSpPr>
          <p:cNvPr id="2200" name="AutoShape 3"/>
          <p:cNvSpPr/>
          <p:nvPr/>
        </p:nvSpPr>
        <p:spPr>
          <a:xfrm>
            <a:off x="772363" y="3089453"/>
            <a:ext cx="8704603" cy="2586038"/>
          </a:xfrm>
          <a:prstGeom prst="roundRect">
            <a:avLst>
              <a:gd name="adj" fmla="val 16667"/>
            </a:avLst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2206">
                <a:latin typeface="Verdana" charset="0"/>
                <a:ea typeface="黑体" charset="-122"/>
              </a:rPr>
              <a:t> 0           2           4           6           8          10     </a:t>
            </a:r>
            <a:endParaRPr lang="zh-CN" altLang="zh-CN" sz="2606">
              <a:latin typeface="Verdana" charset="0"/>
              <a:ea typeface="黑体" charset="-122"/>
            </a:endParaRPr>
          </a:p>
          <a:p>
            <a:pPr marL="0" lvl="0" indent="0" eaLnBrk="1" hangingPunct="1"/>
            <a:endParaRPr lang="zh-CN" altLang="zh-CN" sz="3910" baseline="30000">
              <a:latin typeface="Verdana" charset="0"/>
              <a:ea typeface="黑体" charset="-122"/>
            </a:endParaRPr>
          </a:p>
          <a:p>
            <a:pPr marL="0" lvl="0" indent="0" eaLnBrk="1" hangingPunct="1"/>
            <a:endParaRPr lang="zh-CN" altLang="zh-CN" sz="3910" baseline="30000">
              <a:latin typeface="Verdana" charset="0"/>
              <a:ea typeface="黑体" charset="-122"/>
            </a:endParaRPr>
          </a:p>
          <a:p>
            <a:pPr marL="0" lvl="0" indent="0" eaLnBrk="1" hangingPunct="1"/>
            <a:endParaRPr lang="zh-CN" altLang="zh-CN" sz="3910" baseline="30000">
              <a:latin typeface="Verdana" charset="0"/>
              <a:ea typeface="黑体" charset="-122"/>
            </a:endParaRPr>
          </a:p>
          <a:p>
            <a:pPr marL="0" lvl="0" indent="0" eaLnBrk="1" hangingPunct="1"/>
            <a:endParaRPr lang="zh-CN" altLang="zh-CN" sz="3910" baseline="30000">
              <a:latin typeface="Verdana" charset="0"/>
              <a:ea typeface="黑体" charset="-122"/>
            </a:endParaRPr>
          </a:p>
        </p:txBody>
      </p:sp>
      <p:pic>
        <p:nvPicPr>
          <p:cNvPr id="2201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820636" y="3880781"/>
            <a:ext cx="8352902" cy="1205093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02" name="Text Box 5"/>
          <p:cNvSpPr/>
          <p:nvPr/>
        </p:nvSpPr>
        <p:spPr>
          <a:xfrm>
            <a:off x="2577418" y="2399843"/>
            <a:ext cx="5053117" cy="56375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2641">
                <a:latin typeface="Verdana" charset="0"/>
                <a:ea typeface="华文仿宋" charset="-122"/>
              </a:rPr>
              <a:t>Wong-Baker 面部表情量表</a:t>
            </a:r>
            <a:endParaRPr lang="zh-CN" altLang="zh-CN" sz="3041">
              <a:latin typeface="Verdana" charset="0"/>
              <a:ea typeface="华文仿宋" charset="-122"/>
            </a:endParaRPr>
          </a:p>
        </p:txBody>
      </p:sp>
      <p:sp>
        <p:nvSpPr>
          <p:cNvPr id="2203" name="Text Box 6"/>
          <p:cNvSpPr/>
          <p:nvPr/>
        </p:nvSpPr>
        <p:spPr>
          <a:xfrm flipH="1">
            <a:off x="896493" y="5132423"/>
            <a:ext cx="8837352" cy="486175"/>
          </a:xfrm>
          <a:prstGeom prst="rect">
            <a:avLst/>
          </a:prstGeom>
          <a:solidFill>
            <a:srgbClr val="FFF3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810" baseline="30000">
                <a:latin typeface="Verdana" charset="0"/>
                <a:ea typeface="华文仿宋" charset="-122"/>
              </a:rPr>
              <a:t>无痛     有点痛   轻微疼痛   疼痛明显   疼痛严重  剧烈痛</a:t>
            </a:r>
            <a:endParaRPr lang="zh-CN" altLang="en-US" sz="3910" baseline="30000">
              <a:latin typeface="Verdana" charset="0"/>
              <a:ea typeface="华文仿宋" charset="-122"/>
            </a:endParaRPr>
          </a:p>
        </p:txBody>
      </p:sp>
      <p:sp>
        <p:nvSpPr>
          <p:cNvPr id="2204" name="Text Box 7"/>
          <p:cNvSpPr/>
          <p:nvPr/>
        </p:nvSpPr>
        <p:spPr>
          <a:xfrm>
            <a:off x="351701" y="5601357"/>
            <a:ext cx="8914934" cy="11585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3075">
                <a:solidFill>
                  <a:srgbClr val="FF33CC"/>
                </a:solidFill>
                <a:latin typeface="宋体" charset="-122"/>
                <a:sym typeface="Arial" pitchFamily="34" charset="0"/>
              </a:rPr>
              <a:t>主要用于7岁以下儿童或认知障碍成年人的疼痛评估</a:t>
            </a:r>
            <a:endParaRPr lang="zh-CN" altLang="en-US" sz="3475">
              <a:solidFill>
                <a:srgbClr val="FF33CC"/>
              </a:solidFill>
              <a:latin typeface="宋体" charset="-122"/>
              <a:sym typeface="Arial" pitchFamily="34" charset="0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7" name="Rectangle 2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  <a:sym typeface="Arial" pitchFamily="34" charset="0"/>
              </a:rPr>
              <a:t>评估的要求 ：</a:t>
            </a:r>
          </a:p>
        </p:txBody>
      </p:sp>
      <p:sp>
        <p:nvSpPr>
          <p:cNvPr id="2208" name="Rectangle 3"/>
          <p:cNvSpPr/>
          <p:nvPr>
            <p:ph type="body" idx="4294967295"/>
          </p:nvPr>
        </p:nvSpPr>
        <p:spPr>
          <a:xfrm>
            <a:off x="496519" y="1299915"/>
            <a:ext cx="8937345" cy="5358269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/>
            <a:endParaRPr lang="zh-CN" altLang="en-US">
              <a:solidFill>
                <a:srgbClr val="FFCC00"/>
              </a:solidFill>
            </a:endParaRPr>
          </a:p>
          <a:p>
            <a:pPr lvl="0" eaLnBrk="0" hangingPunct="0">
              <a:buNone/>
            </a:pPr>
            <a:r>
              <a:rPr lang="zh-CN" altLang="en-US"/>
              <a:t>   </a:t>
            </a:r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入院时，在常规作入院评估时、手术后</a:t>
            </a:r>
            <a:r>
              <a:rPr lang="en-US" altLang="zh-CN" sz="3292">
                <a:latin typeface="华文中宋" charset="-122"/>
                <a:ea typeface="华文中宋" charset="-122"/>
                <a:sym typeface="Arial" pitchFamily="34" charset="0"/>
              </a:rPr>
              <a:t>6</a:t>
            </a:r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小时内，患者主诉疼痛时完成首次评估；首次评估后，每天评估</a:t>
            </a:r>
            <a:r>
              <a:rPr lang="en-US" altLang="zh-CN" sz="3492">
                <a:latin typeface="华文中宋" charset="-122"/>
                <a:ea typeface="华文中宋" charset="-122"/>
                <a:sym typeface="Arial" pitchFamily="34" charset="0"/>
              </a:rPr>
              <a:t>4</a:t>
            </a:r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次，连续</a:t>
            </a:r>
            <a:r>
              <a:rPr lang="en-US" altLang="zh-CN" sz="3292">
                <a:latin typeface="华文中宋" charset="-122"/>
                <a:ea typeface="华文中宋" charset="-122"/>
                <a:sym typeface="Arial" pitchFamily="34" charset="0"/>
              </a:rPr>
              <a:t>3d</a:t>
            </a: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，分值≥</a:t>
            </a:r>
            <a:r>
              <a:rPr lang="en-US" altLang="zh-CN" sz="3592">
                <a:latin typeface="华文中宋" charset="-122"/>
                <a:ea typeface="华文中宋" charset="-122"/>
                <a:sym typeface="Arial" pitchFamily="34" charset="0"/>
              </a:rPr>
              <a:t>4</a:t>
            </a: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分为重点评估患者，每天</a:t>
            </a:r>
            <a:r>
              <a:rPr lang="en-US" altLang="zh-CN" sz="3492">
                <a:latin typeface="华文中宋" charset="-122"/>
                <a:ea typeface="华文中宋" charset="-122"/>
                <a:sym typeface="Arial" pitchFamily="34" charset="0"/>
              </a:rPr>
              <a:t>4</a:t>
            </a: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次，连续</a:t>
            </a:r>
            <a:r>
              <a:rPr lang="en-US" altLang="zh-CN" sz="3592">
                <a:latin typeface="华文中宋" charset="-122"/>
                <a:ea typeface="华文中宋" charset="-122"/>
                <a:sym typeface="Arial" pitchFamily="34" charset="0"/>
              </a:rPr>
              <a:t>3d</a:t>
            </a:r>
            <a:r>
              <a:rPr lang="zh-CN" altLang="en-US" sz="3292">
                <a:latin typeface="华文中宋" charset="-122"/>
                <a:ea typeface="华文中宋" charset="-122"/>
                <a:sym typeface="Arial" pitchFamily="34" charset="0"/>
              </a:rPr>
              <a:t>，分值＜</a:t>
            </a:r>
            <a:r>
              <a:rPr lang="en-US" altLang="zh-CN" sz="3392">
                <a:latin typeface="华文中宋" charset="-122"/>
                <a:ea typeface="华文中宋" charset="-122"/>
                <a:sym typeface="Arial" pitchFamily="34" charset="0"/>
              </a:rPr>
              <a:t>4</a:t>
            </a:r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分，每天</a:t>
            </a:r>
            <a:r>
              <a:rPr lang="en-US" altLang="zh-CN" sz="3392">
                <a:latin typeface="华文中宋" charset="-122"/>
                <a:ea typeface="华文中宋" charset="-122"/>
                <a:sym typeface="Arial" pitchFamily="34" charset="0"/>
              </a:rPr>
              <a:t>1</a:t>
            </a: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次 </a:t>
            </a:r>
            <a:r>
              <a:rPr lang="en-US" altLang="zh-CN" sz="3392">
                <a:latin typeface="华文中宋" charset="-122"/>
                <a:ea typeface="华文中宋" charset="-122"/>
                <a:sym typeface="Arial" pitchFamily="34" charset="0"/>
              </a:rPr>
              <a:t>;</a:t>
            </a:r>
            <a:endParaRPr lang="en-US" altLang="zh-CN" sz="3692">
              <a:latin typeface="华文中宋" charset="-122"/>
              <a:ea typeface="华文中宋" charset="-122"/>
              <a:sym typeface="Arial" pitchFamily="34" charset="0"/>
            </a:endParaRPr>
          </a:p>
          <a:p>
            <a:pPr lvl="0" eaLnBrk="0" hangingPunct="0">
              <a:buNone/>
            </a:pPr>
            <a:endParaRPr lang="zh-CN" altLang="en-US"/>
          </a:p>
        </p:txBody>
      </p:sp>
    </p:spTree>
  </p:cSld>
  <p:clrMapOvr>
    <a:masterClrMapping/>
  </p:clrMapOvr>
  <p:transition>
    <p:random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1" name="Rectangle 2"/>
          <p:cNvSpPr/>
          <p:nvPr>
            <p:ph type="body" idx="4294967295"/>
          </p:nvPr>
        </p:nvSpPr>
        <p:spPr>
          <a:xfrm>
            <a:off x="496519" y="1737817"/>
            <a:ext cx="8937345" cy="4920367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2389" indent="-372389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3258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27539" indent="-353426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charset="2"/>
              <a:buChar char="q"/>
              <a:defRPr kumimoji="0" lang="zh-CN" altLang="en-US" sz="282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10272" indent="-38101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charset="2"/>
              <a:buChar char="n"/>
              <a:defRPr kumimoji="0" lang="zh-CN" altLang="en-US" sz="2389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55077" indent="-343080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q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825742" indent="-368941" algn="l" defTabSz="993038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charset="2"/>
              <a:buChar char="§"/>
              <a:defRPr kumimoji="0" lang="zh-CN" altLang="en-US" sz="21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0" hangingPunct="0">
              <a:buNone/>
            </a:pPr>
            <a:endParaRPr lang="zh-CN" altLang="en-US" sz="3692">
              <a:solidFill>
                <a:srgbClr val="FFCC00"/>
              </a:solidFill>
            </a:endParaRPr>
          </a:p>
          <a:p>
            <a:pPr lvl="0" eaLnBrk="0" hangingPunct="0">
              <a:buNone/>
            </a:pPr>
            <a:r>
              <a:rPr lang="zh-CN" altLang="en-US"/>
              <a:t>   </a:t>
            </a:r>
            <a:r>
              <a:rPr lang="zh-CN" altLang="en-US" sz="3492">
                <a:latin typeface="华文中宋" charset="-122"/>
                <a:ea typeface="华文中宋" charset="-122"/>
                <a:sym typeface="Arial" pitchFamily="34" charset="0"/>
              </a:rPr>
              <a:t>在体温单34-35℃之间，每一格为2分，共10分，35℃处为10分，34℃处为0分，用蓝铅笔画蓝圆点并连线，35℃旁用蓝黑钢笔竖写</a:t>
            </a:r>
            <a:r>
              <a:rPr lang="zh-CN" altLang="en-US" sz="3292">
                <a:ea typeface="华文中宋" charset="-122"/>
                <a:sym typeface="Arial" pitchFamily="34" charset="0"/>
              </a:rPr>
              <a:t>“</a:t>
            </a:r>
            <a:r>
              <a:rPr lang="zh-CN" altLang="en-US" sz="3392">
                <a:latin typeface="华文中宋" charset="-122"/>
                <a:ea typeface="华文中宋" charset="-122"/>
                <a:sym typeface="Arial" pitchFamily="34" charset="0"/>
              </a:rPr>
              <a:t>疼痛</a:t>
            </a:r>
            <a:r>
              <a:rPr lang="zh-CN" altLang="en-US" sz="3392">
                <a:ea typeface="华文中宋" charset="-122"/>
                <a:sym typeface="Arial" pitchFamily="34" charset="0"/>
              </a:rPr>
              <a:t>”</a:t>
            </a:r>
            <a:r>
              <a:rPr lang="zh-CN" altLang="en-US" sz="3592">
                <a:latin typeface="华文中宋" charset="-122"/>
                <a:ea typeface="华文中宋" charset="-122"/>
                <a:sym typeface="Arial" pitchFamily="34" charset="0"/>
              </a:rPr>
              <a:t>两字；对疼痛患者采取任何干预措施（含药物和非药物）和有病情变化时，随时记录。</a:t>
            </a:r>
            <a:endParaRPr lang="zh-CN" altLang="en-US" sz="3692">
              <a:latin typeface="华文中宋" charset="-122"/>
              <a:ea typeface="华文中宋" charset="-122"/>
              <a:sym typeface="Arial" pitchFamily="34" charset="0"/>
            </a:endParaRPr>
          </a:p>
        </p:txBody>
      </p:sp>
      <p:sp>
        <p:nvSpPr>
          <p:cNvPr id="2212" name="Rectangle 3"/>
          <p:cNvSpPr/>
          <p:nvPr>
            <p:ph type="title" idx="4294967295"/>
          </p:nvPr>
        </p:nvSpPr>
        <p:spPr>
          <a:xfrm>
            <a:off x="496519" y="301705"/>
            <a:ext cx="8937345" cy="123785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  <a:lvl2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2pPr>
            <a:lvl3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3pPr>
            <a:lvl4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4pPr>
            <a:lvl5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5pPr>
          </a:lstStyle>
          <a:p>
            <a:pPr lvl="0" eaLnBrk="0" hangingPunct="0"/>
            <a:r>
              <a:rPr lang="zh-CN" altLang="en-US">
                <a:solidFill>
                  <a:srgbClr val="FF33CC"/>
                </a:solidFill>
                <a:sym typeface="Arial" pitchFamily="34" charset="0"/>
              </a:rPr>
              <a:t>绘制的要求 ：</a:t>
            </a:r>
          </a:p>
        </p:txBody>
      </p:sp>
    </p:spTree>
  </p:cSld>
  <p:clrMapOvr>
    <a:masterClrMapping/>
  </p:clrMapOvr>
  <p:transition>
    <p:random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5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586168" y="1144753"/>
            <a:ext cx="3987670" cy="60754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16" name="Text Box 3"/>
          <p:cNvSpPr/>
          <p:nvPr/>
        </p:nvSpPr>
        <p:spPr>
          <a:xfrm>
            <a:off x="586168" y="205160"/>
            <a:ext cx="4301442" cy="62926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6519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303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9558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86077" indent="0" algn="l" defTabSz="993038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955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3275" b="1">
                <a:solidFill>
                  <a:srgbClr val="CC0099"/>
                </a:solidFill>
                <a:latin typeface="Times New Roman" charset="0"/>
                <a:ea typeface="隶书"/>
              </a:rPr>
              <a:t>体温单疼痛评估记录</a:t>
            </a:r>
            <a:endParaRPr lang="zh-CN" altLang="en-US" sz="3475" b="1">
              <a:solidFill>
                <a:srgbClr val="CC0099"/>
              </a:solidFill>
              <a:latin typeface="Times New Roman" charset="0"/>
              <a:ea typeface="隶书"/>
            </a:endParaRPr>
          </a:p>
        </p:txBody>
      </p:sp>
      <p:pic>
        <p:nvPicPr>
          <p:cNvPr id="2217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1525763" y="1927460"/>
            <a:ext cx="8209807" cy="54720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Rectangle 2"/>
          <p:cNvSpPr/>
          <p:nvPr>
            <p:ph type="ctrTitle" idx="4294967295"/>
          </p:nvPr>
        </p:nvSpPr>
        <p:spPr>
          <a:xfrm>
            <a:off x="227571" y="2542937"/>
            <a:ext cx="9149401" cy="149472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0" indent="0" algn="l" defTabSz="993038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561" b="0" i="0" u="none">
                <a:solidFill>
                  <a:schemeClr val="tx2"/>
                </a:solidFill>
                <a:latin typeface="Garamond" charset="0"/>
                <a:ea typeface="宋体" charset="-122"/>
              </a:defRPr>
            </a:lvl1pPr>
          </a:lstStyle>
          <a:p>
            <a:pPr lvl="0" algn="ctr" eaLnBrk="1" hangingPunct="1"/>
            <a:r>
              <a:rPr lang="zh-CN" altLang="en-US" b="1">
                <a:solidFill>
                  <a:srgbClr val="FF33CC"/>
                </a:solidFill>
                <a:latin typeface="华文中宋" charset="-122"/>
                <a:ea typeface="华文中宋" charset="-122"/>
                <a:sym typeface="Arial" pitchFamily="34" charset="0"/>
              </a:rPr>
              <a:t>药物治疗是癌痛治疗的主要方法</a:t>
            </a:r>
          </a:p>
        </p:txBody>
      </p:sp>
    </p:spTree>
  </p:cSld>
  <p:clrMapOvr>
    <a:masterClrMapping/>
  </p:clrMapOvr>
  <p:transition>
    <p:random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60384" cy="61777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https://d.book118.com/646211133101010102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0">
      <a:dk1>
        <a:srgbClr val="000000"/>
      </a:dk1>
      <a:lt1>
        <a:srgbClr val="FFF3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00"/>
      </a:hlink>
      <a:folHlink>
        <a:srgbClr val="AFBF39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B0506"/>
        </a:dk1>
        <a:lt1>
          <a:srgbClr val="FFFFFF"/>
        </a:lt1>
        <a:dk2>
          <a:srgbClr val="333333"/>
        </a:dk2>
        <a:lt2>
          <a:srgbClr val="CCCCFF"/>
        </a:lt2>
        <a:accent1>
          <a:srgbClr val="3366CC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221013"/>
        </a:dk1>
        <a:lt1>
          <a:srgbClr val="FFFFFF"/>
        </a:lt1>
        <a:dk2>
          <a:srgbClr val="33333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2600"/>
        </a:dk1>
        <a:lt1>
          <a:srgbClr val="F8F8F8"/>
        </a:lt1>
        <a:dk2>
          <a:srgbClr val="9B8D65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00"/>
        </a:hlink>
        <a:folHlink>
          <a:srgbClr val="8080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706F37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">
        <a:dk1>
          <a:srgbClr val="000000"/>
        </a:dk1>
        <a:lt1>
          <a:srgbClr val="FFF3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10">
      <a:dk1>
        <a:srgbClr val="000000"/>
      </a:dk1>
      <a:lt1>
        <a:srgbClr val="FFF3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00"/>
      </a:hlink>
      <a:folHlink>
        <a:srgbClr val="AFBF39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B0506"/>
        </a:dk1>
        <a:lt1>
          <a:srgbClr val="FFFFFF"/>
        </a:lt1>
        <a:dk2>
          <a:srgbClr val="333333"/>
        </a:dk2>
        <a:lt2>
          <a:srgbClr val="CCCCFF"/>
        </a:lt2>
        <a:accent1>
          <a:srgbClr val="3366CC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3">
        <a:dk1>
          <a:srgbClr val="221013"/>
        </a:dk1>
        <a:lt1>
          <a:srgbClr val="FFFFFF"/>
        </a:lt1>
        <a:dk2>
          <a:srgbClr val="33333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666633"/>
        </a:folHlink>
      </a:clrScheme>
      <a:clrMap bg1="lt2" tx1="dk2" bg2="lt1" tx2="dk1" accent1="accent1" accent2="accent2" accent3="accent3" accent4="accent4" accent5="accent5" accent6="accent6" hlink="hlink" folHlink="folHlink"/>
    </a:extraClrScheme>
    <a:extraClrScheme>
      <a:clrScheme name=" overriden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B2B2B2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2600"/>
        </a:dk1>
        <a:lt1>
          <a:srgbClr val="F8F8F8"/>
        </a:lt1>
        <a:dk2>
          <a:srgbClr val="9B8D65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00"/>
        </a:hlink>
        <a:folHlink>
          <a:srgbClr val="808000"/>
        </a:folHlink>
      </a:clrScheme>
      <a:clrMap bg1="lt1" tx1="dk2" bg2="lt2" tx2="dk1" accent1="accent1" accent2="accent2" accent3="accent3" accent4="accent4" accent5="accent5" accent6="accent6" hlink="hlink" folHlink="folHlink"/>
    </a:extraClrScheme>
    <a:extraClrScheme>
      <a:clrScheme name=" overriden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706F37"/>
        </a:folHlink>
      </a:clrScheme>
      <a:clrMap bg1="lt2" tx1="dk1" bg2="lt1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">
        <a:dk1>
          <a:srgbClr val="000000"/>
        </a:dk1>
        <a:lt1>
          <a:srgbClr val="FFF3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9">
      <vt:lpstr>Arial</vt:lpstr>
      <vt:lpstr>Calibri</vt:lpstr>
      <vt:lpstr>宋体</vt:lpstr>
      <vt:lpstr>Garamond</vt:lpstr>
      <vt:lpstr>Wingdings</vt:lpstr>
      <vt:lpstr>华文中宋</vt:lpstr>
      <vt:lpstr>楷体_GB2312</vt:lpstr>
      <vt:lpstr>Times New Roman</vt:lpstr>
      <vt:lpstr>黑体</vt:lpstr>
      <vt:lpstr>Verdana</vt:lpstr>
      <vt:lpstr>华文仿宋</vt:lpstr>
      <vt:lpstr>隶书</vt:lpstr>
      <vt:lpstr>Office Theme</vt:lpstr>
      <vt:lpstr>癌症患者疼痛的护理业务学习</vt:lpstr>
      <vt:lpstr>学习目标</vt:lpstr>
      <vt:lpstr>PowerPoint Presentation</vt:lpstr>
      <vt:lpstr>PowerPoint Presentation</vt:lpstr>
      <vt:lpstr>PowerPoint Presentation</vt:lpstr>
      <vt:lpstr>癌痛现状</vt:lpstr>
      <vt:lpstr>PowerPoint Presentation</vt:lpstr>
      <vt:lpstr>疼痛分类</vt:lpstr>
      <vt:lpstr>  癌痛是慢性疼痛</vt:lpstr>
      <vt:lpstr>癌痛的原因</vt:lpstr>
      <vt:lpstr>癌痛对癌症患者的影响</vt:lpstr>
      <vt:lpstr>“消除疼痛是患者的基本人权”</vt:lpstr>
      <vt:lpstr>疼痛列入第五大生命指征</vt:lpstr>
      <vt:lpstr>科学评估疼痛是规范化治疗的关键</vt:lpstr>
      <vt:lpstr>疼痛评估的原则</vt:lpstr>
      <vt:lpstr>癌痛评估内容</vt:lpstr>
      <vt:lpstr>癌痛评估方法</vt:lpstr>
      <vt:lpstr>评估疼痛程度的分级法(1)</vt:lpstr>
      <vt:lpstr>评估疼痛程度的分级法(2)</vt:lpstr>
      <vt:lpstr>评估疼痛程度的分级法(3)</vt:lpstr>
      <vt:lpstr>评估疼痛程度的分级法(4)</vt:lpstr>
      <vt:lpstr>评估的要求 ：</vt:lpstr>
      <vt:lpstr>绘制的要求 ：</vt:lpstr>
      <vt:lpstr>PowerPoint Presentation</vt:lpstr>
      <vt:lpstr>药物治疗是癌痛治疗的主要方法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2024-09-27T03:39:53.110</cp:lastPrinted>
  <dcterms:created xsi:type="dcterms:W3CDTF">2024-09-26T19:39:53Z</dcterms:created>
  <dcterms:modified xsi:type="dcterms:W3CDTF">2024-09-26T19:39:54Z</dcterms:modified>
</cp:coreProperties>
</file>