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VERKAD+MS-UIGothic"/>
      <p:regular r:id="rId15"/>
    </p:embeddedFont>
    <p:embeddedFont>
      <p:font typeface="RDFVIN+HTHMUB+MicrosoftYaHei-Bold"/>
      <p:regular r:id="rId16"/>
    </p:embeddedFont>
    <p:embeddedFont>
      <p:font typeface="PJPUVR+QVQKDO+ArialMT"/>
      <p:regular r:id="rId17"/>
    </p:embeddedFont>
    <p:embeddedFont>
      <p:font typeface="JAFLBG+FJNOSD+MicrosoftYaHei"/>
      <p:regular r:id="rId18"/>
    </p:embeddedFont>
    <p:embeddedFont>
      <p:font typeface="JUFVBS+FJNOSD+MicrosoftYaHei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DD772F-CD8E-4023-925D-41C72EEC4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487780-0FD4-466D-B6AD-397BD59EC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748FD-F2B4-41E3-AB18-8E095C2C1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5603E4-9E3E-4B9F-AA38-6EE525C03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4F574C-2184-49D6-BB3C-84F673085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104778-9613-4F45-A885-7D9E3CE05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93346D-A38E-46B2-9482-5350DD8E2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245E3F-BE50-4971-ADDE-663EDC0F8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05BC93-9BA8-4D72-8AC0-454012BD8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2B14CE-E372-4456-9FAC-76183EC8C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A9056A-789E-4DDB-9CE7-192F86CF2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22200002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78205" y="1241980"/>
            <a:ext cx="7200900" cy="253745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VERKAD+MS-UIGothic"/>
                <a:cs typeface="VERKAD+MS-UIGothic"/>
              </a:rPr>
              <a:t>磁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场对</a:t>
            </a:r>
            <a:r>
              <a:rPr sz="5400">
                <a:solidFill>
                  <a:srgbClr val="000000"/>
                </a:solidFill>
                <a:latin typeface="VERKAD+MS-UIGothic"/>
                <a:cs typeface="VERKAD+MS-UIGothic"/>
              </a:rPr>
              <a:t>运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动电</a:t>
            </a:r>
            <a:r>
              <a:rPr sz="5400">
                <a:solidFill>
                  <a:srgbClr val="000000"/>
                </a:solidFill>
                <a:latin typeface="VERKAD+MS-UIGothic"/>
                <a:cs typeface="VERKAD+MS-UIGothic"/>
              </a:rPr>
              <a:t>荷的作</a:t>
            </a:r>
          </a:p>
          <a:p>
            <a:pPr marL="0" marR="0">
              <a:lnSpc>
                <a:spcPts val="5400"/>
              </a:lnSpc>
              <a:spcBef>
                <a:spcPts val="1079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VERKAD+MS-UIGothic"/>
                <a:cs typeface="VERKAD+MS-UIGothic"/>
              </a:rPr>
              <a:t>用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5400">
                <a:solidFill>
                  <a:srgbClr val="000000"/>
                </a:solidFill>
                <a:latin typeface="VERKAD+MS-UIGothic"/>
                <a:cs typeface="VERKAD+MS-UIGothic"/>
              </a:rPr>
              <a:t>料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400">
                <a:solidFill>
                  <a:srgbClr val="000000"/>
                </a:solidFill>
                <a:latin typeface="VERKAD+MS-UIGothic"/>
                <a:cs typeface="VERKAD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69669" y="523795"/>
            <a:ext cx="2453659" cy="18294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VERKAD+MS-UIGothic"/>
                <a:cs typeface="VERKAD+MS-UIGothic"/>
              </a:rPr>
              <a:t>目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  <a:p>
            <a:pPr marL="0" marR="0">
              <a:lnSpc>
                <a:spcPts val="2500"/>
              </a:lnSpc>
              <a:spcBef>
                <a:spcPts val="924"/>
              </a:spcBef>
              <a:spcAft>
                <a:spcPct val="0"/>
              </a:spcAft>
            </a:pPr>
            <a:r>
              <a:rPr sz="2400">
                <a:solidFill>
                  <a:srgbClr val="FFFFFF"/>
                </a:solidFill>
                <a:latin typeface="RDFVIN+HTHMUB+MicrosoftYaHei-Bold"/>
                <a:cs typeface="RDFVIN+HTHMUB+MicrosoftYaHei-Bold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72869" y="2971355"/>
            <a:ext cx="4089341" cy="12705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JPUVR+QVQKDO+ArialMT"/>
                <a:cs typeface="PJPUVR+QVQKDO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VERKAD+MS-UIGothic"/>
                <a:cs typeface="VERKAD+MS-UIGothic"/>
              </a:rPr>
              <a:t>运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动电</a:t>
            </a:r>
            <a:r>
              <a:rPr sz="2400">
                <a:solidFill>
                  <a:srgbClr val="000000"/>
                </a:solidFill>
                <a:latin typeface="VERKAD+MS-UIGothic"/>
                <a:cs typeface="VERKAD+MS-UIGothic"/>
              </a:rPr>
              <a:t>荷在磁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000000"/>
                </a:solidFill>
                <a:latin typeface="VERKAD+MS-UIGothic"/>
                <a:cs typeface="VERKAD+MS-UIGothic"/>
              </a:rPr>
              <a:t>中的受力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JPUVR+QVQKDO+ArialMT"/>
                <a:cs typeface="PJPUVR+QVQKDO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VERKAD+MS-UIGothic"/>
                <a:cs typeface="VERKAD+MS-UIGothic"/>
              </a:rPr>
              <a:t>磁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场对</a:t>
            </a:r>
            <a:r>
              <a:rPr sz="2400">
                <a:solidFill>
                  <a:srgbClr val="000000"/>
                </a:solidFill>
                <a:latin typeface="VERKAD+MS-UIGothic"/>
                <a:cs typeface="VERKAD+MS-UIGothic"/>
              </a:rPr>
              <a:t>运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动电</a:t>
            </a:r>
            <a:r>
              <a:rPr sz="2400">
                <a:solidFill>
                  <a:srgbClr val="000000"/>
                </a:solidFill>
                <a:latin typeface="VERKAD+MS-UIGothic"/>
                <a:cs typeface="VERKAD+MS-UIGothic"/>
              </a:rPr>
              <a:t>荷的影响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72869" y="3945445"/>
            <a:ext cx="4439861" cy="17574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JPUVR+QVQKDO+ArialMT"/>
                <a:cs typeface="PJPUVR+QVQKDO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VERKAD+MS-UIGothic"/>
                <a:cs typeface="VERKAD+MS-UIGothic"/>
              </a:rPr>
              <a:t>磁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场对带电</a:t>
            </a:r>
            <a:r>
              <a:rPr sz="2400">
                <a:solidFill>
                  <a:srgbClr val="000000"/>
                </a:solidFill>
                <a:latin typeface="VERKAD+MS-UIGothic"/>
                <a:cs typeface="VERKAD+MS-UIGothic"/>
              </a:rPr>
              <a:t>粒子的加速作用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JPUVR+QVQKDO+ArialMT"/>
                <a:cs typeface="PJPUVR+QVQKDO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VERKAD+MS-UIGothic"/>
                <a:cs typeface="VERKAD+MS-UIGothic"/>
              </a:rPr>
              <a:t>磁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场对带电</a:t>
            </a:r>
            <a:r>
              <a:rPr sz="2400">
                <a:solidFill>
                  <a:srgbClr val="000000"/>
                </a:solidFill>
                <a:latin typeface="VERKAD+MS-UIGothic"/>
                <a:cs typeface="VERKAD+MS-UIGothic"/>
              </a:rPr>
              <a:t>粒子的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约</a:t>
            </a:r>
            <a:r>
              <a:rPr sz="2400">
                <a:solidFill>
                  <a:srgbClr val="000000"/>
                </a:solidFill>
                <a:latin typeface="VERKAD+MS-UIGothic"/>
                <a:cs typeface="VERKAD+MS-UIGothic"/>
              </a:rPr>
              <a:t>束作用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JPUVR+QVQKDO+ArialMT"/>
                <a:cs typeface="PJPUVR+QVQKDO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VERKAD+MS-UIGothic"/>
                <a:cs typeface="VERKAD+MS-UIGothic"/>
              </a:rPr>
              <a:t>磁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场对</a:t>
            </a:r>
            <a:r>
              <a:rPr sz="2400">
                <a:solidFill>
                  <a:srgbClr val="000000"/>
                </a:solidFill>
                <a:latin typeface="VERKAD+MS-UIGothic"/>
                <a:cs typeface="VERKAD+MS-UIGothic"/>
              </a:rPr>
              <a:t>运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动电</a:t>
            </a:r>
            <a:r>
              <a:rPr sz="2400">
                <a:solidFill>
                  <a:srgbClr val="000000"/>
                </a:solidFill>
                <a:latin typeface="VERKAD+MS-UIGothic"/>
                <a:cs typeface="VERKAD+MS-UIGothic"/>
              </a:rPr>
              <a:t>荷的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实验</a:t>
            </a:r>
            <a:r>
              <a:rPr sz="2400">
                <a:solidFill>
                  <a:srgbClr val="000000"/>
                </a:solidFill>
                <a:latin typeface="VERKAD+MS-UIGothic"/>
                <a:cs typeface="VERKAD+MS-UIGothic"/>
              </a:rPr>
              <a:t>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60625" y="2053139"/>
            <a:ext cx="2708992" cy="25180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127"/>
              </a:lnSpc>
              <a:spcBef>
                <a:spcPct val="0"/>
              </a:spcBef>
              <a:spcAft>
                <a:spcPct val="0"/>
              </a:spcAft>
            </a:pPr>
            <a:r>
              <a:rPr sz="7800" spc="10">
                <a:solidFill>
                  <a:srgbClr val="FF6D1B"/>
                </a:solidFill>
                <a:latin typeface="RDFVIN+HTHMUB+MicrosoftYaHei-Bold"/>
                <a:cs typeface="RDFVIN+HTHMUB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23093" y="2853793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VERKAD+MS-UIGothic"/>
                <a:cs typeface="VERKAD+MS-UIGothic"/>
              </a:rPr>
              <a:t>磁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4500">
                <a:solidFill>
                  <a:srgbClr val="000000"/>
                </a:solidFill>
                <a:latin typeface="VERKAD+MS-UIGothic"/>
                <a:cs typeface="VERKAD+MS-UIGothic"/>
              </a:rPr>
              <a:t>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VERKAD+MS-UIGothic"/>
                <a:cs typeface="VERKAD+MS-UIGothic"/>
              </a:rPr>
              <a:t>磁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FF6D1B"/>
                </a:solidFill>
                <a:latin typeface="VERKAD+MS-UIGothic"/>
                <a:cs typeface="VERKAD+MS-UIGothic"/>
              </a:rPr>
              <a:t>的定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43744" y="200405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2504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是一种物理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，它是由磁体、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流和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化的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电场产</a:t>
            </a: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生的。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FF6D1B"/>
                </a:solidFill>
                <a:latin typeface="VERKAD+MS-UIGothic"/>
                <a:cs typeface="VERKAD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是由磁体、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流和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化的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场产</a:t>
            </a: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生的物理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。它是一种特殊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型的物理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，具有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在其中运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荷施加力的作用。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VERKAD+MS-UIGothic"/>
                <a:cs typeface="VERKAD+MS-UIGothic"/>
              </a:rPr>
              <a:t>磁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FF6D1B"/>
                </a:solidFill>
                <a:latin typeface="VERKAD+MS-UIGothic"/>
                <a:cs typeface="VERKAD+MS-UIGothic"/>
              </a:rPr>
              <a:t>的性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具有方向性和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度，可以用磁感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表示其分布和方向。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FFFFFF"/>
                </a:solidFill>
                <a:latin typeface="VERKAD+MS-UIGothic"/>
                <a:cs typeface="VERKAD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ERKAD+MS-UIGothic"/>
                <a:cs typeface="VERKAD+MS-UIGothic"/>
              </a:rPr>
              <a:t>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VERKAD+MS-UIGothic"/>
                <a:cs typeface="VERKAD+MS-UIGothic"/>
              </a:rPr>
              <a:t>具有方向性和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VERKAD+MS-UIGothic"/>
                <a:cs typeface="VERKAD+MS-UIGothic"/>
              </a:rPr>
              <a:t>度，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VERKAD+MS-UIGothic"/>
                <a:cs typeface="VERKAD+MS-UIGothic"/>
              </a:rPr>
              <a:t>些性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VERKAD+MS-UIGothic"/>
                <a:cs typeface="VERKAD+MS-UIGothic"/>
              </a:rPr>
              <a:t>可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ERKAD+MS-UIGothic"/>
                <a:cs typeface="VERKAD+MS-UIGothic"/>
              </a:rPr>
              <a:t>以用磁感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VERKAD+MS-UIGothic"/>
                <a:cs typeface="VERKAD+MS-UIGothic"/>
              </a:rPr>
              <a:t>表示。磁感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VERKAD+MS-UIGothic"/>
                <a:cs typeface="VERKAD+MS-UIGothic"/>
              </a:rPr>
              <a:t>表示磁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VERKAD+MS-UIGothic"/>
                <a:cs typeface="VERKAD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ERKAD+MS-UIGothic"/>
                <a:cs typeface="VERKAD+MS-UIGothic"/>
              </a:rPr>
              <a:t>方向和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VERKAD+MS-UIGothic"/>
                <a:cs typeface="VERKAD+MS-UIGothic"/>
              </a:rPr>
              <a:t>度，磁感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FFFFFF"/>
                </a:solidFill>
                <a:latin typeface="VERKAD+MS-UIGothic"/>
                <a:cs typeface="VERKAD+MS-UIGothic"/>
              </a:rPr>
              <a:t>的密集程度表示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ERKAD+MS-UIGothic"/>
                <a:cs typeface="VERKAD+MS-UIGothic"/>
              </a:rPr>
              <a:t>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场强</a:t>
            </a:r>
            <a:r>
              <a:rPr sz="1350">
                <a:solidFill>
                  <a:srgbClr val="FFFFFF"/>
                </a:solidFill>
                <a:latin typeface="VERKAD+MS-UIGothic"/>
                <a:cs typeface="VERKAD+MS-UIGothic"/>
              </a:rPr>
              <a:t>度的相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VERKAD+MS-UIGothic"/>
                <a:cs typeface="VERKAD+MS-UIGothic"/>
              </a:rPr>
              <a:t>大小。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VERKAD+MS-UIGothic"/>
                <a:cs typeface="VERKAD+MS-UIGothic"/>
              </a:rPr>
              <a:t>磁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FF6D1B"/>
                </a:solidFill>
                <a:latin typeface="VERKAD+MS-UIGothic"/>
                <a:cs typeface="VERKAD+MS-UIGothic"/>
              </a:rPr>
              <a:t>的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FF6D1B"/>
                </a:solidFill>
                <a:latin typeface="VERKAD+MS-UIGothic"/>
                <a:cs typeface="VERKAD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6D1B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86141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许</a:t>
            </a: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域都有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用，如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发电</a:t>
            </a: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机、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电动</a:t>
            </a: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机等。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6D1B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FF6D1B"/>
                </a:solidFill>
                <a:latin typeface="VERKAD+MS-UIGothic"/>
                <a:cs typeface="VERKAD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61535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许</a:t>
            </a: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域都有广泛的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用。例如，在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中，磁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被用来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大的磁力；在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发电</a:t>
            </a: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机中，磁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被用来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转换</a:t>
            </a: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机械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能成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能；在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电动</a:t>
            </a: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机中，磁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被用来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生旋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力矩，从而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驱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动电</a:t>
            </a: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机旋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000000"/>
                </a:solidFill>
                <a:latin typeface="VERKAD+MS-UIGothic"/>
                <a:cs typeface="VERKA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60625" y="2053139"/>
            <a:ext cx="2708992" cy="25180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127"/>
              </a:lnSpc>
              <a:spcBef>
                <a:spcPct val="0"/>
              </a:spcBef>
              <a:spcAft>
                <a:spcPct val="0"/>
              </a:spcAft>
            </a:pPr>
            <a:r>
              <a:rPr sz="7800" spc="10">
                <a:solidFill>
                  <a:srgbClr val="FF6D1B"/>
                </a:solidFill>
                <a:latin typeface="RDFVIN+HTHMUB+MicrosoftYaHei-Bold"/>
                <a:cs typeface="RDFVIN+HTHMUB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23093" y="2881078"/>
            <a:ext cx="6864460" cy="1349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50"/>
              </a:lnSpc>
              <a:spcBef>
                <a:spcPct val="0"/>
              </a:spcBef>
              <a:spcAft>
                <a:spcPct val="0"/>
              </a:spcAft>
            </a:pPr>
            <a:r>
              <a:rPr sz="4250" spc="25">
                <a:solidFill>
                  <a:srgbClr val="000000"/>
                </a:solidFill>
                <a:latin typeface="VERKAD+MS-UIGothic"/>
                <a:cs typeface="VERKAD+MS-UIGothic"/>
              </a:rPr>
              <a:t>运</a:t>
            </a:r>
            <a:r>
              <a:rPr sz="4250" spc="25">
                <a:solidFill>
                  <a:srgbClr val="000000"/>
                </a:solidFill>
                <a:latin typeface="SimSun"/>
                <a:cs typeface="SimSun"/>
              </a:rPr>
              <a:t>动电</a:t>
            </a:r>
            <a:r>
              <a:rPr sz="4250" spc="23">
                <a:solidFill>
                  <a:srgbClr val="000000"/>
                </a:solidFill>
                <a:latin typeface="VERKAD+MS-UIGothic"/>
                <a:cs typeface="VERKAD+MS-UIGothic"/>
              </a:rPr>
              <a:t>荷在磁</a:t>
            </a:r>
            <a:r>
              <a:rPr sz="4250" spc="25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4250" spc="25">
                <a:solidFill>
                  <a:srgbClr val="000000"/>
                </a:solidFill>
                <a:latin typeface="VERKAD+MS-UIGothic"/>
                <a:cs typeface="VERKAD+MS-UIGothic"/>
              </a:rPr>
              <a:t>中的受力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VERKAD+MS-UIGothic"/>
                <a:cs typeface="VERKAD+MS-UIGothic"/>
              </a:rPr>
              <a:t>洛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伦兹</a:t>
            </a:r>
            <a:r>
              <a:rPr sz="3000">
                <a:solidFill>
                  <a:srgbClr val="FF6D1B"/>
                </a:solidFill>
                <a:latin typeface="VERKAD+MS-UIGothic"/>
                <a:cs typeface="VERKAD+MS-UIGothic"/>
              </a:rPr>
              <a:t>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2043803"/>
            <a:ext cx="58414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ERKAD+MS-UIGothic"/>
                <a:cs typeface="VERKAD+MS-UIGothic"/>
              </a:rPr>
              <a:t>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伦兹</a:t>
            </a:r>
            <a:r>
              <a:rPr sz="1500">
                <a:solidFill>
                  <a:srgbClr val="000000"/>
                </a:solidFill>
                <a:latin typeface="VERKAD+MS-UIGothic"/>
                <a:cs typeface="VERKAD+MS-UIGothic"/>
              </a:rPr>
              <a:t>力是运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动电</a:t>
            </a:r>
            <a:r>
              <a:rPr sz="1500">
                <a:solidFill>
                  <a:srgbClr val="000000"/>
                </a:solidFill>
                <a:latin typeface="VERKAD+MS-UIGothic"/>
                <a:cs typeface="VERKAD+MS-UIGothic"/>
              </a:rPr>
              <a:t>荷在磁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VERKAD+MS-UIGothic"/>
                <a:cs typeface="VERKAD+MS-UIGothic"/>
              </a:rPr>
              <a:t>中所受的力，其大小与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VERKAD+MS-UIGothic"/>
                <a:cs typeface="VERKAD+MS-UIGothic"/>
              </a:rPr>
              <a:t>荷的运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ERKAD+MS-UIGothic"/>
                <a:cs typeface="VERKAD+MS-UIGothic"/>
              </a:rPr>
              <a:t>速度和磁感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应强</a:t>
            </a:r>
            <a:r>
              <a:rPr sz="1500">
                <a:solidFill>
                  <a:srgbClr val="000000"/>
                </a:solidFill>
                <a:latin typeface="VERKAD+MS-UIGothic"/>
                <a:cs typeface="VERKAD+MS-UIGothic"/>
              </a:rPr>
              <a:t>度有关。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40020" y="2200002"/>
            <a:ext cx="819951" cy="4007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684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RDFVIN+HTHMUB+MicrosoftYaHei-Bold"/>
                <a:cs typeface="RDFVIN+HTHMUB+MicrosoftYaHei-Bold"/>
              </a:rPr>
              <a:t>01</a:t>
            </a:r>
          </a:p>
          <a:p>
            <a:pPr marL="19684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RDFVIN+HTHMUB+MicrosoftYaHei-Bold"/>
                <a:cs typeface="RDFVIN+HTHMUB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40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RDFVIN+HTHMUB+MicrosoftYaHei-Bold"/>
                <a:cs typeface="RDFVIN+HTHMUB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219825" y="3746238"/>
            <a:ext cx="57678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ERKAD+MS-UIGothic"/>
                <a:cs typeface="VERKAD+MS-UIGothic"/>
              </a:rPr>
              <a:t>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伦兹</a:t>
            </a:r>
            <a:r>
              <a:rPr sz="1500">
                <a:solidFill>
                  <a:srgbClr val="000000"/>
                </a:solidFill>
                <a:latin typeface="VERKAD+MS-UIGothic"/>
                <a:cs typeface="VERKAD+MS-UIGothic"/>
              </a:rPr>
              <a:t>力是矢量，其方向由左手定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VERKAD+MS-UIGothic"/>
                <a:cs typeface="VERKAD+MS-UIGothic"/>
              </a:rPr>
              <a:t>确定，垂直于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VERKAD+MS-UIGothic"/>
                <a:cs typeface="VERKAD+MS-UIGothic"/>
              </a:rPr>
              <a:t>荷的运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ERKAD+MS-UIGothic"/>
                <a:cs typeface="VERKAD+MS-UIGothic"/>
              </a:rPr>
              <a:t>方向和磁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VERKAD+MS-UIGothic"/>
                <a:cs typeface="VERKAD+MS-UIGothic"/>
              </a:rPr>
              <a:t>方向。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5244203"/>
            <a:ext cx="58414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ERKAD+MS-UIGothic"/>
                <a:cs typeface="VERKAD+MS-UIGothic"/>
              </a:rPr>
              <a:t>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伦兹</a:t>
            </a:r>
            <a:r>
              <a:rPr sz="1500">
                <a:solidFill>
                  <a:srgbClr val="000000"/>
                </a:solidFill>
                <a:latin typeface="VERKAD+MS-UIGothic"/>
                <a:cs typeface="VERKAD+MS-UIGothic"/>
              </a:rPr>
              <a:t>力在磁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VERKAD+MS-UIGothic"/>
                <a:cs typeface="VERKAD+MS-UIGothic"/>
              </a:rPr>
              <a:t>中的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VERKAD+MS-UIGothic"/>
                <a:cs typeface="VERKAD+MS-UIGothic"/>
              </a:rPr>
              <a:t>化会影响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VERKAD+MS-UIGothic"/>
                <a:cs typeface="VERKAD+MS-UIGothic"/>
              </a:rPr>
              <a:t>荷的运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动轨</a:t>
            </a:r>
            <a:r>
              <a:rPr sz="1500">
                <a:solidFill>
                  <a:srgbClr val="000000"/>
                </a:solidFill>
                <a:latin typeface="VERKAD+MS-UIGothic"/>
                <a:cs typeface="VERKAD+MS-UIGothic"/>
              </a:rPr>
              <a:t>迹，是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VERKAD+MS-UIGothic"/>
                <a:cs typeface="VERKAD+MS-UIGothic"/>
              </a:rPr>
              <a:t>磁学中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5587103"/>
            <a:ext cx="1745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ERKAD+MS-UIGothic"/>
                <a:cs typeface="VERKAD+MS-UIGothic"/>
              </a:rPr>
              <a:t>的重要概念之一。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VERKAD+MS-UIGothic"/>
                <a:cs typeface="VERKAD+MS-UIGothic"/>
              </a:rPr>
              <a:t>洛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伦兹</a:t>
            </a:r>
            <a:r>
              <a:rPr sz="3000">
                <a:solidFill>
                  <a:srgbClr val="FF6D1B"/>
                </a:solidFill>
                <a:latin typeface="VERKAD+MS-UIGothic"/>
                <a:cs typeface="VERKAD+MS-UIGothic"/>
              </a:rPr>
              <a:t>力的方向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16504" y="1813297"/>
            <a:ext cx="934491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ERKAD+MS-UIGothic"/>
                <a:cs typeface="VERKAD+MS-UIGothic"/>
              </a:rPr>
              <a:t>根据左手定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FFF"/>
                </a:solidFill>
                <a:latin typeface="VERKAD+MS-UIGothic"/>
                <a:cs typeface="VERKAD+MS-UIGothic"/>
              </a:rPr>
              <a:t>，将左手掌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摊</a:t>
            </a:r>
            <a:r>
              <a:rPr sz="1500">
                <a:solidFill>
                  <a:srgbClr val="FFFFFF"/>
                </a:solidFill>
                <a:latin typeface="VERKAD+MS-UIGothic"/>
                <a:cs typeface="VERKAD+MS-UIGothic"/>
              </a:rPr>
              <a:t>平，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FFFFFF"/>
                </a:solidFill>
                <a:latin typeface="VERKAD+MS-UIGothic"/>
                <a:cs typeface="VERKAD+MS-UIGothic"/>
              </a:rPr>
              <a:t>磁感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VERKAD+MS-UIGothic"/>
                <a:cs typeface="VERKAD+MS-UIGothic"/>
              </a:rPr>
              <a:t>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VERKAD+MS-UIGothic"/>
                <a:cs typeface="VERKAD+MS-UIGothic"/>
              </a:rPr>
              <a:t>掌心，四指指向正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VERKAD+MS-UIGothic"/>
                <a:cs typeface="VERKAD+MS-UIGothic"/>
              </a:rPr>
              <a:t>荷的运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VERKAD+MS-UIGothic"/>
                <a:cs typeface="VERKAD+MS-UIGothic"/>
              </a:rPr>
              <a:t>方向，大拇指即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VERKAD+MS-UIGothic"/>
                <a:cs typeface="VERKAD+MS-UIGothic"/>
              </a:rPr>
              <a:t>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伦兹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516504" y="2087617"/>
            <a:ext cx="52560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ERKAD+MS-UIGothic"/>
                <a:cs typeface="VERKAD+MS-UIGothic"/>
              </a:rPr>
              <a:t>力的方向。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VERKAD+MS-UIGothic"/>
                <a:cs typeface="VERKAD+MS-UIGothic"/>
              </a:rPr>
              <a:t>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负电</a:t>
            </a:r>
            <a:r>
              <a:rPr sz="1500">
                <a:solidFill>
                  <a:srgbClr val="FFFFFF"/>
                </a:solidFill>
                <a:latin typeface="VERKAD+MS-UIGothic"/>
                <a:cs typeface="VERKAD+MS-UIGothic"/>
              </a:rPr>
              <a:t>荷，洛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伦兹</a:t>
            </a:r>
            <a:r>
              <a:rPr sz="1500">
                <a:solidFill>
                  <a:srgbClr val="FFFFFF"/>
                </a:solidFill>
                <a:latin typeface="VERKAD+MS-UIGothic"/>
                <a:cs typeface="VERKAD+MS-UIGothic"/>
              </a:rPr>
              <a:t>力的方向与正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VERKAD+MS-UIGothic"/>
                <a:cs typeface="VERKAD+MS-UIGothic"/>
              </a:rPr>
              <a:t>荷相反。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455545" y="3571613"/>
            <a:ext cx="88348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ERKAD+MS-UIGothic"/>
                <a:cs typeface="VERKAD+MS-UIGothic"/>
              </a:rPr>
              <a:t>当磁感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VERKAD+MS-UIGothic"/>
                <a:cs typeface="VERKAD+MS-UIGothic"/>
              </a:rPr>
              <a:t>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VERKAD+MS-UIGothic"/>
                <a:cs typeface="VERKAD+MS-UIGothic"/>
              </a:rPr>
              <a:t>荷运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VERKAD+MS-UIGothic"/>
                <a:cs typeface="VERKAD+MS-UIGothic"/>
              </a:rPr>
              <a:t>方向垂直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VERKAD+MS-UIGothic"/>
                <a:cs typeface="VERKAD+MS-UIGothic"/>
              </a:rPr>
              <a:t>，洛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伦兹</a:t>
            </a:r>
            <a:r>
              <a:rPr sz="1500">
                <a:solidFill>
                  <a:srgbClr val="FFFFFF"/>
                </a:solidFill>
                <a:latin typeface="VERKAD+MS-UIGothic"/>
                <a:cs typeface="VERKAD+MS-UIGothic"/>
              </a:rPr>
              <a:t>力的方向垂直于磁感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VERKAD+MS-UIGothic"/>
                <a:cs typeface="VERKAD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VERKAD+MS-UIGothic"/>
                <a:cs typeface="VERKAD+MS-UIGothic"/>
              </a:rPr>
              <a:t>荷运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VERKAD+MS-UIGothic"/>
                <a:cs typeface="VERKAD+MS-UIGothic"/>
              </a:rPr>
              <a:t>方向构成的平面。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446020" y="5330563"/>
            <a:ext cx="46724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ERKAD+MS-UIGothic"/>
                <a:cs typeface="VERKAD+MS-UIGothic"/>
              </a:rPr>
              <a:t>当磁感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VERKAD+MS-UIGothic"/>
                <a:cs typeface="VERKAD+MS-UIGothic"/>
              </a:rPr>
              <a:t>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VERKAD+MS-UIGothic"/>
                <a:cs typeface="VERKAD+MS-UIGothic"/>
              </a:rPr>
              <a:t>荷运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VERKAD+MS-UIGothic"/>
                <a:cs typeface="VERKAD+MS-UIGothic"/>
              </a:rPr>
              <a:t>方向平行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VERKAD+MS-UIGothic"/>
                <a:cs typeface="VERKAD+MS-UIGothic"/>
              </a:rPr>
              <a:t>，洛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伦兹</a:t>
            </a:r>
            <a:r>
              <a:rPr sz="1500">
                <a:solidFill>
                  <a:srgbClr val="FFFFFF"/>
                </a:solidFill>
                <a:latin typeface="VERKAD+MS-UIGothic"/>
                <a:cs typeface="VERKAD+MS-UIGothic"/>
              </a:rPr>
              <a:t>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VERKAD+MS-UIGothic"/>
                <a:cs typeface="VERKAD+MS-UIGothic"/>
              </a:rPr>
              <a:t>零。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VERKAD+MS-UIGothic"/>
                <a:cs typeface="VERKAD+MS-UIGothic"/>
              </a:rPr>
              <a:t>洛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伦兹</a:t>
            </a:r>
            <a:r>
              <a:rPr sz="3000">
                <a:solidFill>
                  <a:srgbClr val="FF6D1B"/>
                </a:solidFill>
                <a:latin typeface="VERKAD+MS-UIGothic"/>
                <a:cs typeface="VERKAD+MS-UIGothic"/>
              </a:rPr>
              <a:t>力的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计</a:t>
            </a:r>
            <a:r>
              <a:rPr sz="3000">
                <a:solidFill>
                  <a:srgbClr val="FF6D1B"/>
                </a:solidFill>
                <a:latin typeface="VERKAD+MS-UIGothic"/>
                <a:cs typeface="VERKAD+MS-UIGothic"/>
              </a:rPr>
              <a:t>算公式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294086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FFFF"/>
                </a:solidFill>
                <a:latin typeface="VERKAD+MS-UIGothic"/>
                <a:cs typeface="VERKAD+MS-UIGothic"/>
              </a:rPr>
              <a:t>洛</a:t>
            </a: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伦兹</a:t>
            </a:r>
            <a:r>
              <a:rPr sz="2000" spc="15">
                <a:solidFill>
                  <a:srgbClr val="FFFFFF"/>
                </a:solidFill>
                <a:latin typeface="VERKAD+MS-UIGothic"/>
                <a:cs typeface="VERKAD+MS-UIGothic"/>
              </a:rPr>
              <a:t>力的</a:t>
            </a:r>
            <a:r>
              <a:rPr sz="2000" spc="14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2000" spc="15">
                <a:solidFill>
                  <a:srgbClr val="FFFFFF"/>
                </a:solidFill>
                <a:latin typeface="VERKAD+MS-UIGothic"/>
                <a:cs typeface="VERKAD+MS-UIGothic"/>
              </a:rPr>
              <a:t>算公式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9594402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AFLBG+FJNOSD+MicrosoftYaHei"/>
                <a:cs typeface="JAFLBG+FJNOSD+MicrosoftYaHei"/>
              </a:rPr>
              <a:t>F=qvBsinθ</a:t>
            </a:r>
            <a:r>
              <a:rPr sz="1500">
                <a:solidFill>
                  <a:srgbClr val="FFFFFF"/>
                </a:solidFill>
                <a:latin typeface="VERKAD+MS-UIGothic"/>
                <a:cs typeface="VERKAD+MS-UIGothic"/>
              </a:rPr>
              <a:t>，其中</a:t>
            </a:r>
            <a:r>
              <a:rPr sz="1500">
                <a:solidFill>
                  <a:srgbClr val="FFFFFF"/>
                </a:solidFill>
                <a:latin typeface="JUFVBS+FJNOSD+MicrosoftYaHei"/>
                <a:cs typeface="JUFVBS+FJNOSD+MicrosoftYaHei"/>
              </a:rPr>
              <a:t>q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为电</a:t>
            </a:r>
            <a:r>
              <a:rPr sz="1500">
                <a:solidFill>
                  <a:srgbClr val="FFFFFF"/>
                </a:solidFill>
                <a:latin typeface="VERKAD+MS-UIGothic"/>
                <a:cs typeface="VERKAD+MS-UIGothic"/>
              </a:rPr>
              <a:t>荷量，</a:t>
            </a:r>
            <a:r>
              <a:rPr sz="1500">
                <a:solidFill>
                  <a:srgbClr val="FFFFFF"/>
                </a:solidFill>
                <a:latin typeface="JUFVBS+FJNOSD+MicrosoftYaHei"/>
                <a:cs typeface="JUFVBS+FJNOSD+MicrosoftYaHei"/>
              </a:rPr>
              <a:t>v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为电</a:t>
            </a:r>
            <a:r>
              <a:rPr sz="1500">
                <a:solidFill>
                  <a:srgbClr val="FFFFFF"/>
                </a:solidFill>
                <a:latin typeface="VERKAD+MS-UIGothic"/>
                <a:cs typeface="VERKAD+MS-UIGothic"/>
              </a:rPr>
              <a:t>荷运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VERKAD+MS-UIGothic"/>
                <a:cs typeface="VERKAD+MS-UIGothic"/>
              </a:rPr>
              <a:t>速度，</a:t>
            </a:r>
            <a:r>
              <a:rPr sz="1500">
                <a:solidFill>
                  <a:srgbClr val="FFFFFF"/>
                </a:solidFill>
                <a:latin typeface="JUFVBS+FJNOSD+MicrosoftYaHei"/>
                <a:cs typeface="JUFVBS+FJNOSD+MicrosoftYaHei"/>
              </a:rPr>
              <a:t>B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VERKAD+MS-UIGothic"/>
                <a:cs typeface="VERKAD+MS-UIGothic"/>
              </a:rPr>
              <a:t>磁感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应强</a:t>
            </a:r>
            <a:r>
              <a:rPr sz="1500">
                <a:solidFill>
                  <a:srgbClr val="FFFFFF"/>
                </a:solidFill>
                <a:latin typeface="VERKAD+MS-UIGothic"/>
                <a:cs typeface="VERKAD+MS-UIGothic"/>
              </a:rPr>
              <a:t>度，</a:t>
            </a:r>
            <a:r>
              <a:rPr sz="1500">
                <a:solidFill>
                  <a:srgbClr val="FFFFFF"/>
                </a:solidFill>
                <a:latin typeface="JAFLBG+FJNOSD+MicrosoftYaHei"/>
                <a:cs typeface="JAFLBG+FJNOSD+MicrosoftYaHei"/>
              </a:rPr>
              <a:t>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VERKAD+MS-UIGothic"/>
                <a:cs typeface="VERKAD+MS-UIGothic"/>
              </a:rPr>
              <a:t>磁感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VERKAD+MS-UIGothic"/>
                <a:cs typeface="VERKAD+MS-UIGothic"/>
              </a:rPr>
              <a:t>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VERKAD+MS-UIGothic"/>
                <a:cs typeface="VERKAD+MS-UIGothic"/>
              </a:rPr>
              <a:t>荷运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VERKAD+MS-UIGothic"/>
                <a:cs typeface="VERKAD+MS-UIGothic"/>
              </a:rPr>
              <a:t>方向的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夹</a:t>
            </a:r>
            <a:r>
              <a:rPr sz="1500">
                <a:solidFill>
                  <a:srgbClr val="FFFFFF"/>
                </a:solidFill>
                <a:latin typeface="VERKAD+MS-UIGothic"/>
                <a:cs typeface="VERKAD+MS-UIGothic"/>
              </a:rPr>
              <a:t>角。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66683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6D1B"/>
                </a:solidFill>
                <a:latin typeface="VERKAD+MS-UIGothic"/>
                <a:cs typeface="VERKAD+MS-UIGothic"/>
              </a:rPr>
              <a:t>当磁感</a:t>
            </a:r>
            <a:r>
              <a:rPr sz="2000" spc="14">
                <a:solidFill>
                  <a:srgbClr val="FF6D1B"/>
                </a:solidFill>
                <a:latin typeface="SimSun"/>
                <a:cs typeface="SimSun"/>
              </a:rPr>
              <a:t>线</a:t>
            </a:r>
            <a:r>
              <a:rPr sz="2000" spc="15">
                <a:solidFill>
                  <a:srgbClr val="FF6D1B"/>
                </a:solidFill>
                <a:latin typeface="VERKAD+MS-UIGothic"/>
                <a:cs typeface="VERKAD+MS-UIGothic"/>
              </a:rPr>
              <a:t>与</a:t>
            </a:r>
            <a:r>
              <a:rPr sz="2000" spc="14">
                <a:solidFill>
                  <a:srgbClr val="FF6D1B"/>
                </a:solidFill>
                <a:latin typeface="SimSun"/>
                <a:cs typeface="SimSun"/>
              </a:rPr>
              <a:t>电</a:t>
            </a:r>
            <a:r>
              <a:rPr sz="2000" spc="15">
                <a:solidFill>
                  <a:srgbClr val="FF6D1B"/>
                </a:solidFill>
                <a:latin typeface="VERKAD+MS-UIGothic"/>
                <a:cs typeface="VERKAD+MS-UIGothic"/>
              </a:rPr>
              <a:t>荷运</a:t>
            </a:r>
            <a:r>
              <a:rPr sz="2000" spc="15">
                <a:solidFill>
                  <a:srgbClr val="FF6D1B"/>
                </a:solidFill>
                <a:latin typeface="SimSun"/>
                <a:cs typeface="SimSun"/>
              </a:rPr>
              <a:t>动</a:t>
            </a:r>
            <a:r>
              <a:rPr sz="2000" spc="15">
                <a:solidFill>
                  <a:srgbClr val="FF6D1B"/>
                </a:solidFill>
                <a:latin typeface="VERKAD+MS-UIGothic"/>
                <a:cs typeface="VERKAD+MS-UIGothic"/>
              </a:rPr>
              <a:t>方向垂直</a:t>
            </a:r>
            <a:r>
              <a:rPr sz="2000" spc="14">
                <a:solidFill>
                  <a:srgbClr val="FF6D1B"/>
                </a:solidFill>
                <a:latin typeface="SimSun"/>
                <a:cs typeface="SimSun"/>
              </a:rPr>
              <a:t>时</a:t>
            </a:r>
            <a:r>
              <a:rPr sz="2000" spc="15">
                <a:solidFill>
                  <a:srgbClr val="FF6D1B"/>
                </a:solidFill>
                <a:latin typeface="VERKAD+MS-UIGothic"/>
                <a:cs typeface="VERKAD+MS-UIGothic"/>
              </a:rPr>
              <a:t>，洛</a:t>
            </a:r>
            <a:r>
              <a:rPr sz="2000" spc="15">
                <a:solidFill>
                  <a:srgbClr val="FF6D1B"/>
                </a:solidFill>
                <a:latin typeface="SimSun"/>
                <a:cs typeface="SimSun"/>
              </a:rPr>
              <a:t>伦兹</a:t>
            </a:r>
            <a:r>
              <a:rPr sz="2000" spc="15">
                <a:solidFill>
                  <a:srgbClr val="FF6D1B"/>
                </a:solidFill>
                <a:latin typeface="VERKAD+MS-UIGothic"/>
                <a:cs typeface="VERKAD+MS-UIGothic"/>
              </a:rPr>
              <a:t>力的大小</a:t>
            </a:r>
            <a:r>
              <a:rPr sz="2000">
                <a:solidFill>
                  <a:srgbClr val="FF6D1B"/>
                </a:solidFill>
                <a:latin typeface="SimSun"/>
                <a:cs typeface="SimSun"/>
              </a:rPr>
              <a:t>为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5708465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JUFVBS+FJNOSD+MicrosoftYaHei"/>
                <a:cs typeface="JUFVBS+FJNOSD+MicrosoftYaHei"/>
              </a:rPr>
              <a:t>F=qvB</a:t>
            </a:r>
            <a:r>
              <a:rPr sz="1500">
                <a:solidFill>
                  <a:srgbClr val="8D3300"/>
                </a:solidFill>
                <a:latin typeface="VERKAD+MS-UIGothic"/>
                <a:cs typeface="VERKAD+MS-UIGothic"/>
              </a:rPr>
              <a:t>。此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8D3300"/>
                </a:solidFill>
                <a:latin typeface="VERKAD+MS-UIGothic"/>
                <a:cs typeface="VERKAD+MS-UIGothic"/>
              </a:rPr>
              <a:t>，洛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伦兹</a:t>
            </a:r>
            <a:r>
              <a:rPr sz="1500">
                <a:solidFill>
                  <a:srgbClr val="8D3300"/>
                </a:solidFill>
                <a:latin typeface="VERKAD+MS-UIGothic"/>
                <a:cs typeface="VERKAD+MS-UIGothic"/>
              </a:rPr>
              <a:t>力提供粒子做匀速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圆</a:t>
            </a:r>
            <a:r>
              <a:rPr sz="1500">
                <a:solidFill>
                  <a:srgbClr val="8D3300"/>
                </a:solidFill>
                <a:latin typeface="VERKAD+MS-UIGothic"/>
                <a:cs typeface="VERKAD+MS-UIGothic"/>
              </a:rPr>
              <a:t>周运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8D3300"/>
                </a:solidFill>
                <a:latin typeface="VERKAD+MS-UIGothic"/>
                <a:cs typeface="VERKAD+MS-UIGothic"/>
              </a:rPr>
              <a:t>的向心力。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https://d.book118.com/646222000022010103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VERKAD+MS-UIGothic</vt:lpstr>
      <vt:lpstr>SimSun</vt:lpstr>
      <vt:lpstr>RDFVIN+HTHMUB+MicrosoftYaHei-Bold</vt:lpstr>
      <vt:lpstr>PJPUVR+QVQKDO+ArialMT</vt:lpstr>
      <vt:lpstr>Times New Roman</vt:lpstr>
      <vt:lpstr>JAFLBG+FJNOSD+MicrosoftYaHei</vt:lpstr>
      <vt:lpstr>JUFVBS+FJNOSD+MicrosoftYaHei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2024-09-28T07:17:29.436</cp:lastPrinted>
  <dcterms:created xsi:type="dcterms:W3CDTF">2024-09-27T23:17:29Z</dcterms:created>
  <dcterms:modified xsi:type="dcterms:W3CDTF">2024-09-27T23:17:30Z</dcterms:modified>
</cp:coreProperties>
</file>