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57EC2A-B419-4D1C-AFE5-75F2F47FBA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79A42A-C028-4DC3-9EAA-73F7BA7962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4296F2-DD85-426A-8DA2-6BCE671B3A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16DCACF-E451-4955-BC82-4EF53FBF31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3A95AE3-F59A-4184-B132-3270480D1B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2A76E04-5720-4A83-9DF3-4CF2E54E60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99F9791-05BD-4457-B372-7D5F50B4D0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0349DAC-D12E-47DC-B8D8-5225A18AD6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AC4C27-F831-4508-9069-4E2A144595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70B641-11FC-4A88-88A0-ACBB74A6C4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29A32E-FE57-4148-AB01-B1B509C53A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1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5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6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Relationship Id="rId4" Type="http://schemas.openxmlformats.org/officeDocument/2006/relationships/image" Target="../media/image1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4.jpeg" /><Relationship Id="rId3" Type="http://schemas.openxmlformats.org/officeDocument/2006/relationships/image" Target="../media/image13.jpeg" /><Relationship Id="rId4" Type="http://schemas.openxmlformats.org/officeDocument/2006/relationships/image" Target="../media/image15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46231215005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根尖囊肿的护理\n## 1.根尖囊肿的概述及病因\n### 1.1根尖囊肿的定义与分类\n### 1.2根尖囊肿的发病原因\n### 1.3根尖囊肿的临床表现\n## 2.根尖囊肿的诊断与治疗\n### 2.1根尖囊肿的诊断方法\n### 2.2根尖囊肿的治疗原则\n### 2.3根尖囊肿的手术方法\n## 3.根尖囊肿的护理方法与措施\n### 3.1根尖囊肿的术前护理\n### 3.2根尖囊肿的术后护理\n### 3.3根尖囊肿的康复期护理\n## 4.根尖囊肿的预防与保健\n### 4.1根尖囊肿的预防措施\n### 4.2根尖囊肿的保健方法\n### 4.3根尖囊肿的健康教育\n## 5.根尖囊肿的病例分析与讨论\n### 5.1典型根尖囊肿病例介绍\n### 5.2根尖囊肿的治疗效果分析\n### 5.3根尖囊肿的护理经验总结\n&quot;,&quot;templateId&quot;:&quot;3wr1pbmdtjrh3jjfzwr75chiya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315700" cy="1301750"/>
          </a:xfrm>
        </p:spPr>
        <p:txBody>
          <a:bodyPr vert="horz" wrap="square" lIns="91440" tIns="45720" rIns="91440" bIns="45720" anchor="t">
            <a:normAutofit/>
          </a:bodyPr>
          <a:lstStyle/>
          <a:p>
            <a:r>
              <a:rPr lang="zh-CN"/>
              <a:t>根尖囊肿的护理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13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7200"/>
              <a:t>根尖囊肿的概述及病因</a:t>
            </a:r>
            <a:endParaRPr/>
          </a:p>
        </p:txBody>
      </p:sp>
      <p:sp>
        <p:nvSpPr>
          <p:cNvPr id="114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4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4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4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根尖囊肿是指发生在根尖部位的囊肿</a:t>
                </a:r>
                <a:endParaRPr/>
              </a:p>
            </p:txBody>
          </p:sp>
          <p:sp>
            <p:nvSpPr>
              <p:cNvPr id="14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由根尖周围的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炎症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引起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囊肿内含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脓液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坏死组织</a:t>
                </a:r>
                <a:endParaRPr/>
              </a:p>
            </p:txBody>
          </p:sp>
          <p:sp>
            <p:nvSpPr>
              <p:cNvPr id="14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5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5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5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根尖囊肿的分类</a:t>
                </a:r>
                <a:endParaRPr/>
              </a:p>
            </p:txBody>
          </p:sp>
          <p:sp>
            <p:nvSpPr>
              <p:cNvPr id="15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急性根尖囊肿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：发病急，疼痛明显，脓液较多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慢性根尖囊肿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：发病慢，疼痛较轻，脓液较少</a:t>
                </a:r>
                <a:endParaRPr/>
              </a:p>
            </p:txBody>
          </p:sp>
          <p:sp>
            <p:nvSpPr>
              <p:cNvPr id="15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5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6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根尖囊肿的定义与分类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6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790199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根尖囊肿的发病原因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6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6" y="1998403"/>
            <a:ext cx="10790199" cy="3908001"/>
            <a:chOff x="660396" y="1998403"/>
            <a:chExt cx="10790199" cy="3908001"/>
          </a:xfrm>
        </p:grpSpPr>
        <p:grpSp>
          <p:nvGrpSpPr>
            <p:cNvPr id="164" name="Group 19"/>
            <p:cNvGrpSpPr/>
            <p:nvPr/>
          </p:nvGrpSpPr>
          <p:grpSpPr>
            <a:xfrm>
              <a:off x="660396" y="1998403"/>
              <a:ext cx="10790199" cy="1225768"/>
              <a:chOff x="660395" y="1262089"/>
              <a:chExt cx="10790199" cy="1044000"/>
            </a:xfrm>
          </p:grpSpPr>
          <p:sp>
            <p:nvSpPr>
              <p:cNvPr id="165" name="Tencent"/>
              <p:cNvSpPr/>
              <p:nvPr/>
            </p:nvSpPr>
            <p:spPr>
              <a:xfrm>
                <a:off x="660395" y="1262089"/>
                <a:ext cx="10790199" cy="1044000"/>
              </a:xfrm>
              <a:prstGeom prst="rect">
                <a:avLst/>
              </a:prstGeom>
              <a:solidFill>
                <a:schemeClr val="accent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6" name="Tencent"/>
              <p:cNvSpPr txBox="1"/>
              <p:nvPr/>
            </p:nvSpPr>
            <p:spPr>
              <a:xfrm>
                <a:off x="815343" y="1272202"/>
                <a:ext cx="798327" cy="1033886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sz="4000">
                    <a:solidFill>
                      <a:schemeClr val="accent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01</a:t>
                </a:r>
                <a:endParaRPr/>
              </a:p>
            </p:txBody>
          </p:sp>
          <p:sp>
            <p:nvSpPr>
              <p:cNvPr id="16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1728483" y="1272202"/>
                <a:ext cx="9722111" cy="1023774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justLow">
                  <a:lnSpc>
                    <a:spcPct val="130000"/>
                  </a:lnSpc>
                  <a:buClrTx/>
                  <a:buSzPct val="25000"/>
                  <a:buFontTx/>
                  <a:buNone/>
                  <a:defRPr sz="1400">
                    <a:solidFill>
                      <a:schemeClr val="tx1">
                        <a:alpha val="100000"/>
                      </a:schemeClr>
                    </a:solidFill>
                    <a:latin typeface="Arial"/>
                    <a:ea typeface="黑体"/>
                  </a:defRPr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细菌感染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：细菌通过牙周组织进入根尖，引起炎症和囊肿</a:t>
                </a:r>
                <a:endParaRPr/>
              </a:p>
            </p:txBody>
          </p:sp>
          <p:cxnSp>
            <p:nvCxnSpPr>
              <p:cNvPr id="168" name="直线连接符 31"/>
              <p:cNvCxnSpPr/>
              <p:nvPr/>
            </p:nvCxnSpPr>
            <p:spPr>
              <a:xfrm>
                <a:off x="660395" y="1262089"/>
                <a:ext cx="10790199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9" name="Group 18"/>
            <p:cNvGrpSpPr/>
            <p:nvPr/>
          </p:nvGrpSpPr>
          <p:grpSpPr>
            <a:xfrm>
              <a:off x="660396" y="3335232"/>
              <a:ext cx="10790199" cy="1235837"/>
              <a:chOff x="660395" y="2380713"/>
              <a:chExt cx="10790199" cy="1052575"/>
            </a:xfrm>
          </p:grpSpPr>
          <p:sp>
            <p:nvSpPr>
              <p:cNvPr id="170" name="Tencent"/>
              <p:cNvSpPr/>
              <p:nvPr/>
            </p:nvSpPr>
            <p:spPr>
              <a:xfrm>
                <a:off x="660395" y="2380713"/>
                <a:ext cx="10790199" cy="1044000"/>
              </a:xfrm>
              <a:prstGeom prst="rect">
                <a:avLst/>
              </a:prstGeom>
              <a:solidFill>
                <a:schemeClr val="accent2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1" name="Tencent"/>
              <p:cNvSpPr txBox="1"/>
              <p:nvPr/>
            </p:nvSpPr>
            <p:spPr>
              <a:xfrm>
                <a:off x="815343" y="2389202"/>
                <a:ext cx="792001" cy="1044086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4000">
                    <a:solidFill>
                      <a:schemeClr val="accent2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02</a:t>
                </a:r>
                <a:endParaRPr lang="en-GB" sz="4000">
                  <a:solidFill>
                    <a:schemeClr val="accent2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cxnSp>
            <p:nvCxnSpPr>
              <p:cNvPr id="172" name="直线连接符 39"/>
              <p:cNvCxnSpPr/>
              <p:nvPr/>
            </p:nvCxnSpPr>
            <p:spPr>
              <a:xfrm>
                <a:off x="660395" y="2380713"/>
                <a:ext cx="10790199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1728482" y="2389202"/>
                <a:ext cx="9722111" cy="1023774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justLow">
                  <a:lnSpc>
                    <a:spcPct val="130000"/>
                  </a:lnSpc>
                  <a:buClrTx/>
                  <a:buSzPct val="25000"/>
                  <a:buFontTx/>
                  <a:buNone/>
                  <a:defRPr sz="1400">
                    <a:solidFill>
                      <a:schemeClr val="tx1">
                        <a:alpha val="100000"/>
                      </a:schemeClr>
                    </a:solidFill>
                    <a:latin typeface="Arial"/>
                    <a:ea typeface="黑体"/>
                  </a:defRPr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牙齿损伤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：牙齿外伤、磨损或治疗不当，导致牙髓感染</a:t>
                </a:r>
                <a:endParaRPr/>
              </a:p>
            </p:txBody>
          </p:sp>
        </p:grpSp>
        <p:grpSp>
          <p:nvGrpSpPr>
            <p:cNvPr id="174" name="Group 17"/>
            <p:cNvGrpSpPr/>
            <p:nvPr/>
          </p:nvGrpSpPr>
          <p:grpSpPr>
            <a:xfrm>
              <a:off x="660396" y="4680636"/>
              <a:ext cx="10790199" cy="1225768"/>
              <a:chOff x="660395" y="3499337"/>
              <a:chExt cx="10790199" cy="1044000"/>
            </a:xfrm>
          </p:grpSpPr>
          <p:sp>
            <p:nvSpPr>
              <p:cNvPr id="175" name="Tencent"/>
              <p:cNvSpPr/>
              <p:nvPr/>
            </p:nvSpPr>
            <p:spPr>
              <a:xfrm>
                <a:off x="660395" y="3499337"/>
                <a:ext cx="10790199" cy="1044000"/>
              </a:xfrm>
              <a:prstGeom prst="rect">
                <a:avLst/>
              </a:prstGeom>
              <a:solidFill>
                <a:schemeClr val="accent3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6" name="Tencent"/>
              <p:cNvSpPr txBox="1"/>
              <p:nvPr/>
            </p:nvSpPr>
            <p:spPr>
              <a:xfrm>
                <a:off x="815343" y="3504153"/>
                <a:ext cx="787395" cy="1023770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4000">
                    <a:solidFill>
                      <a:schemeClr val="accent3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03</a:t>
                </a:r>
                <a:endParaRPr lang="en-GB" sz="4000">
                  <a:solidFill>
                    <a:schemeClr val="accent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cxnSp>
            <p:nvCxnSpPr>
              <p:cNvPr id="177" name="直线连接符 45"/>
              <p:cNvCxnSpPr/>
              <p:nvPr/>
            </p:nvCxnSpPr>
            <p:spPr>
              <a:xfrm>
                <a:off x="660395" y="3499337"/>
                <a:ext cx="10790199" cy="0"/>
              </a:xfrm>
              <a:prstGeom prst="line">
                <a:avLst/>
              </a:prstGeom>
              <a:ln w="381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1729110" y="3507806"/>
                <a:ext cx="9721481" cy="1023774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justLow">
                  <a:lnSpc>
                    <a:spcPct val="130000"/>
                  </a:lnSpc>
                  <a:buClrTx/>
                  <a:buSzPct val="25000"/>
                  <a:buFontTx/>
                  <a:buNone/>
                  <a:defRPr sz="1400">
                    <a:solidFill>
                      <a:schemeClr val="tx1">
                        <a:alpha val="100000"/>
                      </a:schemeClr>
                    </a:solidFill>
                    <a:latin typeface="Arial"/>
                    <a:ea typeface="黑体"/>
                  </a:defRPr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免疫力低下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：免疫力低下的人群更容易感染根尖囊肿</a:t>
                </a:r>
                <a:endParaRPr/>
              </a:p>
            </p:txBody>
          </p:sp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9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8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181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182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疼痛：根尖囊肿部位出现自发性疼痛或咬合痛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pic>
            <p:nvPicPr>
              <p:cNvPr id="18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85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186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肿胀：根尖部位肿胀，触及有波动感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pic>
            <p:nvPicPr>
              <p:cNvPr id="188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89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190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瘘管：根尖囊肿破溃形成瘘管，排出脓液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pic>
            <p:nvPicPr>
              <p:cNvPr id="192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19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根尖囊肿的临床表现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4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95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7200"/>
              <a:t>根尖囊肿的诊断与治疗</a:t>
            </a:r>
            <a:endParaRPr/>
          </a:p>
        </p:txBody>
      </p:sp>
      <p:sp>
        <p:nvSpPr>
          <p:cNvPr id="196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7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9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199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200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临床检查：检查牙齿是否有损伤、疼痛、肿胀等症状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pic>
            <p:nvPicPr>
              <p:cNvPr id="20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03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204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X光检查：拍摄牙齿X光片，观察根尖部位是否有囊肿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pic>
            <p:nvPicPr>
              <p:cNvPr id="206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07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08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病理检查：通过病理检查确诊根尖囊肿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pic>
            <p:nvPicPr>
              <p:cNvPr id="210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根尖囊肿的诊断方法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2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1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214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215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消除感染：通过根管治疗、拔牙等方法消除根尖感染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pic>
            <p:nvPicPr>
              <p:cNvPr id="2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18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219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囊肿切除：手术切除囊肿，清除脓液和坏死组织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pic>
            <p:nvPicPr>
              <p:cNvPr id="221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22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23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恢复牙齿功能：治疗后恢复牙齿的正常功能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pic>
            <p:nvPicPr>
              <p:cNvPr id="225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根尖囊肿的治疗原则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7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2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229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230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根尖切除术：切除根尖部位，清除囊肿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pic>
            <p:nvPicPr>
              <p:cNvPr id="23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33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234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囊肿刮除术：刮除囊壁，清除脓液和坏死组织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pic>
            <p:nvPicPr>
              <p:cNvPr id="236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37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38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根管治疗：通过根管治疗消除根尖感染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pic>
            <p:nvPicPr>
              <p:cNvPr id="240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4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根尖囊肿的手术方法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6000"/>
              <a:t>根尖囊肿的护理方法与措施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12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13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心理护理：安抚患者情绪，减轻紧张和恐惧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pic>
            <p:nvPicPr>
              <p:cNvPr id="1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6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17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口腔护理：保持口腔清洁，术前刷牙、漱口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pic>
            <p:nvPicPr>
              <p:cNvPr id="19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0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1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饮食准备：术前禁食、禁水，避免手术中呕吐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pic>
            <p:nvPicPr>
              <p:cNvPr id="23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根尖囊肿的术前护理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https://d.book118.com/646231215005010050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blue">
      <a:dk1>
        <a:srgbClr val="000000"/>
      </a:dk1>
      <a:lt1>
        <a:srgbClr val="FFFFFF"/>
      </a:lt1>
      <a:dk2>
        <a:srgbClr val="262C32"/>
      </a:dk2>
      <a:lt2>
        <a:srgbClr val="E7F3F7"/>
      </a:lt2>
      <a:accent1>
        <a:srgbClr val="3087D5"/>
      </a:accent1>
      <a:accent2>
        <a:srgbClr val="A3DBFA"/>
      </a:accent2>
      <a:accent3>
        <a:srgbClr val="5DB1F7"/>
      </a:accent3>
      <a:accent4>
        <a:srgbClr val="2270C9"/>
      </a:accent4>
      <a:accent5>
        <a:srgbClr val="67A1F9"/>
      </a:accent5>
      <a:accent6>
        <a:srgbClr val="466DD1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根尖囊肿的护理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2024-09-15T02:37:47.874</cp:lastPrinted>
  <dcterms:created xsi:type="dcterms:W3CDTF">2024-09-14T18:37:47Z</dcterms:created>
  <dcterms:modified xsi:type="dcterms:W3CDTF">2024-09-14T18:37:49Z</dcterms:modified>
</cp:coreProperties>
</file>