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9144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740EC7-8FD4-4AB1-81B5-F327E41A3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007973-950E-4933-97D9-6CA64440B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C81E6-EC1D-44A8-BE1F-1EFBD55D3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9F20C4-DF28-4A40-A894-C23013897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623D79-0009-4FAE-81D1-8B4CF8C8E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A8996C-444D-4ABC-8D88-C7D0E2796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5D3904-69A0-46D5-B7ED-57503DF98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D78348-FE9C-4B1F-B60C-6B3957F19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3160F3-90DA-47AD-8918-282E37F0C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FE5E30-DDD4-4D37-A404-26FD85682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DCDE06-920E-4EB0-8C8F-D051163AB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hyperlink" Target="file:///G:\&#30005;&#24433;\&#26223;&#38451;&#31185;&#25216;\2012&#24180;&#24180;&#20013;&#22521;&#35757;&#27719;&#24635;&#34920;\&#32993;&#23447;&#36827;\&#25668;&#20687;&#26426;&#33455;&#29255;&#26041;&#26696;\EFFIO(960H%20CCD).ppt" TargetMode="External" /><Relationship Id="rId4" Type="http://schemas.openxmlformats.org/officeDocument/2006/relationships/image" Target="../media/image2.png" /><Relationship Id="rId5" Type="http://schemas.openxmlformats.org/officeDocument/2006/relationships/hyperlink" Target="file:///G:\&#30005;&#24433;\&#26223;&#38451;&#31185;&#25216;\2012&#24180;&#24180;&#20013;&#22521;&#35757;&#27719;&#24635;&#34920;\&#32993;&#23447;&#36827;\&#25668;&#20687;&#26426;&#33455;&#29255;&#26041;&#26696;\EFFIO(DSP).ppt" TargetMode="Externa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hyperlink" Target="file:///G:\&#30005;&#24433;\&#26223;&#38451;&#31185;&#25216;\2012&#24180;&#24180;&#20013;&#22521;&#35757;&#27719;&#24635;&#34920;\&#32993;&#23447;&#36827;\&#25668;&#20687;&#26426;&#33455;&#29255;&#26041;&#26696;\Aptina.ppt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23301405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5"/>
          <p:cNvSpPr/>
          <p:nvPr/>
        </p:nvSpPr>
        <p:spPr>
          <a:xfrm>
            <a:off x="2160588" y="2600325"/>
            <a:ext cx="5003800" cy="7905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2000" b="1">
                <a:latin typeface="Arial" pitchFamily="34" charset="0"/>
              </a:rPr>
              <a:t>摄像机芯片方案及</a:t>
            </a:r>
            <a:r>
              <a:rPr lang="en-US" altLang="zh-CN" sz="2000" b="1">
                <a:latin typeface="Arial" pitchFamily="34" charset="0"/>
              </a:rPr>
              <a:t>HD-SDI</a:t>
            </a:r>
            <a:r>
              <a:rPr lang="zh-CN" altLang="en-US" sz="2000" b="1">
                <a:latin typeface="Arial" pitchFamily="34" charset="0"/>
              </a:rPr>
              <a:t>/HD MDI介绍</a:t>
            </a:r>
            <a:endParaRPr lang="zh-CN" altLang="en-US" sz="2000" b="1">
              <a:latin typeface="Arial" pitchFamily="34" charset="0"/>
            </a:endParaRPr>
          </a:p>
        </p:txBody>
      </p:sp>
      <p:sp>
        <p:nvSpPr>
          <p:cNvPr id="3075" name="Rectangle 5"/>
          <p:cNvSpPr/>
          <p:nvPr/>
        </p:nvSpPr>
        <p:spPr>
          <a:xfrm>
            <a:off x="1584325" y="1557338"/>
            <a:ext cx="6372225" cy="11493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4000" b="1">
                <a:latin typeface="Arial" pitchFamily="34" charset="0"/>
              </a:rPr>
              <a:t>深圳市博深电子有限公司</a:t>
            </a:r>
            <a:endParaRPr lang="zh-CN" altLang="en-US" sz="4000" b="1">
              <a:latin typeface="Arial" pitchFamily="34" charset="0"/>
            </a:endParaRPr>
          </a:p>
        </p:txBody>
      </p:sp>
      <p:sp>
        <p:nvSpPr>
          <p:cNvPr id="3076" name="TextBox 3075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AutoShape 9"/>
          <p:cNvSpPr/>
          <p:nvPr/>
        </p:nvSpPr>
        <p:spPr>
          <a:xfrm rot="5400000">
            <a:off x="1809750" y="1838325"/>
            <a:ext cx="215900" cy="2809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4099" name="AutoShape 10"/>
          <p:cNvSpPr/>
          <p:nvPr/>
        </p:nvSpPr>
        <p:spPr>
          <a:xfrm rot="5400000">
            <a:off x="1616075" y="1838325"/>
            <a:ext cx="215900" cy="2809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4100" name="Rectangle 12"/>
          <p:cNvSpPr/>
          <p:nvPr/>
        </p:nvSpPr>
        <p:spPr>
          <a:xfrm>
            <a:off x="684213" y="1736725"/>
            <a:ext cx="7164387" cy="1733550"/>
          </a:xfrm>
          <a:prstGeom prst="rect">
            <a:avLst/>
          </a:prstGeom>
          <a:noFill/>
          <a:ln w="9525">
            <a:noFill/>
          </a:ln>
        </p:spPr>
        <p:txBody>
          <a:bodyPr lIns="87828" tIns="43914" rIns="87828" bIns="43914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  <a:buFont typeface="Wingdings" panose="05000000000000000000" pitchFamily="2" charset="2"/>
            </a:pPr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1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、了解什么是摄像机的芯片方案，市场上有哪些主流芯片方案？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</a:pPr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2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、公司摄像机采用哪些芯片方案？优势在哪里？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</a:pPr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3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、了解</a:t>
            </a:r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HD-SDI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摄像机，如何正确看待</a:t>
            </a:r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HD-SDI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系统的优劣势？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</a:pP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4</a:t>
            </a:r>
            <a:r>
              <a:rPr lang="zh-CN" altLang="en-US" b="1">
                <a:latin typeface="Arial" pitchFamily="34" charset="0"/>
              </a:rPr>
              <a:t>、HD-MDI摄像机</a:t>
            </a:r>
            <a:endParaRPr lang="zh-CN" altLang="en-US" b="1">
              <a:latin typeface="Arial" pitchFamily="34" charset="0"/>
            </a:endParaRPr>
          </a:p>
        </p:txBody>
      </p:sp>
      <p:sp>
        <p:nvSpPr>
          <p:cNvPr id="4101" name="Rectangle 41"/>
          <p:cNvSpPr>
            <a:spLocks noChangeAspect="1"/>
          </p:cNvSpPr>
          <p:nvPr/>
        </p:nvSpPr>
        <p:spPr>
          <a:xfrm>
            <a:off x="395288" y="836613"/>
            <a:ext cx="30607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buClr>
                <a:schemeClr val="tx1"/>
              </a:buClr>
              <a:buSzTx/>
            </a:pPr>
            <a:r>
              <a:rPr lang="zh-CN" altLang="en-US" sz="3600" b="1">
                <a:latin typeface="Arial" pitchFamily="34" charset="0"/>
                <a:ea typeface="黑体" panose="02010609060101010101" pitchFamily="2" charset="-122"/>
              </a:rPr>
              <a:t>交流目标</a:t>
            </a:r>
            <a:endParaRPr lang="zh-CN" altLang="en-US" sz="3600" b="1">
              <a:latin typeface="Arial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3"/>
          <p:cNvSpPr/>
          <p:nvPr/>
        </p:nvSpPr>
        <p:spPr>
          <a:xfrm>
            <a:off x="1619250" y="1736725"/>
            <a:ext cx="5689600" cy="504825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txBody>
          <a:bodyPr wrap="none" lIns="87828" tIns="43914" rIns="87828" bIns="43914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5123" name="Text Box 5"/>
          <p:cNvSpPr txBox="1"/>
          <p:nvPr/>
        </p:nvSpPr>
        <p:spPr>
          <a:xfrm>
            <a:off x="1727200" y="1665288"/>
            <a:ext cx="4859338" cy="600075"/>
          </a:xfrm>
          <a:prstGeom prst="rect">
            <a:avLst/>
          </a:prstGeom>
          <a:noFill/>
          <a:ln w="9525">
            <a:noFill/>
          </a:ln>
        </p:spPr>
        <p:txBody>
          <a:bodyPr lIns="87828" tIns="43914" rIns="87828" bIns="43914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28930" indent="-328930" algn="l" defTabSz="878205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SzPct val="60000"/>
              <a:buFont typeface="Wingdings" panose="05000000000000000000" pitchFamily="2" charset="2"/>
            </a:pPr>
            <a:r>
              <a:rPr lang="zh-CN" altLang="en-US" sz="2400" b="1">
                <a:solidFill>
                  <a:schemeClr val="bg1"/>
                </a:solidFill>
                <a:latin typeface="Arial" pitchFamily="34" charset="0"/>
                <a:ea typeface="黑体" panose="02010609060101010101" pitchFamily="2" charset="-122"/>
              </a:rPr>
              <a:t>第一讲：摄像机芯片方案 </a:t>
            </a:r>
            <a:endParaRPr lang="zh-CN" altLang="en-US" sz="2400" b="1">
              <a:solidFill>
                <a:schemeClr val="bg1"/>
              </a:solidFill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5124" name="AutoShape 9"/>
          <p:cNvSpPr/>
          <p:nvPr/>
        </p:nvSpPr>
        <p:spPr>
          <a:xfrm rot="5400000">
            <a:off x="3208338" y="2508250"/>
            <a:ext cx="215900" cy="1666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0">
              <a:latin typeface="Arial" pitchFamily="34" charset="0"/>
            </a:endParaRPr>
          </a:p>
        </p:txBody>
      </p:sp>
      <p:sp>
        <p:nvSpPr>
          <p:cNvPr id="5125" name="AutoShape 10"/>
          <p:cNvSpPr/>
          <p:nvPr/>
        </p:nvSpPr>
        <p:spPr>
          <a:xfrm rot="5400000">
            <a:off x="3014663" y="2508250"/>
            <a:ext cx="215900" cy="1666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0">
              <a:latin typeface="Arial" pitchFamily="34" charset="0"/>
            </a:endParaRPr>
          </a:p>
        </p:txBody>
      </p:sp>
      <p:sp>
        <p:nvSpPr>
          <p:cNvPr id="5126" name="AutoShape 11"/>
          <p:cNvSpPr/>
          <p:nvPr/>
        </p:nvSpPr>
        <p:spPr>
          <a:xfrm rot="5400000">
            <a:off x="2743200" y="2609850"/>
            <a:ext cx="233363" cy="144463"/>
          </a:xfrm>
          <a:prstGeom prst="triangle">
            <a:avLst>
              <a:gd name="adj" fmla="val 50000"/>
            </a:avLst>
          </a:prstGeom>
          <a:solidFill>
            <a:srgbClr val="FF9900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0">
              <a:latin typeface="Arial" pitchFamily="34" charset="0"/>
            </a:endParaRPr>
          </a:p>
        </p:txBody>
      </p:sp>
      <p:sp>
        <p:nvSpPr>
          <p:cNvPr id="5127" name="Rectangle 12"/>
          <p:cNvSpPr/>
          <p:nvPr/>
        </p:nvSpPr>
        <p:spPr>
          <a:xfrm>
            <a:off x="2571750" y="2349500"/>
            <a:ext cx="4051300" cy="1677988"/>
          </a:xfrm>
          <a:prstGeom prst="rect">
            <a:avLst/>
          </a:prstGeom>
          <a:noFill/>
          <a:ln w="9525">
            <a:noFill/>
          </a:ln>
        </p:spPr>
        <p:txBody>
          <a:bodyPr lIns="87828" tIns="43914" rIns="87828" bIns="43914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  <a:buFont typeface="Wingdings" panose="05000000000000000000" pitchFamily="2" charset="2"/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什么是摄像机的芯片方案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模拟摄像机的芯片方案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网络摄像机的芯片方案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5128" name="AutoShape 13"/>
          <p:cNvSpPr/>
          <p:nvPr/>
        </p:nvSpPr>
        <p:spPr>
          <a:xfrm rot="5400000">
            <a:off x="2743200" y="3132138"/>
            <a:ext cx="233363" cy="144462"/>
          </a:xfrm>
          <a:prstGeom prst="triangle">
            <a:avLst>
              <a:gd name="adj" fmla="val 50000"/>
            </a:avLst>
          </a:prstGeom>
          <a:solidFill>
            <a:srgbClr val="FF9900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0">
              <a:latin typeface="Arial" pitchFamily="34" charset="0"/>
            </a:endParaRPr>
          </a:p>
        </p:txBody>
      </p:sp>
      <p:sp>
        <p:nvSpPr>
          <p:cNvPr id="5129" name="AutoShape 14"/>
          <p:cNvSpPr/>
          <p:nvPr/>
        </p:nvSpPr>
        <p:spPr>
          <a:xfrm rot="5400000">
            <a:off x="2743200" y="3671888"/>
            <a:ext cx="233363" cy="144462"/>
          </a:xfrm>
          <a:prstGeom prst="triangle">
            <a:avLst>
              <a:gd name="adj" fmla="val 50000"/>
            </a:avLst>
          </a:prstGeom>
          <a:solidFill>
            <a:srgbClr val="FF9900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0">
              <a:latin typeface="Arial" pitchFamily="34" charset="0"/>
            </a:endParaRPr>
          </a:p>
        </p:txBody>
      </p:sp>
      <p:sp>
        <p:nvSpPr>
          <p:cNvPr id="5130" name="Rectangle 24"/>
          <p:cNvSpPr/>
          <p:nvPr/>
        </p:nvSpPr>
        <p:spPr>
          <a:xfrm>
            <a:off x="1617663" y="4402138"/>
            <a:ext cx="5689600" cy="503237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txBody>
          <a:bodyPr wrap="none" lIns="87828" tIns="43914" rIns="87828" bIns="43914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5131" name="Text Box 25"/>
          <p:cNvSpPr txBox="1"/>
          <p:nvPr/>
        </p:nvSpPr>
        <p:spPr>
          <a:xfrm>
            <a:off x="1725613" y="4329113"/>
            <a:ext cx="4859337" cy="542925"/>
          </a:xfrm>
          <a:prstGeom prst="rect">
            <a:avLst/>
          </a:prstGeom>
          <a:noFill/>
          <a:ln w="9525">
            <a:noFill/>
          </a:ln>
        </p:spPr>
        <p:txBody>
          <a:bodyPr lIns="87828" tIns="43914" rIns="87828" bIns="43914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28930" indent="-328930" algn="l" defTabSz="878205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SzPct val="60000"/>
            </a:pPr>
            <a:r>
              <a:rPr lang="zh-CN" altLang="en-US" sz="2400" b="1">
                <a:solidFill>
                  <a:schemeClr val="bg1"/>
                </a:solidFill>
                <a:latin typeface="Arial" pitchFamily="34" charset="0"/>
                <a:ea typeface="黑体" panose="02010609060101010101" pitchFamily="2" charset="-122"/>
              </a:rPr>
              <a:t>第二讲：</a:t>
            </a:r>
            <a:r>
              <a:rPr lang="en-US" altLang="zh-CN" sz="2400" b="1">
                <a:solidFill>
                  <a:schemeClr val="bg1"/>
                </a:solidFill>
                <a:latin typeface="Arial" pitchFamily="34" charset="0"/>
                <a:ea typeface="黑体" panose="02010609060101010101" pitchFamily="2" charset="-122"/>
              </a:rPr>
              <a:t>HD-SDI</a:t>
            </a:r>
            <a:r>
              <a:rPr lang="zh-CN" altLang="en-US" sz="2400" b="1">
                <a:solidFill>
                  <a:schemeClr val="bg1"/>
                </a:solidFill>
                <a:latin typeface="Arial" pitchFamily="34" charset="0"/>
                <a:ea typeface="黑体" panose="02010609060101010101" pitchFamily="2" charset="-122"/>
              </a:rPr>
              <a:t>介绍</a:t>
            </a:r>
            <a:endParaRPr lang="zh-CN" altLang="en-US" sz="2400" b="1">
              <a:solidFill>
                <a:schemeClr val="bg1"/>
              </a:solidFill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5132" name="Rectangle 41"/>
          <p:cNvSpPr>
            <a:spLocks noChangeAspect="1"/>
          </p:cNvSpPr>
          <p:nvPr/>
        </p:nvSpPr>
        <p:spPr>
          <a:xfrm>
            <a:off x="395288" y="836613"/>
            <a:ext cx="17653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buClr>
                <a:schemeClr val="tx1"/>
              </a:buClr>
              <a:buSzTx/>
            </a:pPr>
            <a:r>
              <a:rPr lang="zh-CN" altLang="en-US" sz="3600" b="1">
                <a:latin typeface="Arial" pitchFamily="34" charset="0"/>
                <a:ea typeface="黑体" panose="02010609060101010101" pitchFamily="2" charset="-122"/>
              </a:rPr>
              <a:t>目　录</a:t>
            </a:r>
            <a:endParaRPr lang="zh-CN" altLang="en-US" sz="3600" b="1">
              <a:latin typeface="Arial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Rectangle 3"/>
          <p:cNvSpPr/>
          <p:nvPr/>
        </p:nvSpPr>
        <p:spPr>
          <a:xfrm>
            <a:off x="1619250" y="1700213"/>
            <a:ext cx="5437188" cy="504825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txBody>
          <a:bodyPr wrap="none" lIns="87828" tIns="43914" rIns="87828" bIns="43914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6147" name="Text Box 5"/>
          <p:cNvSpPr txBox="1"/>
          <p:nvPr/>
        </p:nvSpPr>
        <p:spPr>
          <a:xfrm>
            <a:off x="1727200" y="1628775"/>
            <a:ext cx="4859338" cy="600075"/>
          </a:xfrm>
          <a:prstGeom prst="rect">
            <a:avLst/>
          </a:prstGeom>
          <a:noFill/>
          <a:ln w="9525">
            <a:noFill/>
          </a:ln>
        </p:spPr>
        <p:txBody>
          <a:bodyPr lIns="87828" tIns="43914" rIns="87828" bIns="43914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28930" indent="-328930" algn="ctr" defTabSz="878205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SzPct val="60000"/>
              <a:buFont typeface="Wingdings" panose="05000000000000000000" pitchFamily="2" charset="2"/>
            </a:pPr>
            <a:r>
              <a:rPr lang="zh-CN" altLang="en-US" sz="2400" b="1">
                <a:solidFill>
                  <a:schemeClr val="bg1"/>
                </a:solidFill>
                <a:latin typeface="Arial" pitchFamily="34" charset="0"/>
                <a:ea typeface="黑体" panose="02010609060101010101" pitchFamily="2" charset="-122"/>
              </a:rPr>
              <a:t>第一讲：摄像机芯片方案 </a:t>
            </a:r>
            <a:endParaRPr lang="zh-CN" altLang="en-US" sz="2400" b="1">
              <a:solidFill>
                <a:schemeClr val="bg1"/>
              </a:solidFill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6148" name="AutoShape 9"/>
          <p:cNvSpPr/>
          <p:nvPr/>
        </p:nvSpPr>
        <p:spPr>
          <a:xfrm rot="5400000">
            <a:off x="2741613" y="2616200"/>
            <a:ext cx="215900" cy="1666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6149" name="AutoShape 10"/>
          <p:cNvSpPr/>
          <p:nvPr/>
        </p:nvSpPr>
        <p:spPr>
          <a:xfrm rot="5400000">
            <a:off x="2547938" y="2616200"/>
            <a:ext cx="215900" cy="1666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6150" name="AutoShape 11"/>
          <p:cNvSpPr/>
          <p:nvPr/>
        </p:nvSpPr>
        <p:spPr>
          <a:xfrm rot="5400000">
            <a:off x="2276475" y="2717800"/>
            <a:ext cx="233363" cy="144463"/>
          </a:xfrm>
          <a:prstGeom prst="triangle">
            <a:avLst>
              <a:gd name="adj" fmla="val 50000"/>
            </a:avLst>
          </a:prstGeom>
          <a:solidFill>
            <a:srgbClr val="FF9900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6151" name="Rectangle 12"/>
          <p:cNvSpPr/>
          <p:nvPr/>
        </p:nvSpPr>
        <p:spPr>
          <a:xfrm>
            <a:off x="2051050" y="2457450"/>
            <a:ext cx="4051300" cy="1677988"/>
          </a:xfrm>
          <a:prstGeom prst="rect">
            <a:avLst/>
          </a:prstGeom>
          <a:noFill/>
          <a:ln w="9525">
            <a:noFill/>
          </a:ln>
        </p:spPr>
        <p:txBody>
          <a:bodyPr lIns="87828" tIns="43914" rIns="87828" bIns="43914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  <a:buFont typeface="Wingdings" panose="05000000000000000000" pitchFamily="2" charset="2"/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什么是摄像机的芯片方案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模拟摄像机的芯片方案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  <a:p>
            <a:pPr lvl="1" algn="l" defTabSz="878205" eaLnBrk="1" hangingPunct="1">
              <a:lnSpc>
                <a:spcPct val="150000"/>
              </a:lnSpc>
              <a:buClr>
                <a:schemeClr val="bg2"/>
              </a:buClr>
              <a:buSzPct val="60000"/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网络摄像机的芯片方案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6152" name="AutoShape 13"/>
          <p:cNvSpPr/>
          <p:nvPr/>
        </p:nvSpPr>
        <p:spPr>
          <a:xfrm rot="5400000">
            <a:off x="2276475" y="3240088"/>
            <a:ext cx="233363" cy="144462"/>
          </a:xfrm>
          <a:prstGeom prst="triangle">
            <a:avLst>
              <a:gd name="adj" fmla="val 50000"/>
            </a:avLst>
          </a:prstGeom>
          <a:solidFill>
            <a:srgbClr val="FF9900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6153" name="AutoShape 14"/>
          <p:cNvSpPr/>
          <p:nvPr/>
        </p:nvSpPr>
        <p:spPr>
          <a:xfrm rot="5400000">
            <a:off x="2276475" y="3816350"/>
            <a:ext cx="233363" cy="144463"/>
          </a:xfrm>
          <a:prstGeom prst="triangle">
            <a:avLst>
              <a:gd name="adj" fmla="val 50000"/>
            </a:avLst>
          </a:prstGeom>
          <a:solidFill>
            <a:srgbClr val="FF9900"/>
          </a:solidFill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Text Box 67"/>
          <p:cNvSpPr txBox="1"/>
          <p:nvPr/>
        </p:nvSpPr>
        <p:spPr>
          <a:xfrm>
            <a:off x="504825" y="188913"/>
            <a:ext cx="4246563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什么是摄像机芯片方案？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7171" name="Oval 75"/>
          <p:cNvSpPr/>
          <p:nvPr/>
        </p:nvSpPr>
        <p:spPr>
          <a:xfrm>
            <a:off x="2628900" y="1819275"/>
            <a:ext cx="628650" cy="93345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>
                <a:latin typeface="Arial" pitchFamily="34" charset="0"/>
              </a:rPr>
              <a:t>镜</a:t>
            </a:r>
            <a:endParaRPr lang="zh-CN" altLang="en-US">
              <a:latin typeface="Arial" pitchFamily="34" charset="0"/>
            </a:endParaRPr>
          </a:p>
          <a:p>
            <a:pPr algn="ctr"/>
            <a:r>
              <a:rPr lang="zh-CN" altLang="en-US">
                <a:latin typeface="Arial" pitchFamily="34" charset="0"/>
              </a:rPr>
              <a:t>头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7172" name="Rectangle 76"/>
          <p:cNvSpPr/>
          <p:nvPr/>
        </p:nvSpPr>
        <p:spPr>
          <a:xfrm>
            <a:off x="3905250" y="1952625"/>
            <a:ext cx="752475" cy="7048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CCD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CMOS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7173" name="Rectangle 78"/>
          <p:cNvSpPr/>
          <p:nvPr/>
        </p:nvSpPr>
        <p:spPr>
          <a:xfrm>
            <a:off x="5570538" y="1836738"/>
            <a:ext cx="1066800" cy="9429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DSP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7174" name="Rectangle 79"/>
          <p:cNvSpPr/>
          <p:nvPr/>
        </p:nvSpPr>
        <p:spPr>
          <a:xfrm>
            <a:off x="1924050" y="1676400"/>
            <a:ext cx="5448300" cy="15811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7175" name="AutoShape 81"/>
          <p:cNvSpPr/>
          <p:nvPr/>
        </p:nvSpPr>
        <p:spPr>
          <a:xfrm>
            <a:off x="3305175" y="2219325"/>
            <a:ext cx="590550" cy="190500"/>
          </a:xfrm>
          <a:prstGeom prst="rightArrow">
            <a:avLst>
              <a:gd name="adj1" fmla="val 50000"/>
              <a:gd name="adj2" fmla="val 77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7176" name="AutoShape 82"/>
          <p:cNvSpPr/>
          <p:nvPr/>
        </p:nvSpPr>
        <p:spPr>
          <a:xfrm>
            <a:off x="4722813" y="2217738"/>
            <a:ext cx="800100" cy="190500"/>
          </a:xfrm>
          <a:prstGeom prst="rightArrow">
            <a:avLst>
              <a:gd name="adj1" fmla="val 50000"/>
              <a:gd name="adj2" fmla="val 10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7177" name="Rectangle 83"/>
          <p:cNvSpPr/>
          <p:nvPr/>
        </p:nvSpPr>
        <p:spPr>
          <a:xfrm>
            <a:off x="2657475" y="2841625"/>
            <a:ext cx="4419600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镜头            图像传感器         数字信号处理器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7178" name="Rectangle 86"/>
          <p:cNvSpPr/>
          <p:nvPr/>
        </p:nvSpPr>
        <p:spPr>
          <a:xfrm>
            <a:off x="382588" y="1150938"/>
            <a:ext cx="3671887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模拟摄像机组成：三大主要元器件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7179" name="Rectangle 87"/>
          <p:cNvSpPr/>
          <p:nvPr/>
        </p:nvSpPr>
        <p:spPr>
          <a:xfrm>
            <a:off x="358775" y="3887788"/>
            <a:ext cx="3671888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网络摄像机组成：三大主要元器件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7180" name="Oval 88"/>
          <p:cNvSpPr/>
          <p:nvPr/>
        </p:nvSpPr>
        <p:spPr>
          <a:xfrm>
            <a:off x="2655888" y="4494213"/>
            <a:ext cx="628650" cy="93345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>
                <a:latin typeface="Arial" pitchFamily="34" charset="0"/>
              </a:rPr>
              <a:t>镜</a:t>
            </a:r>
            <a:endParaRPr lang="zh-CN" altLang="en-US">
              <a:latin typeface="Arial" pitchFamily="34" charset="0"/>
            </a:endParaRPr>
          </a:p>
          <a:p>
            <a:pPr algn="ctr"/>
            <a:r>
              <a:rPr lang="zh-CN" altLang="en-US">
                <a:latin typeface="Arial" pitchFamily="34" charset="0"/>
              </a:rPr>
              <a:t>头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7181" name="Rectangle 89"/>
          <p:cNvSpPr/>
          <p:nvPr/>
        </p:nvSpPr>
        <p:spPr>
          <a:xfrm>
            <a:off x="3932238" y="4627563"/>
            <a:ext cx="752475" cy="7048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CCD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CMOS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7182" name="Rectangle 90"/>
          <p:cNvSpPr/>
          <p:nvPr/>
        </p:nvSpPr>
        <p:spPr>
          <a:xfrm>
            <a:off x="5597525" y="4511675"/>
            <a:ext cx="1066800" cy="9429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>
                <a:latin typeface="Arial" pitchFamily="34" charset="0"/>
              </a:rPr>
              <a:t>网络</a:t>
            </a:r>
            <a:endParaRPr lang="zh-CN" altLang="en-US">
              <a:latin typeface="Arial" pitchFamily="34" charset="0"/>
            </a:endParaRPr>
          </a:p>
          <a:p>
            <a:pPr algn="ctr"/>
            <a:r>
              <a:rPr lang="zh-CN" altLang="en-US">
                <a:latin typeface="Arial" pitchFamily="34" charset="0"/>
              </a:rPr>
              <a:t>编码芯片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7183" name="Rectangle 91"/>
          <p:cNvSpPr/>
          <p:nvPr/>
        </p:nvSpPr>
        <p:spPr>
          <a:xfrm>
            <a:off x="1951038" y="4351338"/>
            <a:ext cx="5448300" cy="15811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7184" name="AutoShape 92"/>
          <p:cNvSpPr/>
          <p:nvPr/>
        </p:nvSpPr>
        <p:spPr>
          <a:xfrm>
            <a:off x="3332163" y="4894263"/>
            <a:ext cx="590550" cy="190500"/>
          </a:xfrm>
          <a:prstGeom prst="rightArrow">
            <a:avLst>
              <a:gd name="adj1" fmla="val 50000"/>
              <a:gd name="adj2" fmla="val 77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7185" name="AutoShape 93"/>
          <p:cNvSpPr/>
          <p:nvPr/>
        </p:nvSpPr>
        <p:spPr>
          <a:xfrm>
            <a:off x="4749800" y="4892675"/>
            <a:ext cx="800100" cy="190500"/>
          </a:xfrm>
          <a:prstGeom prst="rightArrow">
            <a:avLst>
              <a:gd name="adj1" fmla="val 50000"/>
              <a:gd name="adj2" fmla="val 10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7186" name="Rectangle 94"/>
          <p:cNvSpPr/>
          <p:nvPr/>
        </p:nvSpPr>
        <p:spPr>
          <a:xfrm>
            <a:off x="2684463" y="5516563"/>
            <a:ext cx="4419600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镜头            图像传感器           网络编码平台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grpSp>
        <p:nvGrpSpPr>
          <p:cNvPr id="7187" name="组合 7186"/>
          <p:cNvGrpSpPr/>
          <p:nvPr/>
        </p:nvGrpSpPr>
        <p:grpSpPr>
          <a:xfrm>
            <a:off x="3924300" y="1009650"/>
            <a:ext cx="3371850" cy="933450"/>
            <a:chExt cx="2124" cy="588"/>
          </a:xfrm>
        </p:grpSpPr>
        <p:sp>
          <p:nvSpPr>
            <p:cNvPr id="7188" name="Line 103"/>
            <p:cNvSpPr/>
            <p:nvPr/>
          </p:nvSpPr>
          <p:spPr>
            <a:xfrm flipV="1">
              <a:off x="0" y="240"/>
              <a:ext cx="846" cy="3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7189" name="Line 104"/>
            <p:cNvSpPr/>
            <p:nvPr/>
          </p:nvSpPr>
          <p:spPr>
            <a:xfrm flipH="1" flipV="1">
              <a:off x="852" y="234"/>
              <a:ext cx="852" cy="28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7190" name="Rectangle 105"/>
            <p:cNvSpPr/>
            <p:nvPr/>
          </p:nvSpPr>
          <p:spPr>
            <a:xfrm>
              <a:off x="234" y="0"/>
              <a:ext cx="1890" cy="222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lIns="78890" tIns="78890" rIns="78890" bIns="78890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002030" eaLnBrk="0" hangingPunct="0">
                <a:lnSpc>
                  <a:spcPct val="110000"/>
                </a:lnSpc>
                <a:buClr>
                  <a:schemeClr val="tx1"/>
                </a:buClr>
                <a:buSzPct val="60000"/>
                <a:buFont typeface="Times" pitchFamily="2" charset="0"/>
              </a:pPr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模拟摄像机芯片方案：图像传感器</a:t>
              </a:r>
              <a:r>
                <a:rPr lang="en-US" altLang="zh-CN" sz="1200" b="1">
                  <a:latin typeface="Arial" pitchFamily="34" charset="0"/>
                  <a:ea typeface="黑体" panose="02010609060101010101" pitchFamily="2" charset="-122"/>
                </a:rPr>
                <a:t>+ DSP</a:t>
              </a:r>
              <a:endParaRPr lang="en-US" altLang="zh-CN" sz="1200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7191" name="组合 7190"/>
          <p:cNvGrpSpPr/>
          <p:nvPr/>
        </p:nvGrpSpPr>
        <p:grpSpPr>
          <a:xfrm>
            <a:off x="3914775" y="3776663"/>
            <a:ext cx="3656013" cy="839787"/>
            <a:chExt cx="2303" cy="529"/>
          </a:xfrm>
        </p:grpSpPr>
        <p:sp>
          <p:nvSpPr>
            <p:cNvPr id="7192" name="Line 106"/>
            <p:cNvSpPr/>
            <p:nvPr/>
          </p:nvSpPr>
          <p:spPr>
            <a:xfrm flipV="1">
              <a:off x="0" y="235"/>
              <a:ext cx="744" cy="29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7193" name="Line 107"/>
            <p:cNvSpPr/>
            <p:nvPr/>
          </p:nvSpPr>
          <p:spPr>
            <a:xfrm flipH="1" flipV="1">
              <a:off x="744" y="235"/>
              <a:ext cx="990" cy="21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7194" name="Rectangle 108"/>
            <p:cNvSpPr/>
            <p:nvPr/>
          </p:nvSpPr>
          <p:spPr>
            <a:xfrm>
              <a:off x="41" y="0"/>
              <a:ext cx="2262" cy="222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lIns="78890" tIns="78890" rIns="78890" bIns="78890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002030" eaLnBrk="0" hangingPunct="0">
                <a:lnSpc>
                  <a:spcPct val="110000"/>
                </a:lnSpc>
                <a:buClr>
                  <a:schemeClr val="tx1"/>
                </a:buClr>
                <a:buSzPct val="60000"/>
                <a:buFont typeface="Times" pitchFamily="2" charset="0"/>
              </a:pPr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网络摄像机芯片方案：图像传感器</a:t>
              </a:r>
              <a:r>
                <a:rPr lang="en-US" altLang="zh-CN" sz="1200" b="1">
                  <a:latin typeface="Arial" pitchFamily="34" charset="0"/>
                  <a:ea typeface="黑体" panose="02010609060101010101" pitchFamily="2" charset="-122"/>
                </a:rPr>
                <a:t>+ </a:t>
              </a:r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网络编码芯片</a:t>
              </a:r>
              <a:endParaRPr lang="zh-CN" altLang="en-US" sz="1200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 Box 2"/>
          <p:cNvSpPr txBox="1"/>
          <p:nvPr/>
        </p:nvSpPr>
        <p:spPr>
          <a:xfrm>
            <a:off x="504825" y="188913"/>
            <a:ext cx="4030663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模拟摄像机芯片方案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8195" name="Oval 3"/>
          <p:cNvSpPr/>
          <p:nvPr/>
        </p:nvSpPr>
        <p:spPr>
          <a:xfrm>
            <a:off x="2362200" y="1658938"/>
            <a:ext cx="628650" cy="93345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>
                <a:latin typeface="Arial" pitchFamily="34" charset="0"/>
              </a:rPr>
              <a:t>镜</a:t>
            </a:r>
            <a:endParaRPr lang="zh-CN" altLang="en-US">
              <a:latin typeface="Arial" pitchFamily="34" charset="0"/>
            </a:endParaRPr>
          </a:p>
          <a:p>
            <a:pPr algn="ctr"/>
            <a:r>
              <a:rPr lang="zh-CN" altLang="en-US">
                <a:latin typeface="Arial" pitchFamily="34" charset="0"/>
              </a:rPr>
              <a:t>头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8196" name="Rectangle 4"/>
          <p:cNvSpPr/>
          <p:nvPr/>
        </p:nvSpPr>
        <p:spPr>
          <a:xfrm>
            <a:off x="3638550" y="1792288"/>
            <a:ext cx="752475" cy="7048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CCD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CMOS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8197" name="Rectangle 5"/>
          <p:cNvSpPr/>
          <p:nvPr/>
        </p:nvSpPr>
        <p:spPr>
          <a:xfrm>
            <a:off x="5303838" y="1676400"/>
            <a:ext cx="1066800" cy="9429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DSP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8198" name="Rectangle 6"/>
          <p:cNvSpPr/>
          <p:nvPr/>
        </p:nvSpPr>
        <p:spPr>
          <a:xfrm>
            <a:off x="1657350" y="1497013"/>
            <a:ext cx="5448300" cy="15811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8199" name="AutoShape 7"/>
          <p:cNvSpPr/>
          <p:nvPr/>
        </p:nvSpPr>
        <p:spPr>
          <a:xfrm>
            <a:off x="3038475" y="2058988"/>
            <a:ext cx="590550" cy="190500"/>
          </a:xfrm>
          <a:prstGeom prst="rightArrow">
            <a:avLst>
              <a:gd name="adj1" fmla="val 50000"/>
              <a:gd name="adj2" fmla="val 77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8200" name="AutoShape 8"/>
          <p:cNvSpPr/>
          <p:nvPr/>
        </p:nvSpPr>
        <p:spPr>
          <a:xfrm>
            <a:off x="4456113" y="2057400"/>
            <a:ext cx="800100" cy="190500"/>
          </a:xfrm>
          <a:prstGeom prst="rightArrow">
            <a:avLst>
              <a:gd name="adj1" fmla="val 50000"/>
              <a:gd name="adj2" fmla="val 10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8201" name="Rectangle 9"/>
          <p:cNvSpPr/>
          <p:nvPr/>
        </p:nvSpPr>
        <p:spPr>
          <a:xfrm>
            <a:off x="2390775" y="2681288"/>
            <a:ext cx="4419600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镜头            图像传感器         数字信号处理器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8202" name="Rectangle 27"/>
          <p:cNvSpPr/>
          <p:nvPr/>
        </p:nvSpPr>
        <p:spPr>
          <a:xfrm>
            <a:off x="511175" y="866775"/>
            <a:ext cx="2044700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芯片方案提供商：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8203" name="Line 28"/>
          <p:cNvSpPr/>
          <p:nvPr/>
        </p:nvSpPr>
        <p:spPr>
          <a:xfrm flipH="1">
            <a:off x="3257550" y="1268413"/>
            <a:ext cx="0" cy="49244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8204" name="Line 29"/>
          <p:cNvSpPr/>
          <p:nvPr/>
        </p:nvSpPr>
        <p:spPr>
          <a:xfrm flipH="1">
            <a:off x="4875213" y="1276350"/>
            <a:ext cx="0" cy="49244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8205" name="Rectangle 31"/>
          <p:cNvSpPr/>
          <p:nvPr/>
        </p:nvSpPr>
        <p:spPr>
          <a:xfrm>
            <a:off x="1822450" y="3189288"/>
            <a:ext cx="1200150" cy="2781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>
                <a:latin typeface="Arial" pitchFamily="34" charset="0"/>
              </a:rPr>
              <a:t>日本品牌：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富士能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腾龙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希比希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宾得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图丽</a:t>
            </a:r>
            <a:endParaRPr lang="zh-CN" altLang="en-US" sz="1600">
              <a:latin typeface="Arial" pitchFamily="34" charset="0"/>
            </a:endParaRPr>
          </a:p>
          <a:p>
            <a:pPr algn="l"/>
            <a:endParaRPr lang="en-US" altLang="zh-CN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国内品牌：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上海凤凰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福光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力鼎</a:t>
            </a:r>
            <a:endParaRPr lang="zh-CN" altLang="en-US" sz="1600">
              <a:latin typeface="Arial" pitchFamily="34" charset="0"/>
            </a:endParaRPr>
          </a:p>
        </p:txBody>
      </p:sp>
      <p:sp>
        <p:nvSpPr>
          <p:cNvPr id="8206" name="Rectangle 32"/>
          <p:cNvSpPr/>
          <p:nvPr/>
        </p:nvSpPr>
        <p:spPr>
          <a:xfrm>
            <a:off x="3470275" y="3209925"/>
            <a:ext cx="1462088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CCD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厂家：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索 尼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夏 普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松 下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CMOS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厂家：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美国 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Aptina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、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Omnivision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、韩国 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Pixplus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8207" name="Rectangle 33"/>
          <p:cNvSpPr/>
          <p:nvPr/>
        </p:nvSpPr>
        <p:spPr>
          <a:xfrm>
            <a:off x="5259388" y="3206750"/>
            <a:ext cx="1219200" cy="280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日本厂家：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索 尼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夏 普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日 立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韩国厂家：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三 星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NextChip</a:t>
            </a:r>
            <a:endParaRPr lang="en-US" altLang="zh-CN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CNB</a:t>
            </a:r>
            <a:endParaRPr lang="en-US" altLang="zh-CN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LG</a:t>
            </a:r>
            <a:endParaRPr lang="en-US" altLang="zh-CN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RJ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Text Box 2"/>
          <p:cNvSpPr txBox="1"/>
          <p:nvPr/>
        </p:nvSpPr>
        <p:spPr>
          <a:xfrm>
            <a:off x="504825" y="188913"/>
            <a:ext cx="3598863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模拟摄像机芯片方案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grpSp>
        <p:nvGrpSpPr>
          <p:cNvPr id="9219" name="组合 9218"/>
          <p:cNvGrpSpPr/>
          <p:nvPr/>
        </p:nvGrpSpPr>
        <p:grpSpPr>
          <a:xfrm>
            <a:off x="3009900" y="1000125"/>
            <a:ext cx="4527550" cy="877888"/>
            <a:chExt cx="2852" cy="553"/>
          </a:xfrm>
        </p:grpSpPr>
        <p:sp>
          <p:nvSpPr>
            <p:cNvPr id="9220" name="Oval 4"/>
            <p:cNvSpPr/>
            <p:nvPr/>
          </p:nvSpPr>
          <p:spPr>
            <a:xfrm>
              <a:off x="219" y="57"/>
              <a:ext cx="367" cy="32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200" b="1">
                  <a:latin typeface="Arial" pitchFamily="34" charset="0"/>
                </a:rPr>
                <a:t>镜</a:t>
              </a:r>
              <a:endParaRPr lang="zh-CN" altLang="en-US" sz="1200" b="1">
                <a:latin typeface="Arial" pitchFamily="34" charset="0"/>
              </a:endParaRPr>
            </a:p>
            <a:p>
              <a:pPr algn="ctr"/>
              <a:r>
                <a:rPr lang="zh-CN" altLang="en-US" sz="1200" b="1">
                  <a:latin typeface="Arial" pitchFamily="34" charset="0"/>
                </a:rPr>
                <a:t>头</a:t>
              </a:r>
              <a:endParaRPr lang="zh-CN" altLang="en-US" sz="1200" b="1">
                <a:latin typeface="Arial" pitchFamily="34" charset="0"/>
              </a:endParaRPr>
            </a:p>
          </p:txBody>
        </p:sp>
        <p:sp>
          <p:nvSpPr>
            <p:cNvPr id="9221" name="Rectangle 5"/>
            <p:cNvSpPr/>
            <p:nvPr/>
          </p:nvSpPr>
          <p:spPr>
            <a:xfrm>
              <a:off x="964" y="103"/>
              <a:ext cx="440" cy="24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1400">
                  <a:latin typeface="Arial" pitchFamily="34" charset="0"/>
                </a:rPr>
                <a:t>CCD</a:t>
              </a:r>
              <a:endParaRPr lang="en-US" altLang="zh-CN" sz="1400">
                <a:latin typeface="Arial" pitchFamily="34" charset="0"/>
              </a:endParaRPr>
            </a:p>
          </p:txBody>
        </p:sp>
        <p:sp>
          <p:nvSpPr>
            <p:cNvPr id="9222" name="Rectangle 6"/>
            <p:cNvSpPr/>
            <p:nvPr/>
          </p:nvSpPr>
          <p:spPr>
            <a:xfrm>
              <a:off x="1936" y="63"/>
              <a:ext cx="623" cy="33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>
                  <a:latin typeface="Arial" pitchFamily="34" charset="0"/>
                </a:rPr>
                <a:t>DSP</a:t>
              </a:r>
              <a:endParaRPr lang="en-US" altLang="zh-CN">
                <a:latin typeface="Arial" pitchFamily="34" charset="0"/>
              </a:endParaRPr>
            </a:p>
          </p:txBody>
        </p:sp>
        <p:sp>
          <p:nvSpPr>
            <p:cNvPr id="9223" name="Rectangle 7"/>
            <p:cNvSpPr/>
            <p:nvPr/>
          </p:nvSpPr>
          <p:spPr>
            <a:xfrm>
              <a:off x="0" y="0"/>
              <a:ext cx="2826" cy="553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9224" name="AutoShape 8"/>
            <p:cNvSpPr/>
            <p:nvPr/>
          </p:nvSpPr>
          <p:spPr>
            <a:xfrm>
              <a:off x="614" y="197"/>
              <a:ext cx="345" cy="66"/>
            </a:xfrm>
            <a:prstGeom prst="rightArrow">
              <a:avLst>
                <a:gd name="adj1" fmla="val 50000"/>
                <a:gd name="adj2" fmla="val 130681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9225" name="AutoShape 9"/>
            <p:cNvSpPr/>
            <p:nvPr/>
          </p:nvSpPr>
          <p:spPr>
            <a:xfrm>
              <a:off x="1442" y="196"/>
              <a:ext cx="467" cy="67"/>
            </a:xfrm>
            <a:prstGeom prst="rightArrow">
              <a:avLst>
                <a:gd name="adj1" fmla="val 50000"/>
                <a:gd name="adj2" fmla="val 174253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9226" name="Rectangle 10"/>
            <p:cNvSpPr/>
            <p:nvPr/>
          </p:nvSpPr>
          <p:spPr>
            <a:xfrm>
              <a:off x="272" y="379"/>
              <a:ext cx="2580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l"/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镜头                 图像传感器                 数字信号处理器</a:t>
              </a:r>
              <a:endParaRPr lang="zh-CN" altLang="en-US" sz="1200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9227" name="Rectangle 11"/>
          <p:cNvSpPr/>
          <p:nvPr/>
        </p:nvSpPr>
        <p:spPr>
          <a:xfrm>
            <a:off x="576263" y="800100"/>
            <a:ext cx="22320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SONY CCD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介绍</a:t>
            </a:r>
            <a:endParaRPr lang="en-US" altLang="zh-CN" b="1">
              <a:latin typeface="Arial" pitchFamily="34" charset="0"/>
              <a:ea typeface="黑体" panose="02010609060101010101" pitchFamily="2" charset="-122"/>
            </a:endParaRPr>
          </a:p>
        </p:txBody>
      </p:sp>
      <p:graphicFrame>
        <p:nvGraphicFramePr>
          <p:cNvPr id="9228" name="内容占位符 9227"/>
          <p:cNvGraphicFramePr>
            <a:graphicFrameLocks noGrp="1"/>
          </p:cNvGraphicFramePr>
          <p:nvPr>
            <p:ph idx="4294967295"/>
          </p:nvPr>
        </p:nvGraphicFramePr>
        <p:xfrm>
          <a:off x="684213" y="2168525"/>
          <a:ext cx="7848600" cy="3910013"/>
        </p:xfrm>
        <a:graphic>
          <a:graphicData uri="http://schemas.openxmlformats.org/drawingml/2006/table">
            <a:tbl>
              <a:tblPr/>
              <a:tblGrid>
                <a:gridCol w="720725"/>
                <a:gridCol w="1692275"/>
                <a:gridCol w="1333500"/>
                <a:gridCol w="1006475"/>
                <a:gridCol w="1008063"/>
                <a:gridCol w="1195387"/>
                <a:gridCol w="892175"/>
              </a:tblGrid>
              <a:tr h="3381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序号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名称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型号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水平像素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尺寸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有效像素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感光度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7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1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ICX405AK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510H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（低解）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500(H)*582(V)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1350mV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6225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2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ICX409AK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760H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（高解）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752(H)*582(V)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850mV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46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3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ICX229AK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760H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（高解）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1/4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752(H)*582(V)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440mV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4637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4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Ex view HAD CCD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ICX255AK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510H</a:t>
                      </a:r>
                      <a:r>
                        <a:rPr lang="zh-CN" altLang="en-US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（低解）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500(H)*582(V)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1600mV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</a:tr>
              <a:tr h="2746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5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Ex view HAD CCD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ICX259AK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760H</a:t>
                      </a:r>
                      <a:r>
                        <a:rPr lang="zh-CN" altLang="en-US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（高解）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752(H)*582(V)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1000mV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</a:tr>
              <a:tr h="274637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6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 II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ICX633BKA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510H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（低解）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500(H)*582(V)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3800mV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46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7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 II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ICX639BKA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760H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（高解）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752(H)*582(V)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2250mV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4637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8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 II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ICX649BKA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760H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（高解）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1/4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752(H)*582(V)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950mV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46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9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 II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ICX663AKA(WD)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960H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（高解）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976(H)*582(V)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1600mV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4637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10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 II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ICX811AKA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960H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（高解）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976(H)*582(V)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2350mV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46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11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Super HAD CCD II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ICX669AKA(WD)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960H</a:t>
                      </a:r>
                      <a:r>
                        <a:rPr lang="zh-CN" altLang="en-US" sz="1200" b="1">
                          <a:ea typeface="黑体" panose="02010609060101010101" pitchFamily="2" charset="-122"/>
                        </a:rPr>
                        <a:t>（高解）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1/4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976(H)*582(V)</a:t>
                      </a:r>
                      <a:endParaRPr lang="zh-CN" altLang="en-US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ea typeface="黑体" panose="02010609060101010101" pitchFamily="2" charset="-122"/>
                        </a:rPr>
                        <a:t>1350mV</a:t>
                      </a:r>
                      <a:endParaRPr lang="en-US" altLang="zh-CN" sz="12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274637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12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Ex view HAD CCD II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ICX673AKA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960H</a:t>
                      </a:r>
                      <a:r>
                        <a:rPr lang="zh-CN" altLang="en-US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（高解）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976(H)*582(V)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2400mV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</a:tr>
              <a:tr h="2746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/>
                        <a:t>13</a:t>
                      </a:r>
                      <a:endParaRPr lang="en-US" altLang="zh-CN" sz="12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Ex view HAD CCD II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ICX679AKA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960H</a:t>
                      </a:r>
                      <a:r>
                        <a:rPr lang="zh-CN" altLang="en-US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（高解）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1/4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976(H)*582(V)</a:t>
                      </a:r>
                      <a:endParaRPr lang="zh-CN" altLang="en-US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200" b="1">
                          <a:solidFill>
                            <a:srgbClr val="0000FF"/>
                          </a:solidFill>
                          <a:ea typeface="黑体" panose="02010609060101010101" pitchFamily="2" charset="-122"/>
                        </a:rPr>
                        <a:t>--</a:t>
                      </a:r>
                      <a:endParaRPr lang="en-US" altLang="zh-CN" sz="1200" b="1">
                        <a:solidFill>
                          <a:srgbClr val="0000FF"/>
                        </a:solidFill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350" name="Rectangle 123"/>
          <p:cNvSpPr/>
          <p:nvPr/>
        </p:nvSpPr>
        <p:spPr>
          <a:xfrm>
            <a:off x="4305300" y="1016000"/>
            <a:ext cx="1162050" cy="865188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9351" name="Rectangle 218"/>
          <p:cNvSpPr/>
          <p:nvPr/>
        </p:nvSpPr>
        <p:spPr>
          <a:xfrm>
            <a:off x="611188" y="6134100"/>
            <a:ext cx="4705350" cy="244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000" b="1">
                <a:solidFill>
                  <a:srgbClr val="FF0000"/>
                </a:solidFill>
                <a:latin typeface="Arial" pitchFamily="34" charset="0"/>
              </a:rPr>
              <a:t>备注：</a:t>
            </a:r>
            <a:r>
              <a:rPr lang="en-US" altLang="zh-CN" sz="1000" b="1">
                <a:solidFill>
                  <a:srgbClr val="FF0000"/>
                </a:solidFill>
                <a:latin typeface="Arial" pitchFamily="34" charset="0"/>
              </a:rPr>
              <a:t>SONY </a:t>
            </a:r>
            <a:r>
              <a:rPr lang="zh-CN" altLang="en-US" sz="1000" b="1">
                <a:solidFill>
                  <a:srgbClr val="FF0000"/>
                </a:solidFill>
                <a:latin typeface="Arial" pitchFamily="34" charset="0"/>
              </a:rPr>
              <a:t>主流</a:t>
            </a:r>
            <a:r>
              <a:rPr lang="en-US" altLang="zh-CN" sz="1000" b="1">
                <a:solidFill>
                  <a:srgbClr val="FF0000"/>
                </a:solidFill>
                <a:latin typeface="Arial" pitchFamily="34" charset="0"/>
              </a:rPr>
              <a:t>CCD</a:t>
            </a:r>
            <a:r>
              <a:rPr lang="zh-CN" altLang="en-US" sz="1000" b="1">
                <a:solidFill>
                  <a:srgbClr val="FF0000"/>
                </a:solidFill>
                <a:latin typeface="Arial" pitchFamily="34" charset="0"/>
              </a:rPr>
              <a:t>规格表（附上）</a:t>
            </a:r>
            <a:endParaRPr lang="zh-CN" altLang="en-US" sz="10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9352" name="Rectangle 223"/>
          <p:cNvSpPr/>
          <p:nvPr/>
        </p:nvSpPr>
        <p:spPr>
          <a:xfrm>
            <a:off x="566738" y="1736725"/>
            <a:ext cx="22764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图像传感器规格表：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Text Box 2"/>
          <p:cNvSpPr txBox="1"/>
          <p:nvPr/>
        </p:nvSpPr>
        <p:spPr>
          <a:xfrm>
            <a:off x="504825" y="153988"/>
            <a:ext cx="3382963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模拟摄像机芯片方案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grpSp>
        <p:nvGrpSpPr>
          <p:cNvPr id="10243" name="组合 10242"/>
          <p:cNvGrpSpPr/>
          <p:nvPr/>
        </p:nvGrpSpPr>
        <p:grpSpPr>
          <a:xfrm>
            <a:off x="3009900" y="1271588"/>
            <a:ext cx="4527550" cy="877887"/>
            <a:chExt cx="2852" cy="553"/>
          </a:xfrm>
        </p:grpSpPr>
        <p:sp>
          <p:nvSpPr>
            <p:cNvPr id="10244" name="Oval 3"/>
            <p:cNvSpPr/>
            <p:nvPr/>
          </p:nvSpPr>
          <p:spPr>
            <a:xfrm>
              <a:off x="219" y="57"/>
              <a:ext cx="367" cy="32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200" b="1">
                  <a:latin typeface="Arial" pitchFamily="34" charset="0"/>
                </a:rPr>
                <a:t>镜</a:t>
              </a:r>
              <a:endParaRPr lang="zh-CN" altLang="en-US" sz="1200" b="1">
                <a:latin typeface="Arial" pitchFamily="34" charset="0"/>
              </a:endParaRPr>
            </a:p>
            <a:p>
              <a:pPr algn="ctr"/>
              <a:r>
                <a:rPr lang="zh-CN" altLang="en-US" sz="1200" b="1">
                  <a:latin typeface="Arial" pitchFamily="34" charset="0"/>
                </a:rPr>
                <a:t>头</a:t>
              </a:r>
              <a:endParaRPr lang="zh-CN" altLang="en-US" sz="1200" b="1">
                <a:latin typeface="Arial" pitchFamily="34" charset="0"/>
              </a:endParaRPr>
            </a:p>
          </p:txBody>
        </p:sp>
        <p:sp>
          <p:nvSpPr>
            <p:cNvPr id="10245" name="Rectangle 4"/>
            <p:cNvSpPr/>
            <p:nvPr/>
          </p:nvSpPr>
          <p:spPr>
            <a:xfrm>
              <a:off x="964" y="103"/>
              <a:ext cx="440" cy="24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1400">
                  <a:latin typeface="Arial" pitchFamily="34" charset="0"/>
                </a:rPr>
                <a:t>CCD</a:t>
              </a:r>
              <a:endParaRPr lang="en-US" altLang="zh-CN" sz="1400">
                <a:latin typeface="Arial" pitchFamily="34" charset="0"/>
              </a:endParaRPr>
            </a:p>
            <a:p>
              <a:pPr algn="ctr"/>
              <a:r>
                <a:rPr lang="en-US" altLang="zh-CN" sz="1400">
                  <a:latin typeface="Arial" pitchFamily="34" charset="0"/>
                </a:rPr>
                <a:t>CMOS</a:t>
              </a:r>
              <a:endParaRPr lang="en-US" altLang="zh-CN" sz="1400">
                <a:latin typeface="Arial" pitchFamily="34" charset="0"/>
              </a:endParaRPr>
            </a:p>
          </p:txBody>
        </p:sp>
        <p:sp>
          <p:nvSpPr>
            <p:cNvPr id="10246" name="Rectangle 5"/>
            <p:cNvSpPr/>
            <p:nvPr/>
          </p:nvSpPr>
          <p:spPr>
            <a:xfrm>
              <a:off x="1936" y="63"/>
              <a:ext cx="623" cy="33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>
                  <a:latin typeface="Arial" pitchFamily="34" charset="0"/>
                </a:rPr>
                <a:t>DSP</a:t>
              </a:r>
              <a:endParaRPr lang="en-US" altLang="zh-CN">
                <a:latin typeface="Arial" pitchFamily="34" charset="0"/>
              </a:endParaRPr>
            </a:p>
          </p:txBody>
        </p:sp>
        <p:sp>
          <p:nvSpPr>
            <p:cNvPr id="10247" name="Rectangle 6"/>
            <p:cNvSpPr/>
            <p:nvPr/>
          </p:nvSpPr>
          <p:spPr>
            <a:xfrm>
              <a:off x="0" y="0"/>
              <a:ext cx="2826" cy="553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0248" name="AutoShape 7"/>
            <p:cNvSpPr/>
            <p:nvPr/>
          </p:nvSpPr>
          <p:spPr>
            <a:xfrm>
              <a:off x="614" y="197"/>
              <a:ext cx="345" cy="66"/>
            </a:xfrm>
            <a:prstGeom prst="rightArrow">
              <a:avLst>
                <a:gd name="adj1" fmla="val 50000"/>
                <a:gd name="adj2" fmla="val 130681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0249" name="AutoShape 8"/>
            <p:cNvSpPr/>
            <p:nvPr/>
          </p:nvSpPr>
          <p:spPr>
            <a:xfrm>
              <a:off x="1442" y="196"/>
              <a:ext cx="467" cy="67"/>
            </a:xfrm>
            <a:prstGeom prst="rightArrow">
              <a:avLst>
                <a:gd name="adj1" fmla="val 50000"/>
                <a:gd name="adj2" fmla="val 174253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0250" name="Rectangle 9"/>
            <p:cNvSpPr/>
            <p:nvPr/>
          </p:nvSpPr>
          <p:spPr>
            <a:xfrm>
              <a:off x="272" y="379"/>
              <a:ext cx="2580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l"/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镜头                 图像传感器                 数字信号处理器</a:t>
              </a:r>
              <a:endParaRPr lang="zh-CN" altLang="en-US" sz="1200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10251" name="Rectangle 20"/>
          <p:cNvSpPr/>
          <p:nvPr/>
        </p:nvSpPr>
        <p:spPr>
          <a:xfrm>
            <a:off x="5991225" y="1268413"/>
            <a:ext cx="1162050" cy="900112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graphicFrame>
        <p:nvGraphicFramePr>
          <p:cNvPr id="10252" name="内容占位符 10251"/>
          <p:cNvGraphicFramePr>
            <a:graphicFrameLocks noGrp="1"/>
          </p:cNvGraphicFramePr>
          <p:nvPr>
            <p:ph idx="4294967295"/>
          </p:nvPr>
        </p:nvGraphicFramePr>
        <p:xfrm>
          <a:off x="611188" y="2767013"/>
          <a:ext cx="8137525" cy="3230562"/>
        </p:xfrm>
        <a:graphic>
          <a:graphicData uri="http://schemas.openxmlformats.org/drawingml/2006/table">
            <a:tbl>
              <a:tblPr/>
              <a:tblGrid>
                <a:gridCol w="657225"/>
                <a:gridCol w="1354138"/>
                <a:gridCol w="1046162"/>
                <a:gridCol w="5080000"/>
              </a:tblGrid>
              <a:tr h="33178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序号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DSP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名称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DSP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型号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特点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2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1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SS-IM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CXD2163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接高低解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，现已基本停产，被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SS-11X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替代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2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SS-11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CXD3142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只能接低解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，水平分辨率达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420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线，适合做红外摄像机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2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3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SS-HQ1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CXD3172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接高低解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，通常接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ICX639BK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，水平分辨率达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540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线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4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SS-11X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CXD4103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接高低解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，通常接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ICX639BK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，水平分辨率达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540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线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5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EFFIO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增强版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CXD4140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可接高低解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，接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960H CCD,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水平分辨率达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700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线，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2D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降噪，数字宽动态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2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6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EFFIO-S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CXD4130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只接高解，接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960H 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，水平分辨率达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700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线，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2D+3D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降噪，数字宽动态，慢快门，低照度好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7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EFFIO-P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CXD4129</a:t>
                      </a:r>
                      <a:endParaRPr lang="en-US" altLang="zh-CN" sz="14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只接高解，接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960HCCD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，水平分辨率达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700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线，</a:t>
                      </a:r>
                      <a:r>
                        <a:rPr lang="en-US" altLang="zh-CN" sz="1400" b="1">
                          <a:ea typeface="黑体" panose="02010609060101010101" pitchFamily="2" charset="-122"/>
                        </a:rPr>
                        <a:t>2D+3D</a:t>
                      </a:r>
                      <a:r>
                        <a:rPr lang="zh-CN" altLang="en-US" sz="1400" b="1">
                          <a:ea typeface="黑体" panose="02010609060101010101" pitchFamily="2" charset="-122"/>
                        </a:rPr>
                        <a:t>降噪，超级宽动态和数字宽动态，慢快门，数字稳定器等</a:t>
                      </a:r>
                      <a:endParaRPr lang="zh-CN" altLang="en-US" sz="14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9" name="Rectangle 108"/>
          <p:cNvSpPr/>
          <p:nvPr/>
        </p:nvSpPr>
        <p:spPr>
          <a:xfrm>
            <a:off x="1258888" y="2781300"/>
            <a:ext cx="2413000" cy="3203575"/>
          </a:xfrm>
          <a:prstGeom prst="rect">
            <a:avLst/>
          </a:prstGeom>
          <a:noFill/>
          <a:ln w="317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0300" name="Rectangle 109"/>
          <p:cNvSpPr/>
          <p:nvPr/>
        </p:nvSpPr>
        <p:spPr>
          <a:xfrm>
            <a:off x="539750" y="6021388"/>
            <a:ext cx="3028950" cy="244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000" b="1">
                <a:solidFill>
                  <a:srgbClr val="FF0000"/>
                </a:solidFill>
                <a:latin typeface="Arial" pitchFamily="34" charset="0"/>
              </a:rPr>
              <a:t>备注：</a:t>
            </a:r>
            <a:r>
              <a:rPr lang="en-US" altLang="zh-CN" sz="1000" b="1">
                <a:solidFill>
                  <a:srgbClr val="FF0000"/>
                </a:solidFill>
                <a:latin typeface="Arial" pitchFamily="34" charset="0"/>
              </a:rPr>
              <a:t>SONY </a:t>
            </a:r>
            <a:r>
              <a:rPr lang="zh-CN" altLang="en-US" sz="1000" b="1">
                <a:solidFill>
                  <a:srgbClr val="FF0000"/>
                </a:solidFill>
                <a:latin typeface="Arial" pitchFamily="34" charset="0"/>
              </a:rPr>
              <a:t>主流</a:t>
            </a:r>
            <a:r>
              <a:rPr lang="en-US" altLang="zh-CN" sz="1000" b="1">
                <a:solidFill>
                  <a:srgbClr val="FF0000"/>
                </a:solidFill>
                <a:latin typeface="Arial" pitchFamily="34" charset="0"/>
              </a:rPr>
              <a:t>DSP </a:t>
            </a:r>
            <a:r>
              <a:rPr lang="zh-CN" altLang="en-US" sz="1000" b="1">
                <a:solidFill>
                  <a:srgbClr val="FF0000"/>
                </a:solidFill>
                <a:latin typeface="Arial" pitchFamily="34" charset="0"/>
              </a:rPr>
              <a:t>规格表（附上</a:t>
            </a:r>
            <a:r>
              <a:rPr lang="zh-CN" altLang="en-US" sz="1000">
                <a:latin typeface="Arial" pitchFamily="34" charset="0"/>
              </a:rPr>
              <a:t>）</a:t>
            </a:r>
            <a:endParaRPr lang="zh-CN" altLang="en-US" sz="1000">
              <a:latin typeface="Arial" pitchFamily="34" charset="0"/>
            </a:endParaRPr>
          </a:p>
        </p:txBody>
      </p:sp>
      <p:sp>
        <p:nvSpPr>
          <p:cNvPr id="10301" name="Rectangle 110"/>
          <p:cNvSpPr/>
          <p:nvPr/>
        </p:nvSpPr>
        <p:spPr>
          <a:xfrm>
            <a:off x="481013" y="2303463"/>
            <a:ext cx="2303462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SONY DSP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规格表：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0302" name="Rectangle 111"/>
          <p:cNvSpPr/>
          <p:nvPr/>
        </p:nvSpPr>
        <p:spPr>
          <a:xfrm>
            <a:off x="539750" y="873125"/>
            <a:ext cx="237648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SONY DSP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介绍</a:t>
            </a:r>
            <a:endParaRPr lang="en-US" altLang="zh-CN" b="1">
              <a:latin typeface="Arial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Text Box 2"/>
          <p:cNvSpPr txBox="1"/>
          <p:nvPr/>
        </p:nvSpPr>
        <p:spPr>
          <a:xfrm>
            <a:off x="504825" y="188913"/>
            <a:ext cx="3346450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模拟摄像机芯片方案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1267" name="Rectangle 11"/>
          <p:cNvSpPr/>
          <p:nvPr/>
        </p:nvSpPr>
        <p:spPr>
          <a:xfrm>
            <a:off x="520700" y="822325"/>
            <a:ext cx="437515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SONY “EFFIO”  700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线芯片方案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1268" name="Rectangle 64"/>
          <p:cNvSpPr/>
          <p:nvPr/>
        </p:nvSpPr>
        <p:spPr>
          <a:xfrm>
            <a:off x="2933700" y="1571625"/>
            <a:ext cx="752475" cy="7048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CCD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11269" name="Rectangle 65"/>
          <p:cNvSpPr/>
          <p:nvPr/>
        </p:nvSpPr>
        <p:spPr>
          <a:xfrm>
            <a:off x="5446713" y="1455738"/>
            <a:ext cx="1066800" cy="9429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DSP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11270" name="Rectangle 66"/>
          <p:cNvSpPr/>
          <p:nvPr/>
        </p:nvSpPr>
        <p:spPr>
          <a:xfrm>
            <a:off x="1800225" y="1390650"/>
            <a:ext cx="5448300" cy="140017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1271" name="AutoShape 68"/>
          <p:cNvSpPr/>
          <p:nvPr/>
        </p:nvSpPr>
        <p:spPr>
          <a:xfrm>
            <a:off x="3789363" y="1846263"/>
            <a:ext cx="1609725" cy="180975"/>
          </a:xfrm>
          <a:prstGeom prst="rightArrow">
            <a:avLst>
              <a:gd name="adj1" fmla="val 50000"/>
              <a:gd name="adj2" fmla="val 22236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1272" name="Rectangle 69"/>
          <p:cNvSpPr/>
          <p:nvPr/>
        </p:nvSpPr>
        <p:spPr>
          <a:xfrm>
            <a:off x="2533650" y="2413000"/>
            <a:ext cx="4419600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>
                <a:latin typeface="Arial" pitchFamily="34" charset="0"/>
              </a:rPr>
              <a:t>     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图像传感器                        数字信号处理器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1273" name="Line 71"/>
          <p:cNvSpPr/>
          <p:nvPr/>
        </p:nvSpPr>
        <p:spPr>
          <a:xfrm flipH="1">
            <a:off x="4598988" y="1389063"/>
            <a:ext cx="9525" cy="47434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1274" name="Rectangle 78"/>
          <p:cNvSpPr/>
          <p:nvPr/>
        </p:nvSpPr>
        <p:spPr>
          <a:xfrm>
            <a:off x="669925" y="4822825"/>
            <a:ext cx="82391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700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线高清晰：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SONY ICX673/ICX811            CXD4140GG     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1275" name="Line 79"/>
          <p:cNvSpPr/>
          <p:nvPr/>
        </p:nvSpPr>
        <p:spPr>
          <a:xfrm>
            <a:off x="539750" y="5135563"/>
            <a:ext cx="815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1276" name="Rectangle 80"/>
          <p:cNvSpPr/>
          <p:nvPr/>
        </p:nvSpPr>
        <p:spPr>
          <a:xfrm>
            <a:off x="647700" y="5221288"/>
            <a:ext cx="822007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700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线低照度：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SONY ICX673                         CXD4130GG     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 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1277" name="Line 81"/>
          <p:cNvSpPr/>
          <p:nvPr/>
        </p:nvSpPr>
        <p:spPr>
          <a:xfrm>
            <a:off x="503238" y="5553075"/>
            <a:ext cx="815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1278" name="Rectangle 82"/>
          <p:cNvSpPr/>
          <p:nvPr/>
        </p:nvSpPr>
        <p:spPr>
          <a:xfrm>
            <a:off x="647700" y="5619750"/>
            <a:ext cx="8201025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700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线宽动态：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SONY ICX663                         CXD4129GG      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 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pic>
        <p:nvPicPr>
          <p:cNvPr id="11279" name="Picture 89" descr="EFFIO CCD">
            <a:hlinkClick r:id="rId3" action="ppaction://hlinkpres?slideindex=1&amp;slidetitle=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2892425"/>
            <a:ext cx="4071938" cy="1658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80" name="Picture 90" descr="EFFIO DSP">
            <a:hlinkClick r:id="rId5" action="ppaction://hlinkpres?slideindex=1&amp;slidetitle=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463" y="2962275"/>
            <a:ext cx="3995737" cy="1582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81" name="Line 91"/>
          <p:cNvSpPr/>
          <p:nvPr/>
        </p:nvSpPr>
        <p:spPr>
          <a:xfrm>
            <a:off x="503238" y="5984875"/>
            <a:ext cx="815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Text Box 2"/>
          <p:cNvSpPr txBox="1"/>
          <p:nvPr/>
        </p:nvSpPr>
        <p:spPr>
          <a:xfrm>
            <a:off x="250825" y="188913"/>
            <a:ext cx="3779838" cy="49688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模拟摄像机芯片方案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2291" name="Rectangle 3"/>
          <p:cNvSpPr/>
          <p:nvPr/>
        </p:nvSpPr>
        <p:spPr>
          <a:xfrm>
            <a:off x="287338" y="1016000"/>
            <a:ext cx="5060950" cy="37893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如何确定一款模拟摄像机芯片的组成方案？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endParaRPr lang="zh-CN" altLang="en-US" sz="1600" b="1">
              <a:latin typeface="Arial" pitchFamily="34" charset="0"/>
            </a:endParaRPr>
          </a:p>
          <a:p>
            <a:pPr algn="l"/>
            <a:endParaRPr lang="zh-CN" altLang="en-US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一、确定图像传感器的型号</a:t>
            </a:r>
            <a:endParaRPr lang="zh-CN" altLang="en-US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</a:t>
            </a:r>
            <a:endParaRPr lang="zh-CN" altLang="en-US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    （</a:t>
            </a:r>
            <a:r>
              <a:rPr lang="en-US" altLang="zh-CN" sz="1600" b="1">
                <a:latin typeface="Arial" pitchFamily="34" charset="0"/>
              </a:rPr>
              <a:t>1</a:t>
            </a:r>
            <a:r>
              <a:rPr lang="zh-CN" altLang="en-US" sz="1600" b="1">
                <a:latin typeface="Arial" pitchFamily="34" charset="0"/>
              </a:rPr>
              <a:t>）尺寸    </a:t>
            </a:r>
            <a:endParaRPr lang="zh-CN" altLang="en-US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    （</a:t>
            </a:r>
            <a:r>
              <a:rPr lang="en-US" altLang="zh-CN" sz="1600" b="1">
                <a:latin typeface="Arial" pitchFamily="34" charset="0"/>
              </a:rPr>
              <a:t>2</a:t>
            </a:r>
            <a:r>
              <a:rPr lang="zh-CN" altLang="en-US" sz="1600" b="1">
                <a:latin typeface="Arial" pitchFamily="34" charset="0"/>
              </a:rPr>
              <a:t>）名称 </a:t>
            </a:r>
            <a:endParaRPr lang="en-US" altLang="zh-CN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    （</a:t>
            </a:r>
            <a:r>
              <a:rPr lang="en-US" altLang="zh-CN" sz="1600" b="1">
                <a:latin typeface="Arial" pitchFamily="34" charset="0"/>
              </a:rPr>
              <a:t>3</a:t>
            </a:r>
            <a:r>
              <a:rPr lang="zh-CN" altLang="en-US" sz="1600" b="1">
                <a:latin typeface="Arial" pitchFamily="34" charset="0"/>
              </a:rPr>
              <a:t>）有效像素和水平分辨率        </a:t>
            </a:r>
            <a:endParaRPr lang="zh-CN" altLang="en-US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    （</a:t>
            </a:r>
            <a:r>
              <a:rPr lang="en-US" altLang="zh-CN" sz="1600" b="1">
                <a:latin typeface="Arial" pitchFamily="34" charset="0"/>
              </a:rPr>
              <a:t>4</a:t>
            </a:r>
            <a:r>
              <a:rPr lang="zh-CN" altLang="en-US" sz="1600" b="1">
                <a:latin typeface="Arial" pitchFamily="34" charset="0"/>
              </a:rPr>
              <a:t>）宽动态</a:t>
            </a:r>
            <a:endParaRPr lang="zh-CN" altLang="en-US" sz="1600" b="1">
              <a:latin typeface="Arial" pitchFamily="34" charset="0"/>
            </a:endParaRPr>
          </a:p>
          <a:p>
            <a:pPr algn="l"/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二、确定</a:t>
            </a:r>
            <a:r>
              <a:rPr lang="en-US" altLang="zh-CN" sz="1600" b="1">
                <a:latin typeface="Arial" pitchFamily="34" charset="0"/>
              </a:rPr>
              <a:t>DSP</a:t>
            </a:r>
            <a:r>
              <a:rPr lang="zh-CN" altLang="en-US" sz="1600" b="1">
                <a:latin typeface="Arial" pitchFamily="34" charset="0"/>
              </a:rPr>
              <a:t>的型号</a:t>
            </a:r>
            <a:endParaRPr lang="zh-CN" altLang="en-US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 </a:t>
            </a:r>
            <a:endParaRPr lang="zh-CN" altLang="en-US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    （</a:t>
            </a:r>
            <a:r>
              <a:rPr lang="en-US" altLang="zh-CN" sz="1600" b="1">
                <a:latin typeface="Arial" pitchFamily="34" charset="0"/>
              </a:rPr>
              <a:t>1</a:t>
            </a:r>
            <a:r>
              <a:rPr lang="zh-CN" altLang="en-US" sz="1600" b="1">
                <a:latin typeface="Arial" pitchFamily="34" charset="0"/>
              </a:rPr>
              <a:t>）超级宽动态</a:t>
            </a:r>
            <a:r>
              <a:rPr lang="en-US" altLang="zh-CN" sz="1600" b="1">
                <a:latin typeface="Arial" pitchFamily="34" charset="0"/>
              </a:rPr>
              <a:t>/</a:t>
            </a:r>
            <a:r>
              <a:rPr lang="zh-CN" altLang="en-US" sz="1600" b="1">
                <a:latin typeface="Arial" pitchFamily="34" charset="0"/>
              </a:rPr>
              <a:t>数字宽动态</a:t>
            </a:r>
            <a:endParaRPr lang="zh-CN" altLang="en-US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    （</a:t>
            </a:r>
            <a:r>
              <a:rPr lang="en-US" altLang="zh-CN" sz="1600" b="1">
                <a:latin typeface="Arial" pitchFamily="34" charset="0"/>
              </a:rPr>
              <a:t>2</a:t>
            </a:r>
            <a:r>
              <a:rPr lang="zh-CN" altLang="en-US" sz="1600" b="1">
                <a:latin typeface="Arial" pitchFamily="34" charset="0"/>
              </a:rPr>
              <a:t>）低照度</a:t>
            </a:r>
            <a:r>
              <a:rPr lang="en-US" altLang="zh-CN" sz="1600" b="1">
                <a:latin typeface="Arial" pitchFamily="34" charset="0"/>
              </a:rPr>
              <a:t>(</a:t>
            </a:r>
            <a:r>
              <a:rPr lang="zh-CN" altLang="en-US" sz="1600" b="1">
                <a:latin typeface="Arial" pitchFamily="34" charset="0"/>
              </a:rPr>
              <a:t>慢快门</a:t>
            </a:r>
            <a:r>
              <a:rPr lang="en-US" altLang="zh-CN" sz="1600" b="1">
                <a:latin typeface="Arial" pitchFamily="34" charset="0"/>
              </a:rPr>
              <a:t>)</a:t>
            </a:r>
            <a:endParaRPr lang="en-US" altLang="zh-CN" sz="1600" b="1">
              <a:latin typeface="Arial" pitchFamily="34" charset="0"/>
            </a:endParaRPr>
          </a:p>
          <a:p>
            <a:pPr algn="l"/>
            <a:r>
              <a:rPr lang="zh-CN" altLang="en-US" sz="1600" b="1">
                <a:latin typeface="Arial" pitchFamily="34" charset="0"/>
              </a:rPr>
              <a:t>      （</a:t>
            </a:r>
            <a:r>
              <a:rPr lang="en-US" altLang="zh-CN" sz="1600" b="1">
                <a:latin typeface="Arial" pitchFamily="34" charset="0"/>
              </a:rPr>
              <a:t>3</a:t>
            </a:r>
            <a:r>
              <a:rPr lang="zh-CN" altLang="en-US" sz="1600" b="1">
                <a:latin typeface="Arial" pitchFamily="34" charset="0"/>
              </a:rPr>
              <a:t>）</a:t>
            </a:r>
            <a:r>
              <a:rPr lang="en-US" altLang="zh-CN" sz="1600" b="1">
                <a:latin typeface="Arial" pitchFamily="34" charset="0"/>
              </a:rPr>
              <a:t>2D/3D</a:t>
            </a:r>
            <a:r>
              <a:rPr lang="zh-CN" altLang="en-US" sz="1600" b="1">
                <a:latin typeface="Arial" pitchFamily="34" charset="0"/>
              </a:rPr>
              <a:t>降噪</a:t>
            </a:r>
            <a:endParaRPr lang="zh-CN" altLang="en-US" sz="1600" b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Text Box 2"/>
          <p:cNvSpPr txBox="1"/>
          <p:nvPr/>
        </p:nvSpPr>
        <p:spPr>
          <a:xfrm>
            <a:off x="504825" y="188913"/>
            <a:ext cx="3887788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网络摄像机芯片方案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3315" name="Oval 3"/>
          <p:cNvSpPr/>
          <p:nvPr/>
        </p:nvSpPr>
        <p:spPr>
          <a:xfrm>
            <a:off x="2362200" y="1552575"/>
            <a:ext cx="628650" cy="93345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>
                <a:latin typeface="Arial" pitchFamily="34" charset="0"/>
              </a:rPr>
              <a:t>镜</a:t>
            </a:r>
            <a:endParaRPr lang="zh-CN" altLang="en-US">
              <a:latin typeface="Arial" pitchFamily="34" charset="0"/>
            </a:endParaRPr>
          </a:p>
          <a:p>
            <a:pPr algn="ctr"/>
            <a:r>
              <a:rPr lang="zh-CN" altLang="en-US">
                <a:latin typeface="Arial" pitchFamily="34" charset="0"/>
              </a:rPr>
              <a:t>头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13316" name="Rectangle 4"/>
          <p:cNvSpPr/>
          <p:nvPr/>
        </p:nvSpPr>
        <p:spPr>
          <a:xfrm>
            <a:off x="3638550" y="1685925"/>
            <a:ext cx="752475" cy="7048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latin typeface="Arial" pitchFamily="34" charset="0"/>
              </a:rPr>
              <a:t>CCD</a:t>
            </a:r>
            <a:endParaRPr lang="en-US" altLang="zh-CN">
              <a:latin typeface="Arial" pitchFamily="34" charset="0"/>
            </a:endParaRPr>
          </a:p>
          <a:p>
            <a:pPr algn="ctr"/>
            <a:r>
              <a:rPr lang="en-US" altLang="zh-CN">
                <a:latin typeface="Arial" pitchFamily="34" charset="0"/>
              </a:rPr>
              <a:t>CMOS</a:t>
            </a:r>
            <a:endParaRPr lang="en-US" altLang="zh-CN">
              <a:latin typeface="Arial" pitchFamily="34" charset="0"/>
            </a:endParaRPr>
          </a:p>
        </p:txBody>
      </p:sp>
      <p:sp>
        <p:nvSpPr>
          <p:cNvPr id="13317" name="Rectangle 5"/>
          <p:cNvSpPr/>
          <p:nvPr/>
        </p:nvSpPr>
        <p:spPr>
          <a:xfrm>
            <a:off x="5303838" y="1570038"/>
            <a:ext cx="1066800" cy="9429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>
                <a:latin typeface="Arial" pitchFamily="34" charset="0"/>
              </a:rPr>
              <a:t>网络</a:t>
            </a:r>
            <a:endParaRPr lang="zh-CN" altLang="en-US">
              <a:latin typeface="Arial" pitchFamily="34" charset="0"/>
            </a:endParaRPr>
          </a:p>
          <a:p>
            <a:pPr algn="ctr"/>
            <a:r>
              <a:rPr lang="zh-CN" altLang="en-US">
                <a:latin typeface="Arial" pitchFamily="34" charset="0"/>
              </a:rPr>
              <a:t>编码芯片</a:t>
            </a:r>
            <a:endParaRPr lang="zh-CN" altLang="en-US">
              <a:latin typeface="Arial" pitchFamily="34" charset="0"/>
            </a:endParaRPr>
          </a:p>
        </p:txBody>
      </p:sp>
      <p:sp>
        <p:nvSpPr>
          <p:cNvPr id="13318" name="Rectangle 6"/>
          <p:cNvSpPr/>
          <p:nvPr/>
        </p:nvSpPr>
        <p:spPr>
          <a:xfrm>
            <a:off x="1657350" y="1390650"/>
            <a:ext cx="5448300" cy="15811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3319" name="AutoShape 7"/>
          <p:cNvSpPr/>
          <p:nvPr/>
        </p:nvSpPr>
        <p:spPr>
          <a:xfrm>
            <a:off x="3038475" y="1952625"/>
            <a:ext cx="590550" cy="190500"/>
          </a:xfrm>
          <a:prstGeom prst="rightArrow">
            <a:avLst>
              <a:gd name="adj1" fmla="val 50000"/>
              <a:gd name="adj2" fmla="val 77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3320" name="AutoShape 8"/>
          <p:cNvSpPr/>
          <p:nvPr/>
        </p:nvSpPr>
        <p:spPr>
          <a:xfrm>
            <a:off x="4456113" y="1951038"/>
            <a:ext cx="800100" cy="190500"/>
          </a:xfrm>
          <a:prstGeom prst="rightArrow">
            <a:avLst>
              <a:gd name="adj1" fmla="val 50000"/>
              <a:gd name="adj2" fmla="val 10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3321" name="Rectangle 9"/>
          <p:cNvSpPr/>
          <p:nvPr/>
        </p:nvSpPr>
        <p:spPr>
          <a:xfrm>
            <a:off x="2390775" y="2574925"/>
            <a:ext cx="4419600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镜头            图像传感器           网络编码平台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3322" name="Rectangle 10"/>
          <p:cNvSpPr/>
          <p:nvPr/>
        </p:nvSpPr>
        <p:spPr>
          <a:xfrm>
            <a:off x="587375" y="790575"/>
            <a:ext cx="25082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芯片方案提供商：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3323" name="Line 11"/>
          <p:cNvSpPr/>
          <p:nvPr/>
        </p:nvSpPr>
        <p:spPr>
          <a:xfrm flipH="1">
            <a:off x="3257550" y="1162050"/>
            <a:ext cx="0" cy="49244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3324" name="Line 12"/>
          <p:cNvSpPr/>
          <p:nvPr/>
        </p:nvSpPr>
        <p:spPr>
          <a:xfrm flipH="1">
            <a:off x="4875213" y="1169988"/>
            <a:ext cx="0" cy="49244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3325" name="Rectangle 13"/>
          <p:cNvSpPr/>
          <p:nvPr/>
        </p:nvSpPr>
        <p:spPr>
          <a:xfrm>
            <a:off x="1822450" y="3082925"/>
            <a:ext cx="1200150" cy="2781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>
                <a:latin typeface="Arial" pitchFamily="34" charset="0"/>
              </a:rPr>
              <a:t>日本品牌：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富士能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腾龙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希比希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宾得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图丽</a:t>
            </a:r>
            <a:endParaRPr lang="zh-CN" altLang="en-US" sz="1600">
              <a:latin typeface="Arial" pitchFamily="34" charset="0"/>
            </a:endParaRPr>
          </a:p>
          <a:p>
            <a:pPr algn="l"/>
            <a:endParaRPr lang="en-US" altLang="zh-CN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国内品牌：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上海凤凰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福光</a:t>
            </a:r>
            <a:endParaRPr lang="zh-CN" altLang="en-US" sz="1600">
              <a:latin typeface="Arial" pitchFamily="34" charset="0"/>
            </a:endParaRPr>
          </a:p>
          <a:p>
            <a:pPr algn="l"/>
            <a:r>
              <a:rPr lang="zh-CN" altLang="en-US" sz="1600">
                <a:latin typeface="Arial" pitchFamily="34" charset="0"/>
              </a:rPr>
              <a:t>力鼎</a:t>
            </a:r>
            <a:endParaRPr lang="zh-CN" altLang="en-US" sz="1600">
              <a:latin typeface="Arial" pitchFamily="34" charset="0"/>
            </a:endParaRPr>
          </a:p>
        </p:txBody>
      </p:sp>
      <p:sp>
        <p:nvSpPr>
          <p:cNvPr id="13326" name="Rectangle 14"/>
          <p:cNvSpPr/>
          <p:nvPr/>
        </p:nvSpPr>
        <p:spPr>
          <a:xfrm>
            <a:off x="3470275" y="3103563"/>
            <a:ext cx="1497013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CCD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厂家：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索 尼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柯 达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CMOS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厂家：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美国 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Aptina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、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Omnivision</a:t>
            </a:r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、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日本索尼、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松下等；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  <p:sp>
        <p:nvSpPr>
          <p:cNvPr id="13327" name="Rectangle 15"/>
          <p:cNvSpPr/>
          <p:nvPr/>
        </p:nvSpPr>
        <p:spPr>
          <a:xfrm>
            <a:off x="5259388" y="3111500"/>
            <a:ext cx="1257300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美国</a:t>
            </a:r>
            <a:r>
              <a:rPr lang="en-US" altLang="zh-CN" sz="1600" b="1">
                <a:latin typeface="Arial" pitchFamily="34" charset="0"/>
                <a:ea typeface="黑体" panose="02010609060101010101" pitchFamily="2" charset="-122"/>
              </a:rPr>
              <a:t>TI</a:t>
            </a:r>
            <a:endParaRPr lang="en-US" altLang="zh-CN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美国安霸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华为海思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1600" b="1">
                <a:latin typeface="Arial" pitchFamily="34" charset="0"/>
                <a:ea typeface="黑体" panose="02010609060101010101" pitchFamily="2" charset="-122"/>
              </a:rPr>
              <a:t>台湾智源</a:t>
            </a:r>
            <a:endParaRPr lang="zh-CN" altLang="en-US" sz="1600" b="1">
              <a:latin typeface="Arial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ext Box 2"/>
          <p:cNvSpPr txBox="1"/>
          <p:nvPr/>
        </p:nvSpPr>
        <p:spPr>
          <a:xfrm>
            <a:off x="504825" y="188913"/>
            <a:ext cx="3671888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网络摄像机芯片方案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grpSp>
        <p:nvGrpSpPr>
          <p:cNvPr id="14339" name="组合 14338"/>
          <p:cNvGrpSpPr/>
          <p:nvPr/>
        </p:nvGrpSpPr>
        <p:grpSpPr>
          <a:xfrm>
            <a:off x="3671888" y="1123950"/>
            <a:ext cx="4464050" cy="998538"/>
            <a:chExt cx="3432" cy="1032"/>
          </a:xfrm>
        </p:grpSpPr>
        <p:sp>
          <p:nvSpPr>
            <p:cNvPr id="14340" name="Oval 3"/>
            <p:cNvSpPr/>
            <p:nvPr/>
          </p:nvSpPr>
          <p:spPr>
            <a:xfrm>
              <a:off x="444" y="102"/>
              <a:ext cx="396" cy="58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Arial" pitchFamily="34" charset="0"/>
                </a:rPr>
                <a:t>镜</a:t>
              </a:r>
              <a:endParaRPr lang="zh-CN" altLang="en-US" sz="1600">
                <a:latin typeface="Arial" pitchFamily="34" charset="0"/>
              </a:endParaRPr>
            </a:p>
            <a:p>
              <a:pPr algn="ctr"/>
              <a:r>
                <a:rPr lang="zh-CN" altLang="en-US" sz="1600">
                  <a:latin typeface="Arial" pitchFamily="34" charset="0"/>
                </a:rPr>
                <a:t>头</a:t>
              </a:r>
              <a:endParaRPr lang="zh-CN" altLang="en-US" sz="1600">
                <a:latin typeface="Arial" pitchFamily="34" charset="0"/>
              </a:endParaRPr>
            </a:p>
          </p:txBody>
        </p:sp>
        <p:sp>
          <p:nvSpPr>
            <p:cNvPr id="14341" name="Rectangle 4"/>
            <p:cNvSpPr/>
            <p:nvPr/>
          </p:nvSpPr>
          <p:spPr>
            <a:xfrm>
              <a:off x="1248" y="186"/>
              <a:ext cx="474" cy="44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1400">
                  <a:latin typeface="Arial" pitchFamily="34" charset="0"/>
                </a:rPr>
                <a:t>CCD</a:t>
              </a:r>
              <a:endParaRPr lang="en-US" altLang="zh-CN" sz="1400">
                <a:latin typeface="Arial" pitchFamily="34" charset="0"/>
              </a:endParaRPr>
            </a:p>
            <a:p>
              <a:pPr algn="ctr"/>
              <a:r>
                <a:rPr lang="en-US" altLang="zh-CN" sz="1400">
                  <a:latin typeface="Arial" pitchFamily="34" charset="0"/>
                </a:rPr>
                <a:t>CMOS</a:t>
              </a:r>
              <a:endParaRPr lang="en-US" altLang="zh-CN" sz="1400">
                <a:latin typeface="Arial" pitchFamily="34" charset="0"/>
              </a:endParaRPr>
            </a:p>
          </p:txBody>
        </p:sp>
        <p:sp>
          <p:nvSpPr>
            <p:cNvPr id="14342" name="Rectangle 5"/>
            <p:cNvSpPr/>
            <p:nvPr/>
          </p:nvSpPr>
          <p:spPr>
            <a:xfrm>
              <a:off x="2297" y="113"/>
              <a:ext cx="672" cy="59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Arial" pitchFamily="34" charset="0"/>
                </a:rPr>
                <a:t>网络</a:t>
              </a:r>
              <a:endParaRPr lang="zh-CN" altLang="en-US" sz="1600">
                <a:latin typeface="Arial" pitchFamily="34" charset="0"/>
              </a:endParaRPr>
            </a:p>
            <a:p>
              <a:pPr algn="ctr"/>
              <a:r>
                <a:rPr lang="zh-CN" altLang="en-US" sz="1600">
                  <a:latin typeface="Arial" pitchFamily="34" charset="0"/>
                </a:rPr>
                <a:t>编码芯片</a:t>
              </a:r>
              <a:endParaRPr lang="zh-CN" altLang="en-US" sz="1600">
                <a:latin typeface="Arial" pitchFamily="34" charset="0"/>
              </a:endParaRPr>
            </a:p>
          </p:txBody>
        </p:sp>
        <p:sp>
          <p:nvSpPr>
            <p:cNvPr id="14343" name="Rectangle 6"/>
            <p:cNvSpPr/>
            <p:nvPr/>
          </p:nvSpPr>
          <p:spPr>
            <a:xfrm>
              <a:off x="0" y="0"/>
              <a:ext cx="3432" cy="99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4344" name="AutoShape 7"/>
            <p:cNvSpPr/>
            <p:nvPr/>
          </p:nvSpPr>
          <p:spPr>
            <a:xfrm>
              <a:off x="870" y="354"/>
              <a:ext cx="372" cy="120"/>
            </a:xfrm>
            <a:prstGeom prst="rightArrow">
              <a:avLst>
                <a:gd name="adj1" fmla="val 50000"/>
                <a:gd name="adj2" fmla="val 775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4345" name="AutoShape 8"/>
            <p:cNvSpPr/>
            <p:nvPr/>
          </p:nvSpPr>
          <p:spPr>
            <a:xfrm>
              <a:off x="1763" y="353"/>
              <a:ext cx="504" cy="120"/>
            </a:xfrm>
            <a:prstGeom prst="rightArrow">
              <a:avLst>
                <a:gd name="adj1" fmla="val 50000"/>
                <a:gd name="adj2" fmla="val 10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4346" name="Rectangle 9"/>
            <p:cNvSpPr/>
            <p:nvPr/>
          </p:nvSpPr>
          <p:spPr>
            <a:xfrm>
              <a:off x="463" y="746"/>
              <a:ext cx="2783" cy="2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l"/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镜头              图像传感器               网络编码平台</a:t>
              </a:r>
              <a:endParaRPr lang="zh-CN" altLang="en-US" sz="1200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14347" name="Rectangle 10"/>
          <p:cNvSpPr/>
          <p:nvPr/>
        </p:nvSpPr>
        <p:spPr>
          <a:xfrm>
            <a:off x="431800" y="873125"/>
            <a:ext cx="35274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SONY 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高清图像传感器介绍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  <p:graphicFrame>
        <p:nvGraphicFramePr>
          <p:cNvPr id="14348" name="内容占位符 14347"/>
          <p:cNvGraphicFramePr>
            <a:graphicFrameLocks noGrp="1"/>
          </p:cNvGraphicFramePr>
          <p:nvPr>
            <p:ph idx="4294967295"/>
          </p:nvPr>
        </p:nvGraphicFramePr>
        <p:xfrm>
          <a:off x="482600" y="2565400"/>
          <a:ext cx="8229600" cy="3205163"/>
        </p:xfrm>
        <a:graphic>
          <a:graphicData uri="http://schemas.openxmlformats.org/drawingml/2006/table">
            <a:tbl>
              <a:tblPr/>
              <a:tblGrid>
                <a:gridCol w="717550"/>
                <a:gridCol w="1319213"/>
                <a:gridCol w="1847850"/>
                <a:gridCol w="788987"/>
                <a:gridCol w="1331913"/>
                <a:gridCol w="2224087"/>
              </a:tblGrid>
              <a:tr h="639763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 序号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图像传感器类型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型号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尺寸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有效像素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备注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2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endParaRPr lang="en-US" altLang="zh-CN" sz="1800" b="1"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“EXMOR”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CMOS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buNone/>
                      </a:pP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IMX103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1/2.8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300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背照技术，双重降噪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低照度效果好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2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IMX122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1/2.8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200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368300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IMX035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130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365125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4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IMX036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300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6713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5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endParaRPr lang="en-US" altLang="zh-CN" sz="1800" b="1"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CCD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ICX445AQA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130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高灵敏度，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色彩还原性好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2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6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ICX285AL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2/3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140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366713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7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ICX274AQ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1/1.8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200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Text Box 2"/>
          <p:cNvSpPr txBox="1"/>
          <p:nvPr/>
        </p:nvSpPr>
        <p:spPr>
          <a:xfrm>
            <a:off x="504825" y="188913"/>
            <a:ext cx="3635375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网络摄像机芯片方案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grpSp>
        <p:nvGrpSpPr>
          <p:cNvPr id="15363" name="组合 15362"/>
          <p:cNvGrpSpPr/>
          <p:nvPr/>
        </p:nvGrpSpPr>
        <p:grpSpPr>
          <a:xfrm>
            <a:off x="3852863" y="1495425"/>
            <a:ext cx="4464050" cy="996950"/>
            <a:chExt cx="3432" cy="1030"/>
          </a:xfrm>
        </p:grpSpPr>
        <p:sp>
          <p:nvSpPr>
            <p:cNvPr id="15364" name="Oval 4"/>
            <p:cNvSpPr/>
            <p:nvPr/>
          </p:nvSpPr>
          <p:spPr>
            <a:xfrm>
              <a:off x="444" y="102"/>
              <a:ext cx="396" cy="58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Arial" pitchFamily="34" charset="0"/>
                </a:rPr>
                <a:t>镜</a:t>
              </a:r>
              <a:endParaRPr lang="zh-CN" altLang="en-US" sz="1600">
                <a:latin typeface="Arial" pitchFamily="34" charset="0"/>
              </a:endParaRPr>
            </a:p>
            <a:p>
              <a:pPr algn="ctr"/>
              <a:r>
                <a:rPr lang="zh-CN" altLang="en-US" sz="1600">
                  <a:latin typeface="Arial" pitchFamily="34" charset="0"/>
                </a:rPr>
                <a:t>头</a:t>
              </a:r>
              <a:endParaRPr lang="zh-CN" altLang="en-US" sz="1600">
                <a:latin typeface="Arial" pitchFamily="34" charset="0"/>
              </a:endParaRPr>
            </a:p>
          </p:txBody>
        </p:sp>
        <p:sp>
          <p:nvSpPr>
            <p:cNvPr id="15365" name="Rectangle 5"/>
            <p:cNvSpPr/>
            <p:nvPr/>
          </p:nvSpPr>
          <p:spPr>
            <a:xfrm>
              <a:off x="1248" y="186"/>
              <a:ext cx="474" cy="44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1400">
                  <a:latin typeface="Arial" pitchFamily="34" charset="0"/>
                </a:rPr>
                <a:t>CCD</a:t>
              </a:r>
              <a:endParaRPr lang="en-US" altLang="zh-CN" sz="1400">
                <a:latin typeface="Arial" pitchFamily="34" charset="0"/>
              </a:endParaRPr>
            </a:p>
            <a:p>
              <a:pPr algn="ctr"/>
              <a:r>
                <a:rPr lang="en-US" altLang="zh-CN" sz="1400">
                  <a:latin typeface="Arial" pitchFamily="34" charset="0"/>
                </a:rPr>
                <a:t>CMOS</a:t>
              </a:r>
              <a:endParaRPr lang="en-US" altLang="zh-CN" sz="1400">
                <a:latin typeface="Arial" pitchFamily="34" charset="0"/>
              </a:endParaRPr>
            </a:p>
          </p:txBody>
        </p:sp>
        <p:sp>
          <p:nvSpPr>
            <p:cNvPr id="15366" name="Rectangle 6"/>
            <p:cNvSpPr/>
            <p:nvPr/>
          </p:nvSpPr>
          <p:spPr>
            <a:xfrm>
              <a:off x="2297" y="113"/>
              <a:ext cx="672" cy="59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Arial" pitchFamily="34" charset="0"/>
                </a:rPr>
                <a:t>网络</a:t>
              </a:r>
              <a:endParaRPr lang="zh-CN" altLang="en-US" sz="1600">
                <a:latin typeface="Arial" pitchFamily="34" charset="0"/>
              </a:endParaRPr>
            </a:p>
            <a:p>
              <a:pPr algn="ctr"/>
              <a:r>
                <a:rPr lang="zh-CN" altLang="en-US" sz="1600">
                  <a:latin typeface="Arial" pitchFamily="34" charset="0"/>
                </a:rPr>
                <a:t>编码芯片</a:t>
              </a:r>
              <a:endParaRPr lang="zh-CN" altLang="en-US" sz="1600">
                <a:latin typeface="Arial" pitchFamily="34" charset="0"/>
              </a:endParaRPr>
            </a:p>
          </p:txBody>
        </p:sp>
        <p:sp>
          <p:nvSpPr>
            <p:cNvPr id="15367" name="Rectangle 7"/>
            <p:cNvSpPr/>
            <p:nvPr/>
          </p:nvSpPr>
          <p:spPr>
            <a:xfrm>
              <a:off x="0" y="0"/>
              <a:ext cx="3432" cy="99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5368" name="AutoShape 8"/>
            <p:cNvSpPr/>
            <p:nvPr/>
          </p:nvSpPr>
          <p:spPr>
            <a:xfrm>
              <a:off x="870" y="354"/>
              <a:ext cx="372" cy="120"/>
            </a:xfrm>
            <a:prstGeom prst="rightArrow">
              <a:avLst>
                <a:gd name="adj1" fmla="val 50000"/>
                <a:gd name="adj2" fmla="val 775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5369" name="AutoShape 9"/>
            <p:cNvSpPr/>
            <p:nvPr/>
          </p:nvSpPr>
          <p:spPr>
            <a:xfrm>
              <a:off x="1763" y="353"/>
              <a:ext cx="504" cy="120"/>
            </a:xfrm>
            <a:prstGeom prst="rightArrow">
              <a:avLst>
                <a:gd name="adj1" fmla="val 50000"/>
                <a:gd name="adj2" fmla="val 10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5370" name="Rectangle 10"/>
            <p:cNvSpPr/>
            <p:nvPr/>
          </p:nvSpPr>
          <p:spPr>
            <a:xfrm>
              <a:off x="463" y="746"/>
              <a:ext cx="2783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l"/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镜头              图像传感器               网络编码平台</a:t>
              </a:r>
              <a:endParaRPr lang="zh-CN" altLang="en-US" sz="1200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15371" name="Rectangle 11"/>
          <p:cNvSpPr/>
          <p:nvPr/>
        </p:nvSpPr>
        <p:spPr>
          <a:xfrm>
            <a:off x="439738" y="873125"/>
            <a:ext cx="3376612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Aptina 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高清图像传感器介绍</a:t>
            </a:r>
            <a:endParaRPr lang="zh-CN" altLang="en-US" b="1">
              <a:latin typeface="Arial" pitchFamily="34" charset="0"/>
              <a:ea typeface="黑体" panose="02010609060101010101" pitchFamily="2" charset="-122"/>
            </a:endParaRPr>
          </a:p>
        </p:txBody>
      </p:sp>
      <p:graphicFrame>
        <p:nvGraphicFramePr>
          <p:cNvPr id="15372" name="内容占位符 15371"/>
          <p:cNvGraphicFramePr>
            <a:graphicFrameLocks noGrp="1"/>
          </p:cNvGraphicFramePr>
          <p:nvPr>
            <p:ph idx="4294967295"/>
          </p:nvPr>
        </p:nvGraphicFramePr>
        <p:xfrm>
          <a:off x="506413" y="2863850"/>
          <a:ext cx="7810500" cy="2116138"/>
        </p:xfrm>
        <a:graphic>
          <a:graphicData uri="http://schemas.openxmlformats.org/drawingml/2006/table">
            <a:tbl>
              <a:tblPr/>
              <a:tblGrid>
                <a:gridCol w="536575"/>
                <a:gridCol w="1836738"/>
                <a:gridCol w="1398587"/>
                <a:gridCol w="1104900"/>
                <a:gridCol w="1466850"/>
                <a:gridCol w="1466850"/>
              </a:tblGrid>
              <a:tr h="6429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序号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图像传感器类型 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型号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尺寸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有效像素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备注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CMOS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MT9M034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130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低照度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2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MT9P031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1/2.5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500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---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AR0331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1/3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310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WDR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4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MT9P006</a:t>
                      </a:r>
                      <a:endParaRPr lang="en-US" altLang="zh-CN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1/2.5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800" b="1">
                          <a:ea typeface="黑体" panose="02010609060101010101" pitchFamily="2" charset="-122"/>
                        </a:rPr>
                        <a:t>500</a:t>
                      </a: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万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经济型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16" name="Rectangle 120">
            <a:hlinkClick r:id="rId2" action="ppaction://hlinkpres?slideindex=1&amp;slidetitle="/>
          </p:cNvPr>
          <p:cNvSpPr/>
          <p:nvPr/>
        </p:nvSpPr>
        <p:spPr>
          <a:xfrm>
            <a:off x="2879725" y="4257675"/>
            <a:ext cx="5400675" cy="32385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Text Box 2"/>
          <p:cNvSpPr txBox="1"/>
          <p:nvPr/>
        </p:nvSpPr>
        <p:spPr>
          <a:xfrm>
            <a:off x="504825" y="188913"/>
            <a:ext cx="3527425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网络摄像机芯片方案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grpSp>
        <p:nvGrpSpPr>
          <p:cNvPr id="16387" name="组合 16386"/>
          <p:cNvGrpSpPr/>
          <p:nvPr/>
        </p:nvGrpSpPr>
        <p:grpSpPr>
          <a:xfrm>
            <a:off x="3671888" y="836613"/>
            <a:ext cx="4464050" cy="996950"/>
            <a:chExt cx="3432" cy="1030"/>
          </a:xfrm>
        </p:grpSpPr>
        <p:sp>
          <p:nvSpPr>
            <p:cNvPr id="16388" name="Oval 4"/>
            <p:cNvSpPr/>
            <p:nvPr/>
          </p:nvSpPr>
          <p:spPr>
            <a:xfrm>
              <a:off x="444" y="102"/>
              <a:ext cx="396" cy="58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Arial" pitchFamily="34" charset="0"/>
                </a:rPr>
                <a:t>镜</a:t>
              </a:r>
              <a:endParaRPr lang="zh-CN" altLang="en-US" sz="1600">
                <a:latin typeface="Arial" pitchFamily="34" charset="0"/>
              </a:endParaRPr>
            </a:p>
            <a:p>
              <a:pPr algn="ctr"/>
              <a:r>
                <a:rPr lang="zh-CN" altLang="en-US" sz="1600">
                  <a:latin typeface="Arial" pitchFamily="34" charset="0"/>
                </a:rPr>
                <a:t>头</a:t>
              </a:r>
              <a:endParaRPr lang="zh-CN" altLang="en-US" sz="1600">
                <a:latin typeface="Arial" pitchFamily="34" charset="0"/>
              </a:endParaRPr>
            </a:p>
          </p:txBody>
        </p:sp>
        <p:sp>
          <p:nvSpPr>
            <p:cNvPr id="16389" name="Rectangle 5"/>
            <p:cNvSpPr/>
            <p:nvPr/>
          </p:nvSpPr>
          <p:spPr>
            <a:xfrm>
              <a:off x="1248" y="186"/>
              <a:ext cx="474" cy="44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1400">
                  <a:latin typeface="Arial" pitchFamily="34" charset="0"/>
                </a:rPr>
                <a:t>CCD</a:t>
              </a:r>
              <a:endParaRPr lang="en-US" altLang="zh-CN" sz="1400">
                <a:latin typeface="Arial" pitchFamily="34" charset="0"/>
              </a:endParaRPr>
            </a:p>
            <a:p>
              <a:pPr algn="ctr"/>
              <a:r>
                <a:rPr lang="en-US" altLang="zh-CN" sz="1400">
                  <a:latin typeface="Arial" pitchFamily="34" charset="0"/>
                </a:rPr>
                <a:t>CMOS</a:t>
              </a:r>
              <a:endParaRPr lang="en-US" altLang="zh-CN" sz="1400">
                <a:latin typeface="Arial" pitchFamily="34" charset="0"/>
              </a:endParaRPr>
            </a:p>
          </p:txBody>
        </p:sp>
        <p:sp>
          <p:nvSpPr>
            <p:cNvPr id="16390" name="Rectangle 6"/>
            <p:cNvSpPr/>
            <p:nvPr/>
          </p:nvSpPr>
          <p:spPr>
            <a:xfrm>
              <a:off x="2297" y="113"/>
              <a:ext cx="672" cy="59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Arial" pitchFamily="34" charset="0"/>
                </a:rPr>
                <a:t>网络</a:t>
              </a:r>
              <a:endParaRPr lang="zh-CN" altLang="en-US" sz="1600">
                <a:latin typeface="Arial" pitchFamily="34" charset="0"/>
              </a:endParaRPr>
            </a:p>
            <a:p>
              <a:pPr algn="ctr"/>
              <a:r>
                <a:rPr lang="zh-CN" altLang="en-US" sz="1600">
                  <a:latin typeface="Arial" pitchFamily="34" charset="0"/>
                </a:rPr>
                <a:t>编码芯片</a:t>
              </a:r>
              <a:endParaRPr lang="zh-CN" altLang="en-US" sz="1600">
                <a:latin typeface="Arial" pitchFamily="34" charset="0"/>
              </a:endParaRPr>
            </a:p>
          </p:txBody>
        </p:sp>
        <p:sp>
          <p:nvSpPr>
            <p:cNvPr id="16391" name="Rectangle 7"/>
            <p:cNvSpPr/>
            <p:nvPr/>
          </p:nvSpPr>
          <p:spPr>
            <a:xfrm>
              <a:off x="0" y="0"/>
              <a:ext cx="3432" cy="99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6392" name="AutoShape 8"/>
            <p:cNvSpPr/>
            <p:nvPr/>
          </p:nvSpPr>
          <p:spPr>
            <a:xfrm>
              <a:off x="870" y="354"/>
              <a:ext cx="372" cy="120"/>
            </a:xfrm>
            <a:prstGeom prst="rightArrow">
              <a:avLst>
                <a:gd name="adj1" fmla="val 50000"/>
                <a:gd name="adj2" fmla="val 775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6393" name="AutoShape 9"/>
            <p:cNvSpPr/>
            <p:nvPr/>
          </p:nvSpPr>
          <p:spPr>
            <a:xfrm>
              <a:off x="1763" y="353"/>
              <a:ext cx="504" cy="120"/>
            </a:xfrm>
            <a:prstGeom prst="rightArrow">
              <a:avLst>
                <a:gd name="adj1" fmla="val 50000"/>
                <a:gd name="adj2" fmla="val 10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6394" name="Rectangle 10"/>
            <p:cNvSpPr/>
            <p:nvPr/>
          </p:nvSpPr>
          <p:spPr>
            <a:xfrm>
              <a:off x="463" y="746"/>
              <a:ext cx="2783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l"/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镜头              图像传感器               网络编码平台</a:t>
              </a:r>
              <a:endParaRPr lang="zh-CN" altLang="en-US" sz="1200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16395" name="Rectangle 11"/>
          <p:cNvSpPr/>
          <p:nvPr/>
        </p:nvSpPr>
        <p:spPr>
          <a:xfrm>
            <a:off x="420688" y="836613"/>
            <a:ext cx="2674937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zh-CN" b="1">
                <a:latin typeface="Arial" pitchFamily="34" charset="0"/>
                <a:ea typeface="黑体" panose="02010609060101010101" pitchFamily="2" charset="-122"/>
              </a:rPr>
              <a:t>TI </a:t>
            </a:r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网络编码芯片介绍</a:t>
            </a:r>
            <a:endParaRPr lang="en-US" altLang="zh-CN" b="1">
              <a:latin typeface="Arial" pitchFamily="34" charset="0"/>
              <a:ea typeface="黑体" panose="02010609060101010101" pitchFamily="2" charset="-122"/>
            </a:endParaRPr>
          </a:p>
        </p:txBody>
      </p:sp>
      <p:graphicFrame>
        <p:nvGraphicFramePr>
          <p:cNvPr id="16396" name="内容占位符 16395"/>
          <p:cNvGraphicFramePr>
            <a:graphicFrameLocks noGrp="1"/>
          </p:cNvGraphicFramePr>
          <p:nvPr>
            <p:ph idx="4294967295"/>
          </p:nvPr>
        </p:nvGraphicFramePr>
        <p:xfrm>
          <a:off x="358775" y="1916113"/>
          <a:ext cx="8461375" cy="3195637"/>
        </p:xfrm>
        <a:graphic>
          <a:graphicData uri="http://schemas.openxmlformats.org/drawingml/2006/table">
            <a:tbl>
              <a:tblPr/>
              <a:tblGrid>
                <a:gridCol w="1368425"/>
                <a:gridCol w="1268413"/>
                <a:gridCol w="1449387"/>
                <a:gridCol w="3084513"/>
                <a:gridCol w="1290637"/>
              </a:tblGrid>
              <a:tr h="3889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编码器厂家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型号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图像分辨率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特点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备注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rowSpan="5"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000" b="1">
                          <a:ea typeface="黑体" panose="02010609060101010101" pitchFamily="2" charset="-122"/>
                        </a:rPr>
                        <a:t>美国</a:t>
                      </a:r>
                      <a:r>
                        <a:rPr lang="en-US" altLang="zh-CN" sz="1000" b="1">
                          <a:ea typeface="黑体" panose="02010609060101010101" pitchFamily="2" charset="-122"/>
                        </a:rPr>
                        <a:t>TI</a:t>
                      </a:r>
                      <a:endParaRPr lang="en-US" altLang="zh-CN" sz="10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达芬奇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DM355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720p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ARM9 270MHz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MPEG4/MJPEG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，可以无缝对接各种图像传感器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endParaRPr lang="en-US" altLang="x-none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达芬奇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DM365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720p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ARM9 300MHz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H.264/MPEG4/MJPEG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，可以无缝对接各种图像传感器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endParaRPr lang="zh-CN" altLang="en-US" sz="1000" b="1">
                        <a:solidFill>
                          <a:srgbClr val="0000FF"/>
                        </a:solidFill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达芬奇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DM368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1080p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ARM9 432MHz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H.264BP/MP/HP/MPEG4/MJPEG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，可以无缝对接各种图像传感器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endParaRPr lang="zh-CN" altLang="en-US" sz="1000" b="1">
                        <a:solidFill>
                          <a:srgbClr val="0000FF"/>
                        </a:solidFill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DM8168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1080P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Cortex A8 1.2GHz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H.264BP/MP/HP/MPEG4/MPEG2/MJPEG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，可以无缝对接各种图像传感器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endParaRPr lang="en-US" altLang="x-none" sz="12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DM8127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1080P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Cortex A8 1GHz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H.264BP/MP/HP/MPEG4/MPEG2/MJPEG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，可以无缝对接各种图像传感器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endParaRPr lang="en-US" altLang="x-none" sz="12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6436" name="组合 16435"/>
          <p:cNvGrpSpPr/>
          <p:nvPr/>
        </p:nvGrpSpPr>
        <p:grpSpPr>
          <a:xfrm>
            <a:off x="466725" y="5278438"/>
            <a:ext cx="8318500" cy="1060450"/>
            <a:chExt cx="5240" cy="668"/>
          </a:xfrm>
        </p:grpSpPr>
        <p:sp>
          <p:nvSpPr>
            <p:cNvPr id="16437" name="Rectangle 54"/>
            <p:cNvSpPr/>
            <p:nvPr/>
          </p:nvSpPr>
          <p:spPr>
            <a:xfrm>
              <a:off x="378" y="115"/>
              <a:ext cx="348" cy="330"/>
            </a:xfrm>
            <a:prstGeom prst="rect">
              <a:avLst/>
            </a:prstGeom>
            <a:solidFill>
              <a:srgbClr val="C0C0C0"/>
            </a:solidFill>
            <a:ln w="9525" cap="flat" cmpd="sng">
              <a:prstDash val="solid"/>
              <a:miter/>
              <a:headEnd type="none" w="med" len="med"/>
              <a:tailEnd type="none" w="med" len="med"/>
            </a:ln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 anchorCtr="0">
              <a:flatTx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zh-CN" sz="1400">
                <a:latin typeface="Arial" pitchFamily="34" charset="0"/>
              </a:endParaRPr>
            </a:p>
            <a:p>
              <a:pPr algn="ctr"/>
              <a:r>
                <a:rPr lang="en-US" altLang="zh-CN" sz="1600" b="1">
                  <a:solidFill>
                    <a:srgbClr val="FFFF00"/>
                  </a:solidFill>
                  <a:latin typeface="Arial" pitchFamily="34" charset="0"/>
                </a:rPr>
                <a:t>ISP</a:t>
              </a:r>
              <a:endParaRPr lang="en-US" altLang="zh-CN" sz="1600" b="1">
                <a:solidFill>
                  <a:srgbClr val="FFFF00"/>
                </a:solidFill>
                <a:latin typeface="Arial" pitchFamily="34" charset="0"/>
              </a:endParaRPr>
            </a:p>
            <a:p>
              <a:pPr algn="ctr"/>
              <a:endParaRPr lang="en-US" altLang="zh-CN" sz="1400">
                <a:latin typeface="Arial" pitchFamily="34" charset="0"/>
              </a:endParaRPr>
            </a:p>
          </p:txBody>
        </p:sp>
        <p:pic>
          <p:nvPicPr>
            <p:cNvPr id="16438" name="Picture 55" descr="RTX截图未命名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9" y="63"/>
              <a:ext cx="729" cy="36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39" name="Rectangle 56"/>
            <p:cNvSpPr/>
            <p:nvPr/>
          </p:nvSpPr>
          <p:spPr>
            <a:xfrm>
              <a:off x="0" y="435"/>
              <a:ext cx="1225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l"/>
              <a:r>
                <a:rPr lang="zh-CN" altLang="en-US" sz="1400">
                  <a:latin typeface="Arial" pitchFamily="34" charset="0"/>
                </a:rPr>
                <a:t> </a:t>
              </a:r>
              <a:r>
                <a:rPr lang="zh-CN" altLang="en-US" b="1">
                  <a:latin typeface="Arial" pitchFamily="34" charset="0"/>
                  <a:ea typeface="黑体" panose="02010609060101010101" pitchFamily="2" charset="-122"/>
                </a:rPr>
                <a:t>图像信号处理器</a:t>
              </a:r>
              <a:endParaRPr lang="en-US" altLang="zh-CN" b="1">
                <a:latin typeface="Arial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16440" name="Rectangle 57"/>
            <p:cNvSpPr/>
            <p:nvPr/>
          </p:nvSpPr>
          <p:spPr>
            <a:xfrm>
              <a:off x="1565" y="0"/>
              <a:ext cx="3675" cy="58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l"/>
              <a:r>
                <a:rPr lang="en-US" altLang="zh-CN" b="1">
                  <a:latin typeface="Arial" pitchFamily="34" charset="0"/>
                  <a:ea typeface="黑体" panose="02010609060101010101" pitchFamily="2" charset="-122"/>
                </a:rPr>
                <a:t>3A</a:t>
              </a:r>
              <a:r>
                <a:rPr lang="zh-CN" altLang="en-US" b="1">
                  <a:latin typeface="Arial" pitchFamily="34" charset="0"/>
                  <a:ea typeface="黑体" panose="02010609060101010101" pitchFamily="2" charset="-122"/>
                </a:rPr>
                <a:t>功能（自动聚焦、自动曝光、自动白平衡）</a:t>
              </a:r>
              <a:endParaRPr lang="zh-CN" altLang="en-US" b="1">
                <a:latin typeface="Arial" pitchFamily="34" charset="0"/>
                <a:ea typeface="黑体" panose="02010609060101010101" pitchFamily="2" charset="-122"/>
              </a:endParaRPr>
            </a:p>
            <a:p>
              <a:pPr algn="l"/>
              <a:r>
                <a:rPr lang="zh-CN" altLang="en-US" b="1">
                  <a:latin typeface="Arial" pitchFamily="34" charset="0"/>
                  <a:ea typeface="黑体" panose="02010609060101010101" pitchFamily="2" charset="-122"/>
                </a:rPr>
                <a:t>颜色校正</a:t>
              </a:r>
              <a:endParaRPr lang="zh-CN" altLang="en-US" b="1">
                <a:latin typeface="Arial" pitchFamily="34" charset="0"/>
                <a:ea typeface="黑体" panose="02010609060101010101" pitchFamily="2" charset="-122"/>
              </a:endParaRPr>
            </a:p>
            <a:p>
              <a:pPr algn="l"/>
              <a:r>
                <a:rPr lang="zh-CN" altLang="en-US" b="1">
                  <a:latin typeface="Arial" pitchFamily="34" charset="0"/>
                  <a:ea typeface="黑体" panose="02010609060101010101" pitchFamily="2" charset="-122"/>
                </a:rPr>
                <a:t>图像噪点校正</a:t>
              </a:r>
              <a:endParaRPr lang="zh-CN" altLang="en-US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Text Box 2"/>
          <p:cNvSpPr txBox="1"/>
          <p:nvPr/>
        </p:nvSpPr>
        <p:spPr>
          <a:xfrm>
            <a:off x="504825" y="188913"/>
            <a:ext cx="3382963" cy="503237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0" hangingPunct="0">
              <a:lnSpc>
                <a:spcPct val="111000"/>
              </a:lnSpc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黑体" panose="02010609060101010101" pitchFamily="2" charset="-122"/>
              </a:rPr>
              <a:t>网络摄像机芯片方案</a:t>
            </a:r>
            <a:endParaRPr lang="zh-CN" altLang="en-US" sz="2400" b="1">
              <a:latin typeface="Arial" pitchFamily="34" charset="0"/>
              <a:ea typeface="黑体" panose="02010609060101010101" pitchFamily="2" charset="-122"/>
            </a:endParaRPr>
          </a:p>
        </p:txBody>
      </p:sp>
      <p:grpSp>
        <p:nvGrpSpPr>
          <p:cNvPr id="17411" name="组合 17410"/>
          <p:cNvGrpSpPr/>
          <p:nvPr/>
        </p:nvGrpSpPr>
        <p:grpSpPr>
          <a:xfrm>
            <a:off x="3671888" y="908050"/>
            <a:ext cx="4464050" cy="996950"/>
            <a:chExt cx="3432" cy="1030"/>
          </a:xfrm>
        </p:grpSpPr>
        <p:sp>
          <p:nvSpPr>
            <p:cNvPr id="17412" name="Oval 4"/>
            <p:cNvSpPr/>
            <p:nvPr/>
          </p:nvSpPr>
          <p:spPr>
            <a:xfrm>
              <a:off x="444" y="102"/>
              <a:ext cx="396" cy="58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Arial" pitchFamily="34" charset="0"/>
                </a:rPr>
                <a:t>镜</a:t>
              </a:r>
              <a:endParaRPr lang="zh-CN" altLang="en-US" sz="1600">
                <a:latin typeface="Arial" pitchFamily="34" charset="0"/>
              </a:endParaRPr>
            </a:p>
            <a:p>
              <a:pPr algn="ctr"/>
              <a:r>
                <a:rPr lang="zh-CN" altLang="en-US" sz="1600">
                  <a:latin typeface="Arial" pitchFamily="34" charset="0"/>
                </a:rPr>
                <a:t>头</a:t>
              </a:r>
              <a:endParaRPr lang="zh-CN" altLang="en-US" sz="1600">
                <a:latin typeface="Arial" pitchFamily="34" charset="0"/>
              </a:endParaRPr>
            </a:p>
          </p:txBody>
        </p:sp>
        <p:sp>
          <p:nvSpPr>
            <p:cNvPr id="17413" name="Rectangle 5"/>
            <p:cNvSpPr/>
            <p:nvPr/>
          </p:nvSpPr>
          <p:spPr>
            <a:xfrm>
              <a:off x="1248" y="186"/>
              <a:ext cx="474" cy="44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1400">
                  <a:latin typeface="Arial" pitchFamily="34" charset="0"/>
                </a:rPr>
                <a:t>CCD</a:t>
              </a:r>
              <a:endParaRPr lang="en-US" altLang="zh-CN" sz="1400">
                <a:latin typeface="Arial" pitchFamily="34" charset="0"/>
              </a:endParaRPr>
            </a:p>
            <a:p>
              <a:pPr algn="ctr"/>
              <a:r>
                <a:rPr lang="en-US" altLang="zh-CN" sz="1400">
                  <a:latin typeface="Arial" pitchFamily="34" charset="0"/>
                </a:rPr>
                <a:t>CMOS</a:t>
              </a:r>
              <a:endParaRPr lang="en-US" altLang="zh-CN" sz="1400">
                <a:latin typeface="Arial" pitchFamily="34" charset="0"/>
              </a:endParaRPr>
            </a:p>
          </p:txBody>
        </p:sp>
        <p:sp>
          <p:nvSpPr>
            <p:cNvPr id="17414" name="Rectangle 6"/>
            <p:cNvSpPr/>
            <p:nvPr/>
          </p:nvSpPr>
          <p:spPr>
            <a:xfrm>
              <a:off x="2297" y="113"/>
              <a:ext cx="672" cy="59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Arial" pitchFamily="34" charset="0"/>
                </a:rPr>
                <a:t>网络</a:t>
              </a:r>
              <a:endParaRPr lang="zh-CN" altLang="en-US" sz="1600">
                <a:latin typeface="Arial" pitchFamily="34" charset="0"/>
              </a:endParaRPr>
            </a:p>
            <a:p>
              <a:pPr algn="ctr"/>
              <a:r>
                <a:rPr lang="zh-CN" altLang="en-US" sz="1600">
                  <a:latin typeface="Arial" pitchFamily="34" charset="0"/>
                </a:rPr>
                <a:t>编码芯片</a:t>
              </a:r>
              <a:endParaRPr lang="zh-CN" altLang="en-US" sz="1600">
                <a:latin typeface="Arial" pitchFamily="34" charset="0"/>
              </a:endParaRPr>
            </a:p>
          </p:txBody>
        </p:sp>
        <p:sp>
          <p:nvSpPr>
            <p:cNvPr id="17415" name="Rectangle 7"/>
            <p:cNvSpPr/>
            <p:nvPr/>
          </p:nvSpPr>
          <p:spPr>
            <a:xfrm>
              <a:off x="0" y="0"/>
              <a:ext cx="3432" cy="99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7416" name="AutoShape 8"/>
            <p:cNvSpPr/>
            <p:nvPr/>
          </p:nvSpPr>
          <p:spPr>
            <a:xfrm>
              <a:off x="870" y="354"/>
              <a:ext cx="372" cy="120"/>
            </a:xfrm>
            <a:prstGeom prst="rightArrow">
              <a:avLst>
                <a:gd name="adj1" fmla="val 50000"/>
                <a:gd name="adj2" fmla="val 775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7417" name="AutoShape 9"/>
            <p:cNvSpPr/>
            <p:nvPr/>
          </p:nvSpPr>
          <p:spPr>
            <a:xfrm>
              <a:off x="1763" y="353"/>
              <a:ext cx="504" cy="120"/>
            </a:xfrm>
            <a:prstGeom prst="rightArrow">
              <a:avLst>
                <a:gd name="adj1" fmla="val 50000"/>
                <a:gd name="adj2" fmla="val 10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</a:endParaRPr>
            </a:p>
          </p:txBody>
        </p:sp>
        <p:sp>
          <p:nvSpPr>
            <p:cNvPr id="17418" name="Rectangle 10"/>
            <p:cNvSpPr/>
            <p:nvPr/>
          </p:nvSpPr>
          <p:spPr>
            <a:xfrm>
              <a:off x="463" y="746"/>
              <a:ext cx="2783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l"/>
              <a:r>
                <a:rPr lang="zh-CN" altLang="en-US" sz="1200" b="1">
                  <a:latin typeface="Arial" pitchFamily="34" charset="0"/>
                  <a:ea typeface="黑体" panose="02010609060101010101" pitchFamily="2" charset="-122"/>
                </a:rPr>
                <a:t>镜头              图像传感器               网络编码平台</a:t>
              </a:r>
              <a:endParaRPr lang="zh-CN" altLang="en-US" sz="1200" b="1">
                <a:latin typeface="Arial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17419" name="Rectangle 11"/>
          <p:cNvSpPr/>
          <p:nvPr/>
        </p:nvSpPr>
        <p:spPr>
          <a:xfrm>
            <a:off x="420688" y="765175"/>
            <a:ext cx="335915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b="1">
                <a:latin typeface="Arial" pitchFamily="34" charset="0"/>
                <a:ea typeface="黑体" panose="02010609060101010101" pitchFamily="2" charset="-122"/>
              </a:rPr>
              <a:t>其它厂家网络编码芯片介绍</a:t>
            </a:r>
            <a:endParaRPr lang="en-US" altLang="zh-CN" b="1">
              <a:latin typeface="Arial" pitchFamily="34" charset="0"/>
              <a:ea typeface="黑体" panose="02010609060101010101" pitchFamily="2" charset="-122"/>
            </a:endParaRPr>
          </a:p>
        </p:txBody>
      </p:sp>
      <p:graphicFrame>
        <p:nvGraphicFramePr>
          <p:cNvPr id="17420" name="内容占位符 17419"/>
          <p:cNvGraphicFramePr>
            <a:graphicFrameLocks noGrp="1"/>
          </p:cNvGraphicFramePr>
          <p:nvPr>
            <p:ph idx="4294967295"/>
          </p:nvPr>
        </p:nvGraphicFramePr>
        <p:xfrm>
          <a:off x="468313" y="2024063"/>
          <a:ext cx="8229600" cy="2928937"/>
        </p:xfrm>
        <a:graphic>
          <a:graphicData uri="http://schemas.openxmlformats.org/drawingml/2006/table">
            <a:tbl>
              <a:tblPr/>
              <a:tblGrid>
                <a:gridCol w="1119188"/>
                <a:gridCol w="1250950"/>
                <a:gridCol w="1374775"/>
                <a:gridCol w="4484687"/>
              </a:tblGrid>
              <a:tr h="365125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芯片厂家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型号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图像分辨率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800" b="1">
                          <a:ea typeface="黑体" panose="02010609060101010101" pitchFamily="2" charset="-122"/>
                        </a:rPr>
                        <a:t>特点</a:t>
                      </a:r>
                      <a:endParaRPr lang="zh-CN" altLang="en-US" sz="18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台湾智源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GM8180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720p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ARM9 500MHz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H.264/MPEG4/MJPEG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，可以无缝对接各种图像传感器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rowSpan="4"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buNone/>
                      </a:pP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buNone/>
                      </a:pP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华为海思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Hi3512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720p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ARM9 264MHz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不集成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，只能使用带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OVT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功能的图像传感器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Hi3515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1080p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ARM9 400MHz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不集成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，只能使用带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OVT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功能的图像传感器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Hi3517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1080p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 Cortex A9 750MHz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H.264/MPEG4/MJPEG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，可以无缝对接各种图像传感器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Hi3516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1080p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 Cortex A9 800MHz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H.264/MPEG4/MJPEG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，集成</a:t>
                      </a: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ISP</a:t>
                      </a: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，可以无缝对接各种图像传感器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1100" b="1">
                          <a:ea typeface="黑体" panose="02010609060101010101" pitchFamily="2" charset="-122"/>
                        </a:rPr>
                        <a:t>美国安霸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A288</a:t>
                      </a:r>
                      <a:endParaRPr lang="en-US" altLang="zh-CN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1080p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eaLnBrk="1" hangingPunct="1">
                        <a:buNone/>
                      </a:pPr>
                      <a:r>
                        <a:rPr lang="en-US" altLang="zh-CN" sz="1100" b="1">
                          <a:ea typeface="黑体" panose="02010609060101010101" pitchFamily="2" charset="-122"/>
                        </a:rPr>
                        <a:t>ARM9 2XXMHz</a:t>
                      </a:r>
                      <a:endParaRPr lang="zh-CN" altLang="en-US" sz="1100" b="1"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https://d.book118.com/646233014050010040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3">
      <vt:lpstr>Arial</vt:lpstr>
      <vt:lpstr>Calibri</vt:lpstr>
      <vt:lpstr>宋体</vt:lpstr>
      <vt:lpstr>Wingdings</vt:lpstr>
      <vt:lpstr>黑体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2024-09-06T15:04:51.589</cp:lastPrinted>
  <dcterms:created xsi:type="dcterms:W3CDTF">2024-09-06T07:04:51Z</dcterms:created>
  <dcterms:modified xsi:type="dcterms:W3CDTF">2024-09-06T07:04:53Z</dcterms:modified>
</cp:coreProperties>
</file>