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0730" cy="702183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52438" y="685800"/>
            <a:ext cx="59531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125" name="备注占位符 4"/>
          <p:cNvSpPr>
            <a:spLocks noGrp="1"/>
          </p:cNvSpPr>
          <p:nvPr>
            <p:ph type="body" sz="quarter" idx="6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/>
          <a:lstStyle/>
          <a:p>
            <a:pPr marL="0" lvl="0" indent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0"/>
            <a:r>
              <a:rPr lang="zh-CN" altLang="en-US"/>
              <a:t>第二级</a:t>
            </a:r>
            <a:endParaRPr lang="zh-CN" altLang="en-US"/>
          </a:p>
          <a:p>
            <a:pPr lvl="2" indent="0"/>
            <a:r>
              <a:rPr lang="zh-CN" altLang="en-US"/>
              <a:t>第三级</a:t>
            </a:r>
            <a:endParaRPr lang="zh-CN" altLang="en-US"/>
          </a:p>
          <a:p>
            <a:pPr lvl="3" indent="0"/>
            <a:r>
              <a:rPr lang="zh-CN" altLang="en-US"/>
              <a:t>第四级</a:t>
            </a:r>
            <a:endParaRPr lang="zh-CN" altLang="en-US"/>
          </a:p>
          <a:p>
            <a:pPr lvl="4" indent="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defTabSz="1228725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14680" algn="l" defTabSz="1228725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28725" algn="l" defTabSz="1228725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43405" algn="l" defTabSz="1228725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57450" algn="l" defTabSz="1228725" rtl="0" eaLnBrk="0" fontAlgn="base" hangingPunct="0">
      <a:spcBef>
        <a:spcPct val="30000"/>
      </a:spcBef>
      <a:spcAft>
        <a:spcPct val="0"/>
      </a:spcAft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73400" algn="l" defTabSz="122872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88080" algn="l" defTabSz="122872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302760" algn="l" defTabSz="122872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917440" algn="l" defTabSz="122872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9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/>
            </a:solidFill>
            <a:miter/>
          </a:ln>
        </p:spPr>
      </p:sp>
      <p:sp>
        <p:nvSpPr>
          <p:cNvPr id="7170" name="备注占位符 2"/>
          <p:cNvSpPr txBox="1"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7171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 sz="1200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9785D-4CFC-4DEF-8626-9EFC79B4A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E9A27-2575-4CDE-AC4E-1CFE3DF1F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BACA6-7940-402D-8823-F72DA90BE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11D46-06E9-43D4-A3A4-211C8BF72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CEB7A9-112F-4395-8D54-EF9ECB75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06B14-E8B0-4713-AEBE-E20D01EED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74A8E-B8D8-4533-8820-AD6F7E367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1DE7F-633E-43AF-8A62-CC66A70D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FC572-F434-40BC-AEC0-4D13CD9E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0F931-6F91-42A5-9A6B-F748BE9D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D5F59-6C23-44C0-AC4E-C65C08D00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1.png" /><Relationship Id="rId6" Type="http://schemas.openxmlformats.org/officeDocument/2006/relationships/image" Target="../media/image2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0">
          <a:blip r:embed="rId6">
            <a:alphaModFix amt="31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5pPr>
      <a:lvl6pPr marL="614680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6pPr>
      <a:lvl7pPr marL="1229360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7pPr>
      <a:lvl8pPr marL="1844040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8pPr>
      <a:lvl9pPr marL="2458720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2"/>
          </a:solidFill>
          <a:latin typeface="Arial" pitchFamily="34" charset="0"/>
        </a:defRPr>
      </a:lvl9pPr>
    </p:titleStyle>
    <p:bodyStyle>
      <a:lvl1pPr marL="460375" indent="-460375" algn="l" rtl="0" eaLnBrk="0" fontAlgn="base" hangingPunct="0">
        <a:spcBef>
          <a:spcPct val="20000"/>
        </a:spcBef>
        <a:spcAft>
          <a:spcPct val="0"/>
        </a:spcAft>
        <a:buChar char="•"/>
        <a:defRPr sz="4300">
          <a:solidFill>
            <a:schemeClr val="tx1"/>
          </a:solidFill>
          <a:latin typeface="+mn-lt"/>
          <a:ea typeface="+mn-ea"/>
          <a:cs typeface="+mn-cs"/>
        </a:defRPr>
      </a:lvl1pPr>
      <a:lvl2pPr marL="998855" indent="-382905" algn="l" rtl="0" eaLnBrk="0" fontAlgn="base" hangingPunct="0">
        <a:spcBef>
          <a:spcPct val="20000"/>
        </a:spcBef>
        <a:spcAft>
          <a:spcPct val="0"/>
        </a:spcAft>
        <a:buChar char="–"/>
        <a:defRPr sz="3800">
          <a:solidFill>
            <a:schemeClr val="tx1"/>
          </a:solidFill>
          <a:latin typeface="+mn-lt"/>
        </a:defRPr>
      </a:lvl2pPr>
      <a:lvl3pPr marL="1535430" indent="-306705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</a:defRPr>
      </a:lvl3pPr>
      <a:lvl4pPr marL="2151380" indent="-306705" algn="l" rtl="0" eaLnBrk="0" fontAlgn="base" hangingPunct="0">
        <a:spcBef>
          <a:spcPct val="20000"/>
        </a:spcBef>
        <a:spcAft>
          <a:spcPct val="0"/>
        </a:spcAft>
        <a:buChar char="–"/>
        <a:defRPr sz="2700">
          <a:solidFill>
            <a:schemeClr val="tx1"/>
          </a:solidFill>
          <a:latin typeface="+mn-lt"/>
        </a:defRPr>
      </a:lvl4pPr>
      <a:lvl5pPr marL="2765425" indent="-306705" algn="l" rtl="0" eaLnBrk="0" fontAlgn="base" hangingPunct="0">
        <a:spcBef>
          <a:spcPct val="20000"/>
        </a:spcBef>
        <a:spcAft>
          <a:spcPct val="0"/>
        </a:spcAft>
        <a:buChar char="»"/>
        <a:defRPr sz="2700">
          <a:solidFill>
            <a:schemeClr val="tx1"/>
          </a:solidFill>
          <a:latin typeface="+mn-lt"/>
        </a:defRPr>
      </a:lvl5pPr>
      <a:lvl6pPr marL="3380740" indent="-307340" algn="l" rtl="0" eaLnBrk="1" fontAlgn="base" hangingPunct="1">
        <a:spcBef>
          <a:spcPct val="20000"/>
        </a:spcBef>
        <a:spcAft>
          <a:spcPct val="0"/>
        </a:spcAft>
        <a:buChar char="»"/>
        <a:defRPr sz="2700">
          <a:solidFill>
            <a:schemeClr val="tx1"/>
          </a:solidFill>
          <a:latin typeface="+mn-lt"/>
        </a:defRPr>
      </a:lvl6pPr>
      <a:lvl7pPr marL="3995420" indent="-307340" algn="l" rtl="0" eaLnBrk="1" fontAlgn="base" hangingPunct="1">
        <a:spcBef>
          <a:spcPct val="20000"/>
        </a:spcBef>
        <a:spcAft>
          <a:spcPct val="0"/>
        </a:spcAft>
        <a:buChar char="»"/>
        <a:defRPr sz="2700">
          <a:solidFill>
            <a:schemeClr val="tx1"/>
          </a:solidFill>
          <a:latin typeface="+mn-lt"/>
        </a:defRPr>
      </a:lvl7pPr>
      <a:lvl8pPr marL="4610100" indent="-307340" algn="l" rtl="0" eaLnBrk="1" fontAlgn="base" hangingPunct="1">
        <a:spcBef>
          <a:spcPct val="20000"/>
        </a:spcBef>
        <a:spcAft>
          <a:spcPct val="0"/>
        </a:spcAft>
        <a:buChar char="»"/>
        <a:defRPr sz="2700">
          <a:solidFill>
            <a:schemeClr val="tx1"/>
          </a:solidFill>
          <a:latin typeface="+mn-lt"/>
        </a:defRPr>
      </a:lvl8pPr>
      <a:lvl9pPr marL="5224780" indent="-307340" algn="l" rtl="0" eaLnBrk="1" fontAlgn="base" hangingPunct="1">
        <a:spcBef>
          <a:spcPct val="20000"/>
        </a:spcBef>
        <a:spcAft>
          <a:spcPct val="0"/>
        </a:spcAft>
        <a:buChar char="»"/>
        <a:defRPr sz="27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1pPr>
      <a:lvl2pPr marL="61468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2pPr>
      <a:lvl3pPr marL="122936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3pPr>
      <a:lvl4pPr marL="184404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4pPr>
      <a:lvl5pPr marL="245872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5pPr>
      <a:lvl6pPr marL="307340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6pPr>
      <a:lvl7pPr marL="368808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7pPr>
      <a:lvl8pPr marL="430276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8pPr>
      <a:lvl9pPr marL="4917440" algn="l" defTabSz="1229360" rtl="0" eaLnBrk="1" latinLnBrk="0" hangingPunct="1">
        <a:defRPr sz="2400" kern="1200">
          <a:solidFill>
            <a:schemeClr val="tx1"/>
          </a:solidFill>
          <a:latin typeface="+mn-lt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431232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TextBox 48" title=""/>
          <p:cNvSpPr txBox="1"/>
          <p:nvPr/>
        </p:nvSpPr>
        <p:spPr>
          <a:xfrm>
            <a:off x="4205239" y="2410200"/>
            <a:ext cx="3869055" cy="903605"/>
          </a:xfrm>
          <a:prstGeom prst="rect">
            <a:avLst/>
          </a:prstGeom>
          <a:solidFill>
            <a:schemeClr val="bg1"/>
          </a:solidFill>
          <a:effectLst>
            <a:softEdge rad="31750"/>
          </a:effectLst>
        </p:spPr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>
              <a:buClrTx/>
              <a:buSzTx/>
              <a:defRPr/>
            </a:pPr>
            <a:r>
              <a:rPr kumimoji="0" lang="en-US" altLang="zh-CN" sz="3905" b="1" kern="1200" cap="none" spc="0" normalizeH="0" baseline="0" noProof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63500">
                    <a:schemeClr val="accent4">
                      <a:lumMod val="75000"/>
                    </a:scheme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10</a:t>
            </a:r>
            <a:r>
              <a:rPr kumimoji="0" lang="en-US" altLang="zh-CN" sz="5275" b="1" kern="1200" cap="none" spc="0" normalizeH="0" baseline="0" noProof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63500">
                    <a:schemeClr val="accent4">
                      <a:lumMod val="75000"/>
                    </a:scheme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. </a:t>
            </a:r>
            <a:r>
              <a:rPr kumimoji="0" lang="zh-CN" altLang="en-US" sz="5275" b="1" kern="1200" cap="none" spc="0" normalizeH="0" baseline="0" noProof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63500">
                    <a:schemeClr val="accent4">
                      <a:lumMod val="75000"/>
                    </a:schemeClr>
                  </a:glo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纸的发明</a:t>
            </a:r>
            <a:endParaRPr kumimoji="0" lang="zh-CN" altLang="en-US" sz="5275" b="1" kern="1200" cap="none" spc="0" normalizeH="0" baseline="0" noProof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63500">
                  <a:schemeClr val="accent4">
                    <a:lumMod val="75000"/>
                  </a:schemeClr>
                </a:glo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149" name="AutoShape 10" title=""/>
          <p:cNvSpPr>
            <a:spLocks noChangeAspect="1"/>
          </p:cNvSpPr>
          <p:nvPr/>
        </p:nvSpPr>
        <p:spPr>
          <a:xfrm>
            <a:off x="294763" y="-58804"/>
            <a:ext cx="297658" cy="29765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760">
              <a:latin typeface="Arial" pitchFamily="34" charset="0"/>
            </a:endParaRPr>
          </a:p>
        </p:txBody>
      </p:sp>
      <p:sp>
        <p:nvSpPr>
          <p:cNvPr id="6150" name="AutoShape 15" title=""/>
          <p:cNvSpPr>
            <a:spLocks noChangeAspect="1"/>
          </p:cNvSpPr>
          <p:nvPr/>
        </p:nvSpPr>
        <p:spPr>
          <a:xfrm>
            <a:off x="294763" y="-58804"/>
            <a:ext cx="297658" cy="29765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760">
              <a:latin typeface="Arial" pitchFamily="34" charset="0"/>
            </a:endParaRPr>
          </a:p>
        </p:txBody>
      </p:sp>
      <p:sp>
        <p:nvSpPr>
          <p:cNvPr id="6151" name="AutoShape 9" title=""/>
          <p:cNvSpPr>
            <a:spLocks noChangeAspect="1"/>
          </p:cNvSpPr>
          <p:nvPr/>
        </p:nvSpPr>
        <p:spPr>
          <a:xfrm>
            <a:off x="294763" y="-58804"/>
            <a:ext cx="297658" cy="29765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760">
              <a:latin typeface="Arial" pitchFamily="34" charset="0"/>
            </a:endParaRPr>
          </a:p>
        </p:txBody>
      </p:sp>
      <p:sp>
        <p:nvSpPr>
          <p:cNvPr id="6152" name="AutoShape 11" title=""/>
          <p:cNvSpPr>
            <a:spLocks noChangeAspect="1"/>
          </p:cNvSpPr>
          <p:nvPr/>
        </p:nvSpPr>
        <p:spPr>
          <a:xfrm>
            <a:off x="294763" y="-58804"/>
            <a:ext cx="297658" cy="29765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760">
              <a:latin typeface="Arial" pitchFamily="34" charset="0"/>
            </a:endParaRPr>
          </a:p>
        </p:txBody>
      </p:sp>
      <p:sp>
        <p:nvSpPr>
          <p:cNvPr id="6153" name="AutoShape 11" title=""/>
          <p:cNvSpPr>
            <a:spLocks noChangeAspect="1"/>
          </p:cNvSpPr>
          <p:nvPr/>
        </p:nvSpPr>
        <p:spPr>
          <a:xfrm>
            <a:off x="294763" y="-58804"/>
            <a:ext cx="297658" cy="297658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176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5" name="文本框 1" title=""/>
          <p:cNvSpPr txBox="1"/>
          <p:nvPr/>
        </p:nvSpPr>
        <p:spPr>
          <a:xfrm>
            <a:off x="3249613" y="2398713"/>
            <a:ext cx="5665787" cy="92233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>
                <a:latin typeface="楷体_GB2312" charset="-122"/>
                <a:ea typeface="楷体_GB2312" charset="-122"/>
              </a:rPr>
              <a:t>第二课时</a:t>
            </a:r>
            <a:endParaRPr lang="zh-CN" altLang="en-US" sz="5400" b="1"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29" name="文本框 1" title=""/>
          <p:cNvSpPr txBox="1"/>
          <p:nvPr/>
        </p:nvSpPr>
        <p:spPr>
          <a:xfrm>
            <a:off x="731838" y="1693863"/>
            <a:ext cx="10726737" cy="230663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   </a:t>
            </a:r>
            <a:r>
              <a:rPr lang="en-US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小组成员间开火车分段朗读课文。这节课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en-US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我们继续学习《纸的发明》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en-US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看看造纸术的发明经历了一个怎样复杂而又漫长的过程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en-US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进一步感受中华民族祖先的智慧。</a:t>
            </a:r>
            <a:endParaRPr lang="en-US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TextBox 6" title=""/>
          <p:cNvSpPr txBox="1"/>
          <p:nvPr/>
        </p:nvSpPr>
        <p:spPr>
          <a:xfrm>
            <a:off x="923925" y="779463"/>
            <a:ext cx="1981200" cy="5842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 fontAlgn="base">
              <a:buClrTx/>
              <a:buSzTx/>
              <a:buFontTx/>
              <a:buNone/>
              <a:defRPr/>
            </a:pPr>
            <a:r>
              <a:rPr kumimoji="0" lang="zh-CN" altLang="zh-CN" sz="3200" b="1" strike="noStrike" kern="1200" cap="none" spc="0" normalizeH="0" baseline="0" noProof="0">
                <a:solidFill>
                  <a:schemeClr val="dk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谈话导入</a:t>
            </a:r>
            <a:endParaRPr kumimoji="0" lang="zh-CN" altLang="zh-CN" sz="3200" b="1" strike="noStrike" kern="1200" cap="none" spc="0" normalizeH="0" baseline="0" noProof="0">
              <a:solidFill>
                <a:schemeClr val="dk1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48131" name="Picture 3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-38100" y="519113"/>
            <a:ext cx="962025" cy="9540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 title=""/>
          <p:cNvSpPr txBox="1"/>
          <p:nvPr/>
        </p:nvSpPr>
        <p:spPr>
          <a:xfrm>
            <a:off x="1111250" y="728663"/>
            <a:ext cx="1981200" cy="58578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 fontAlgn="base">
              <a:buClrTx/>
              <a:buSzTx/>
              <a:buFontTx/>
              <a:buNone/>
              <a:defRPr/>
            </a:pPr>
            <a:r>
              <a:rPr kumimoji="0" lang="zh-CN" altLang="en-US" sz="3200" b="1" strike="noStrike" kern="1200" cap="none" spc="0" normalizeH="0" baseline="0" noProof="0">
                <a:solidFill>
                  <a:schemeClr val="dk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课文讲解</a:t>
            </a:r>
            <a:endParaRPr kumimoji="0" lang="zh-CN" altLang="en-US" sz="3200" b="1" strike="noStrike" kern="1200" cap="none" spc="0" normalizeH="0" baseline="0" noProof="0">
              <a:solidFill>
                <a:schemeClr val="dk1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49154" name="矩形 4" title=""/>
          <p:cNvSpPr/>
          <p:nvPr/>
        </p:nvSpPr>
        <p:spPr>
          <a:xfrm>
            <a:off x="1370013" y="2133600"/>
            <a:ext cx="9220200" cy="147002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认真读课文第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自然段，回答：造纸术的发明，对世界文明的作用是什么？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49155" name="Picture 3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3338" y="544513"/>
            <a:ext cx="962025" cy="952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1447800" y="2443163"/>
            <a:ext cx="8669338" cy="1076325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造纸术的发明，是中国对世界文明的伟大贡献之一。</a:t>
            </a:r>
            <a:endParaRPr lang="zh-CN" altLang="en-US" sz="3200" b="1">
              <a:solidFill>
                <a:schemeClr val="tx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圆角矩形标注 4" title=""/>
          <p:cNvSpPr/>
          <p:nvPr/>
        </p:nvSpPr>
        <p:spPr>
          <a:xfrm>
            <a:off x="2284413" y="1376363"/>
            <a:ext cx="2668588" cy="685800"/>
          </a:xfrm>
          <a:prstGeom prst="wedgeRoundRectCallout">
            <a:avLst>
              <a:gd name="adj1" fmla="val -6199"/>
              <a:gd name="adj2" fmla="val 78554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文章中心句。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15" name="圆角矩形标注 14" title=""/>
          <p:cNvSpPr/>
          <p:nvPr/>
        </p:nvSpPr>
        <p:spPr>
          <a:xfrm>
            <a:off x="4711700" y="4011613"/>
            <a:ext cx="3733800" cy="990600"/>
          </a:xfrm>
          <a:prstGeom prst="wedgeRoundRectCallout">
            <a:avLst>
              <a:gd name="adj1" fmla="val -50409"/>
              <a:gd name="adj2" fmla="val -70411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概括指出造纸术的重要意义和价值。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 title=""/>
          <p:cNvSpPr txBox="1"/>
          <p:nvPr/>
        </p:nvSpPr>
        <p:spPr>
          <a:xfrm>
            <a:off x="1293813" y="817563"/>
            <a:ext cx="1981200" cy="58578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 fontAlgn="base">
              <a:buClrTx/>
              <a:buSzTx/>
              <a:buFontTx/>
              <a:buNone/>
              <a:defRPr/>
            </a:pPr>
            <a:r>
              <a:rPr kumimoji="0" lang="zh-CN" altLang="en-US" sz="3200" b="1" strike="noStrike" kern="1200" cap="none" spc="0" normalizeH="0" baseline="0" noProof="0">
                <a:solidFill>
                  <a:schemeClr val="dk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课文讲解</a:t>
            </a:r>
            <a:endParaRPr kumimoji="0" lang="zh-CN" altLang="en-US" sz="3200" b="1" strike="noStrike" kern="1200" cap="none" spc="0" normalizeH="0" baseline="0" noProof="0">
              <a:solidFill>
                <a:schemeClr val="dk1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51202" name="矩形 4" title=""/>
          <p:cNvSpPr/>
          <p:nvPr/>
        </p:nvSpPr>
        <p:spPr>
          <a:xfrm>
            <a:off x="1293813" y="1909763"/>
            <a:ext cx="9220200" cy="16668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  认真读课文第</a:t>
            </a:r>
            <a:r>
              <a:rPr lang="en-US" altLang="zh-CN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2-4</a:t>
            </a:r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自然段，回答：古人造纸的历程有哪些？</a:t>
            </a:r>
            <a:endParaRPr lang="zh-CN" altLang="en-US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51203" name="Picture 3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11125" y="544513"/>
            <a:ext cx="962025" cy="952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2424113" y="2540000"/>
            <a:ext cx="7543800" cy="2062163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早在几千年前，我们的祖先就创造了文字。可那时候还没有纸，要记录一件事情，就用刀把文字刻在龟甲和兽骨上，或者把文字铸刻在青铜器上。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圆角矩形标注 4" title=""/>
          <p:cNvSpPr/>
          <p:nvPr/>
        </p:nvSpPr>
        <p:spPr>
          <a:xfrm>
            <a:off x="3209925" y="1016000"/>
            <a:ext cx="3962400" cy="1143000"/>
          </a:xfrm>
          <a:prstGeom prst="wedgeRoundRectCallout">
            <a:avLst>
              <a:gd name="adj1" fmla="val -6199"/>
              <a:gd name="adj2" fmla="val 78554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我们的祖先最早记录事情的办法。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6" name="直接连接符 5" title=""/>
          <p:cNvCxnSpPr/>
          <p:nvPr/>
        </p:nvCxnSpPr>
        <p:spPr>
          <a:xfrm flipV="1">
            <a:off x="6613525" y="4064000"/>
            <a:ext cx="2514600" cy="42863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圆角矩形标注 14" title=""/>
          <p:cNvSpPr/>
          <p:nvPr/>
        </p:nvSpPr>
        <p:spPr>
          <a:xfrm>
            <a:off x="2295525" y="5054600"/>
            <a:ext cx="4419600" cy="990600"/>
          </a:xfrm>
          <a:prstGeom prst="wedgeRoundRectCallout">
            <a:avLst>
              <a:gd name="adj1" fmla="val -9629"/>
              <a:gd name="adj2" fmla="val -66394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说明当时人们记录事情是多么费时费力。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7" name="直接连接符 6" title=""/>
          <p:cNvCxnSpPr/>
          <p:nvPr/>
        </p:nvCxnSpPr>
        <p:spPr>
          <a:xfrm flipV="1">
            <a:off x="4175125" y="4597400"/>
            <a:ext cx="2743200" cy="42863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圆角矩形 8" title=""/>
          <p:cNvSpPr/>
          <p:nvPr/>
        </p:nvSpPr>
        <p:spPr>
          <a:xfrm>
            <a:off x="5746750" y="3606800"/>
            <a:ext cx="485775" cy="4572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圆角矩形 9" title=""/>
          <p:cNvSpPr/>
          <p:nvPr/>
        </p:nvSpPr>
        <p:spPr>
          <a:xfrm>
            <a:off x="4137025" y="4064000"/>
            <a:ext cx="838200" cy="4572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5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" title=""/>
          <p:cNvSpPr txBox="1"/>
          <p:nvPr/>
        </p:nvSpPr>
        <p:spPr>
          <a:xfrm>
            <a:off x="7389813" y="2595563"/>
            <a:ext cx="2832100" cy="145573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charset="-122"/>
              </a:rPr>
              <a:t>     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刻在龟甲和兽骨上的字。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950" y="1462088"/>
            <a:ext cx="5783263" cy="39528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194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5213" y="919163"/>
            <a:ext cx="6172200" cy="42179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TextBox 1" title=""/>
          <p:cNvSpPr txBox="1"/>
          <p:nvPr/>
        </p:nvSpPr>
        <p:spPr>
          <a:xfrm>
            <a:off x="8151813" y="2595563"/>
            <a:ext cx="2832100" cy="145573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charset="-122"/>
              </a:rPr>
              <a:t>     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铸刻在青铜器上的字。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6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1128713" y="1989138"/>
            <a:ext cx="9218612" cy="2552700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后来，人们又把文字写在竹片和木片上。这些竹片、木片用绳子穿起来，就成了一册书。但这种书很笨重，阅读、携带、保存都很不方便。古时候用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“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学富五车</a:t>
            </a:r>
            <a:r>
              <a:rPr lang="en-US" altLang="zh-CN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”</a:t>
            </a:r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形容一个人学问高，是因为书多的时候需要用车来拉。</a:t>
            </a:r>
            <a:endParaRPr lang="zh-CN" altLang="en-US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5" name="圆角矩形标注 4" title=""/>
          <p:cNvSpPr/>
          <p:nvPr/>
        </p:nvSpPr>
        <p:spPr>
          <a:xfrm>
            <a:off x="6402388" y="4291013"/>
            <a:ext cx="3962400" cy="1143000"/>
          </a:xfrm>
          <a:prstGeom prst="wedgeRoundRectCallout">
            <a:avLst>
              <a:gd name="adj1" fmla="val -15898"/>
              <a:gd name="adj2" fmla="val -64154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转折，强调这种书的不足。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9069388" y="3019425"/>
            <a:ext cx="1143000" cy="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5" name="圆角矩形标注 14" title=""/>
          <p:cNvSpPr/>
          <p:nvPr/>
        </p:nvSpPr>
        <p:spPr>
          <a:xfrm>
            <a:off x="893763" y="4783138"/>
            <a:ext cx="4419600" cy="990600"/>
          </a:xfrm>
          <a:prstGeom prst="wedgeRoundRectCallout">
            <a:avLst>
              <a:gd name="adj1" fmla="val -9629"/>
              <a:gd name="adj2" fmla="val -66394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  <a:sym typeface="+mn-ea"/>
              </a:rPr>
              <a:t>    着重强调了这种书笨重、不易携带的特点。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cxnSp>
        <p:nvCxnSpPr>
          <p:cNvPr id="7" name="直接连接符 6" title=""/>
          <p:cNvCxnSpPr/>
          <p:nvPr/>
        </p:nvCxnSpPr>
        <p:spPr>
          <a:xfrm flipV="1">
            <a:off x="1382713" y="3438525"/>
            <a:ext cx="7231063" cy="26988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圆角矩形 8" title=""/>
          <p:cNvSpPr/>
          <p:nvPr/>
        </p:nvSpPr>
        <p:spPr>
          <a:xfrm>
            <a:off x="2038350" y="3532188"/>
            <a:ext cx="1658938" cy="4572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cxnSp>
        <p:nvCxnSpPr>
          <p:cNvPr id="22" name="直接连接符 21" title=""/>
          <p:cNvCxnSpPr/>
          <p:nvPr/>
        </p:nvCxnSpPr>
        <p:spPr>
          <a:xfrm flipV="1">
            <a:off x="5718175" y="2501900"/>
            <a:ext cx="3351213" cy="22225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4" name="圆角矩形标注 23" title=""/>
          <p:cNvSpPr/>
          <p:nvPr/>
        </p:nvSpPr>
        <p:spPr>
          <a:xfrm>
            <a:off x="5419725" y="541338"/>
            <a:ext cx="4724400" cy="1143000"/>
          </a:xfrm>
          <a:prstGeom prst="wedgeRoundRectCallout">
            <a:avLst>
              <a:gd name="adj1" fmla="val -23925"/>
              <a:gd name="adj2" fmla="val 63471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后来我们的祖先记录事情的办法。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5" grpId="0"/>
      <p:bldP spid="9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1924050" y="2019300"/>
            <a:ext cx="7524750" cy="32385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3171825" y="2538413"/>
            <a:ext cx="1816100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学富五车</a:t>
            </a:r>
            <a:endParaRPr lang="zh-CN" altLang="en-US" sz="32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6127750" y="2551113"/>
            <a:ext cx="1831975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才高八斗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114675" y="3714750"/>
            <a:ext cx="2039938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博览群书 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6172200" y="3679825"/>
            <a:ext cx="1831975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出口成章</a:t>
            </a:r>
            <a:endParaRPr lang="en-US" altLang="zh-CN" sz="3200" b="1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TextBox 6" title=""/>
          <p:cNvSpPr txBox="1"/>
          <p:nvPr/>
        </p:nvSpPr>
        <p:spPr>
          <a:xfrm>
            <a:off x="1133475" y="911225"/>
            <a:ext cx="1981200" cy="58578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rtl="0" fontAlgn="base">
              <a:buClrTx/>
              <a:buSzTx/>
              <a:buFontTx/>
              <a:buNone/>
              <a:defRPr/>
            </a:pPr>
            <a:r>
              <a:rPr kumimoji="0" lang="zh-CN" altLang="en-US" sz="3200" b="1" strike="noStrike" kern="1200" cap="none" spc="0" normalizeH="0" baseline="0" noProof="0">
                <a:solidFill>
                  <a:schemeClr val="dk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词语积累</a:t>
            </a:r>
            <a:endParaRPr kumimoji="0" lang="zh-CN" altLang="en-US" sz="3200" b="1" strike="noStrike" kern="1200" cap="none" spc="0" normalizeH="0" baseline="0" noProof="0">
              <a:solidFill>
                <a:schemeClr val="dk1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56327" name="Picture 3" title="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5563" y="544513"/>
            <a:ext cx="962025" cy="952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1" title=""/>
          <p:cNvSpPr txBox="1"/>
          <p:nvPr/>
        </p:nvSpPr>
        <p:spPr>
          <a:xfrm>
            <a:off x="8151813" y="2595563"/>
            <a:ext cx="2832100" cy="1455737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charset="-122"/>
              </a:rPr>
              <a:t>     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写在竹片上的字。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pic>
        <p:nvPicPr>
          <p:cNvPr id="137218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1413" y="1452563"/>
            <a:ext cx="6769100" cy="4495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7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974725" y="2400300"/>
            <a:ext cx="10056813" cy="1568450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再后来，有了蚕丝织成的帛，就可以在帛上写字了。帛比竹片、木片轻便，但是价钱太贵，只有少数人能用，不能普及。</a:t>
            </a:r>
            <a:endParaRPr lang="zh-CN" altLang="en-US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5" name="圆角矩形标注 4" title=""/>
          <p:cNvSpPr/>
          <p:nvPr/>
        </p:nvSpPr>
        <p:spPr>
          <a:xfrm>
            <a:off x="3124200" y="4519613"/>
            <a:ext cx="4953000" cy="1600200"/>
          </a:xfrm>
          <a:prstGeom prst="wedgeRoundRectCallout">
            <a:avLst>
              <a:gd name="adj1" fmla="val -6064"/>
              <a:gd name="adj2" fmla="val -106130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  <a:sym typeface="+mn-ea"/>
              </a:rPr>
              <a:t>    这句话运用了作比较手法，写出了用帛写字的利与弊。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974725" y="3967163"/>
            <a:ext cx="1768475" cy="1588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直接连接符 6" title=""/>
          <p:cNvCxnSpPr/>
          <p:nvPr/>
        </p:nvCxnSpPr>
        <p:spPr>
          <a:xfrm>
            <a:off x="1219200" y="3435350"/>
            <a:ext cx="9623425" cy="7620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直接连接符 21" title=""/>
          <p:cNvCxnSpPr/>
          <p:nvPr/>
        </p:nvCxnSpPr>
        <p:spPr>
          <a:xfrm flipV="1">
            <a:off x="8440738" y="2978150"/>
            <a:ext cx="2303463" cy="17463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4" name="圆角矩形标注 23" title=""/>
          <p:cNvSpPr/>
          <p:nvPr/>
        </p:nvSpPr>
        <p:spPr>
          <a:xfrm>
            <a:off x="6002338" y="952500"/>
            <a:ext cx="4724400" cy="1143000"/>
          </a:xfrm>
          <a:prstGeom prst="wedgeRoundRectCallout">
            <a:avLst>
              <a:gd name="adj1" fmla="val 5809"/>
              <a:gd name="adj2" fmla="val 70432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再后来我们的祖先记录事情的办法。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1" title=""/>
          <p:cNvSpPr txBox="1"/>
          <p:nvPr/>
        </p:nvSpPr>
        <p:spPr>
          <a:xfrm>
            <a:off x="6780213" y="3205163"/>
            <a:ext cx="3479800" cy="830262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charset="-122"/>
              </a:rPr>
              <a:t>  </a:t>
            </a:r>
            <a:r>
              <a:rPr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写在帛上的字。</a:t>
            </a:r>
            <a:endParaRPr lang="zh-CN" altLang="en-US" sz="3200" b="1"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pic>
        <p:nvPicPr>
          <p:cNvPr id="13824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813" y="2443163"/>
            <a:ext cx="3595687" cy="272573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8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标注 4" title=""/>
          <p:cNvSpPr/>
          <p:nvPr/>
        </p:nvSpPr>
        <p:spPr>
          <a:xfrm>
            <a:off x="3198813" y="995363"/>
            <a:ext cx="5183188" cy="1143000"/>
          </a:xfrm>
          <a:prstGeom prst="wedgeRoundRectCallout">
            <a:avLst>
              <a:gd name="adj1" fmla="val -6199"/>
              <a:gd name="adj2" fmla="val 78554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  <a:sym typeface="+mn-ea"/>
              </a:rPr>
              <a:t>    这段话介绍了麻纸出现的时间和麻纸的利弊。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2132013" y="2519363"/>
            <a:ext cx="8305800" cy="2555875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人们用蚕茧制作丝绵时发现，盛放蚕茧的篾席上，会留下一层薄片，可用于书写。考古学家发现，在两千多年前的西汉时代，人们已经懂得了用麻来造纸。但麻纸比较粗糙，不便书写。</a:t>
            </a:r>
            <a:endParaRPr lang="zh-CN" altLang="en-US" sz="3200" b="1">
              <a:solidFill>
                <a:schemeClr val="tx2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15" name="直接连接符 14" title=""/>
          <p:cNvCxnSpPr/>
          <p:nvPr/>
        </p:nvCxnSpPr>
        <p:spPr>
          <a:xfrm>
            <a:off x="7924800" y="4578350"/>
            <a:ext cx="2133600" cy="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圆角矩形标注 15" title=""/>
          <p:cNvSpPr/>
          <p:nvPr/>
        </p:nvSpPr>
        <p:spPr>
          <a:xfrm>
            <a:off x="6094413" y="4805363"/>
            <a:ext cx="2895600" cy="1676400"/>
          </a:xfrm>
          <a:prstGeom prst="wedgeRoundRectCallout">
            <a:avLst>
              <a:gd name="adj1" fmla="val -3314"/>
              <a:gd name="adj2" fmla="val -58266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表示转折，强调用麻造纸的缺点。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cxnSp>
        <p:nvCxnSpPr>
          <p:cNvPr id="17" name="直接连接符 16" title=""/>
          <p:cNvCxnSpPr/>
          <p:nvPr/>
        </p:nvCxnSpPr>
        <p:spPr>
          <a:xfrm>
            <a:off x="2209800" y="5035550"/>
            <a:ext cx="2514600" cy="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直接连接符 18" title=""/>
          <p:cNvCxnSpPr/>
          <p:nvPr/>
        </p:nvCxnSpPr>
        <p:spPr>
          <a:xfrm>
            <a:off x="5486400" y="3968750"/>
            <a:ext cx="2057400" cy="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圆角矩形 19" title=""/>
          <p:cNvSpPr/>
          <p:nvPr/>
        </p:nvSpPr>
        <p:spPr>
          <a:xfrm>
            <a:off x="7389813" y="4043363"/>
            <a:ext cx="533400" cy="4572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6" grpId="0"/>
      <p:bldP spid="2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8" title=""/>
          <p:cNvPicPr>
            <a:picLocks noChangeAspect="1"/>
          </p:cNvPicPr>
          <p:nvPr/>
        </p:nvPicPr>
        <p:blipFill>
          <a:blip r:embed="rId2"/>
          <a:srcRect l="6696" t="19919" r="6390" b="24812"/>
          <a:stretch>
            <a:fillRect/>
          </a:stretch>
        </p:blipFill>
        <p:spPr>
          <a:xfrm>
            <a:off x="1751013" y="2062163"/>
            <a:ext cx="4278312" cy="3606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TextBox 1" title=""/>
          <p:cNvSpPr txBox="1"/>
          <p:nvPr/>
        </p:nvSpPr>
        <p:spPr>
          <a:xfrm>
            <a:off x="6856413" y="3205163"/>
            <a:ext cx="2286000" cy="1014412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0000FF"/>
                </a:solidFill>
                <a:latin typeface="Arial" pitchFamily="34" charset="0"/>
                <a:ea typeface="楷体_GB2312" charset="-122"/>
              </a:rPr>
              <a:t>     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麻纸</a:t>
            </a:r>
            <a:endParaRPr lang="zh-CN" altLang="en-US" sz="40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1293813" y="1682750"/>
            <a:ext cx="9601200" cy="1568450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   大约在一千九百年前的东汉时代，有个叫蔡伦的人，吸收了人们长期积累的经验，改进了造纸术。</a:t>
            </a:r>
            <a:endParaRPr lang="zh-CN" altLang="en-US" sz="3200" b="1"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endParaRPr lang="zh-CN" altLang="en-US" sz="3200">
              <a:latin typeface="Arial" pitchFamily="34" charset="0"/>
            </a:endParaRPr>
          </a:p>
        </p:txBody>
      </p:sp>
      <p:sp>
        <p:nvSpPr>
          <p:cNvPr id="5" name="圆角矩形标注 4" title=""/>
          <p:cNvSpPr/>
          <p:nvPr/>
        </p:nvSpPr>
        <p:spPr>
          <a:xfrm>
            <a:off x="2587625" y="3481388"/>
            <a:ext cx="6753225" cy="1503363"/>
          </a:xfrm>
          <a:prstGeom prst="wedgeRoundRectCallout">
            <a:avLst>
              <a:gd name="adj1" fmla="val -8190"/>
              <a:gd name="adj2" fmla="val -88445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  <a:sym typeface="+mn-ea"/>
              </a:rPr>
              <a:t>    介绍了改进造纸术的时间和人物，以及改进造纸术的依据。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cxnSp>
        <p:nvCxnSpPr>
          <p:cNvPr id="6" name="直接连接符 5" title=""/>
          <p:cNvCxnSpPr/>
          <p:nvPr/>
        </p:nvCxnSpPr>
        <p:spPr>
          <a:xfrm>
            <a:off x="3419475" y="2214563"/>
            <a:ext cx="2476500" cy="1588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直接连接符 9" title=""/>
          <p:cNvCxnSpPr/>
          <p:nvPr/>
        </p:nvCxnSpPr>
        <p:spPr>
          <a:xfrm>
            <a:off x="6323013" y="2214563"/>
            <a:ext cx="1600200" cy="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直接连接符 11" title=""/>
          <p:cNvCxnSpPr/>
          <p:nvPr/>
        </p:nvCxnSpPr>
        <p:spPr>
          <a:xfrm>
            <a:off x="9447213" y="2214563"/>
            <a:ext cx="914400" cy="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/>
        </p:nvCxnSpPr>
        <p:spPr>
          <a:xfrm>
            <a:off x="4341813" y="2747963"/>
            <a:ext cx="2590800" cy="0"/>
          </a:xfrm>
          <a:prstGeom prst="line">
            <a:avLst/>
          </a:prstGeom>
          <a:ln>
            <a:solidFill>
              <a:srgbClr val="FF00FF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2667000" y="1701800"/>
            <a:ext cx="6992938" cy="2060575"/>
          </a:xfrm>
          <a:prstGeom prst="rect">
            <a:avLst/>
          </a:prstGeom>
          <a:solidFill>
            <a:srgbClr val="E6E6E6"/>
          </a:solidFill>
          <a:ln w="9525">
            <a:noFill/>
          </a:ln>
        </p:spPr>
        <p:txBody>
          <a:bodyPr anchor="t">
            <a:spAutoFit/>
          </a:bodyPr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他把树皮、麻头、破布等原料剪碎或切断，浸在水里捣烂成浆；再把浆捞出来晒干，就成了一种既轻便又好用的纸。</a:t>
            </a:r>
            <a:endParaRPr lang="zh-CN" altLang="en-US" sz="3200">
              <a:latin typeface="Arial" pitchFamily="34" charset="0"/>
            </a:endParaRPr>
          </a:p>
        </p:txBody>
      </p:sp>
      <p:sp>
        <p:nvSpPr>
          <p:cNvPr id="5" name="圆角矩形标注 4" title=""/>
          <p:cNvSpPr/>
          <p:nvPr/>
        </p:nvSpPr>
        <p:spPr>
          <a:xfrm>
            <a:off x="3190875" y="3987800"/>
            <a:ext cx="6027738" cy="1452563"/>
          </a:xfrm>
          <a:prstGeom prst="wedgeRoundRectCallout">
            <a:avLst>
              <a:gd name="adj1" fmla="val -14410"/>
              <a:gd name="adj2" fmla="val -59399"/>
              <a:gd name="adj3" fmla="val 16667"/>
            </a:avLst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楷体" panose="02010609060101010101" pitchFamily="49" charset="-122"/>
                <a:sym typeface="+mn-ea"/>
              </a:rPr>
              <a:t>    动作描写，写出了蔡伦造纸的过程和方法。</a:t>
            </a:r>
            <a:endParaRPr kumimoji="0" lang="zh-CN" altLang="en-US" sz="3200" b="1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7" name="圆角矩形 6" title=""/>
          <p:cNvSpPr/>
          <p:nvPr/>
        </p:nvSpPr>
        <p:spPr>
          <a:xfrm>
            <a:off x="6818313" y="2197100"/>
            <a:ext cx="838200" cy="53022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圆角矩形 7" title=""/>
          <p:cNvSpPr/>
          <p:nvPr/>
        </p:nvSpPr>
        <p:spPr>
          <a:xfrm>
            <a:off x="2770188" y="2233613"/>
            <a:ext cx="809625" cy="5334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圆角矩形 8" title=""/>
          <p:cNvSpPr/>
          <p:nvPr/>
        </p:nvSpPr>
        <p:spPr>
          <a:xfrm>
            <a:off x="3960813" y="2233613"/>
            <a:ext cx="838200" cy="4572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圆角矩形 10" title=""/>
          <p:cNvSpPr/>
          <p:nvPr/>
        </p:nvSpPr>
        <p:spPr>
          <a:xfrm>
            <a:off x="5153025" y="2233613"/>
            <a:ext cx="501650" cy="5334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3" name="圆角矩形 12" title=""/>
          <p:cNvSpPr/>
          <p:nvPr/>
        </p:nvSpPr>
        <p:spPr>
          <a:xfrm>
            <a:off x="3579813" y="2728913"/>
            <a:ext cx="458788" cy="5334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圆角矩形 13" title=""/>
          <p:cNvSpPr/>
          <p:nvPr/>
        </p:nvSpPr>
        <p:spPr>
          <a:xfrm>
            <a:off x="4797425" y="2767013"/>
            <a:ext cx="839788" cy="4572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614680" lvl="1" indent="-15748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228725" lvl="2" indent="-31432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843405" lvl="3" indent="-471805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457450" lvl="4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-62865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1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1684000" y="11417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1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730" cy="575183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https://d.book118.com/646243123201010034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 主题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主题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Office 主题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主题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主题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宋体</vt:lpstr>
      <vt:lpstr>微软雅黑</vt:lpstr>
      <vt:lpstr>楷体_GB2312</vt:lpstr>
      <vt:lpstr>黑体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2024-09-04T02:29:51.915</cp:lastPrinted>
  <dcterms:created xsi:type="dcterms:W3CDTF">2024-09-03T18:29:51Z</dcterms:created>
  <dcterms:modified xsi:type="dcterms:W3CDTF">2024-09-03T18:29:53Z</dcterms:modified>
</cp:coreProperties>
</file>