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8B14EA-7FE3-4F95-A72B-83DC64A7F7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701BA6-012F-46C2-BA7A-5A6D17AF15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54C00E-3B6B-47AC-8D38-969ABB17B3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5D7821-71A7-48C8-A4FD-E470BC2DFB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45755F-DFF5-4B3E-82F6-FC40E3CA10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F885D9-69D6-445A-B5F6-DC5EA85498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D4403C-1919-4E92-AB6A-B0D49C32FB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478EC0-42D5-4D3C-95D9-38AFC1613A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CC1A27-BFA6-43E6-873A-5DC043DD4C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28B82B-B3B2-4A8A-8A84-AE8710844F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0E1547-01F5-49C8-9798-FCC73849F2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01300015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2024-01-30</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仓储物流部门的成本控制与效益评估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仓储物流部门概述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成本控制策略与方法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效益评估指标体系构建</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成本控制与效益评估实践案例分享</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面临的挑战及应对策略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仓储物流部门概述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flipV="1">
            <a:off x="7323391" y="4020598"/>
            <a:ext cx="1496282" cy="432054"/>
          </a:xfrm>
          <a:prstGeom prst="roundRect">
            <a:avLst>
              <a:gd name="adj" fmla="val 50000"/>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3232118" y="4026598"/>
            <a:ext cx="1497711" cy="432054"/>
          </a:xfrm>
          <a:prstGeom prst="roundRect">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273230" y="4020598"/>
            <a:ext cx="1496282" cy="432054"/>
          </a:xfrm>
          <a:prstGeom prst="roundRect">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flipV="1">
            <a:off x="9323927" y="4020598"/>
            <a:ext cx="1496282" cy="432054"/>
          </a:xfrm>
          <a:prstGeom prst="roundRect">
            <a:avLst>
              <a:gd name="adj" fmla="val 50000"/>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flipV="1">
            <a:off x="1180433" y="4010025"/>
            <a:ext cx="1496282" cy="43205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944023" y="1836420"/>
            <a:ext cx="2235327" cy="1434560"/>
          </a:xfrm>
          <a:custGeom>
            <a:rect l="l" t="t" r="r" b="b"/>
            <a:pathLst>
              <a:path w="2234654" h="1434898">
                <a:moveTo>
                  <a:pt x="0" y="0"/>
                </a:moveTo>
                <a:lnTo>
                  <a:pt x="372442" y="0"/>
                </a:lnTo>
                <a:lnTo>
                  <a:pt x="372442" y="0"/>
                </a:lnTo>
                <a:lnTo>
                  <a:pt x="931106" y="0"/>
                </a:lnTo>
                <a:lnTo>
                  <a:pt x="2234654" y="0"/>
                </a:lnTo>
                <a:lnTo>
                  <a:pt x="2234654" y="837024"/>
                </a:lnTo>
                <a:lnTo>
                  <a:pt x="2234654" y="837024"/>
                </a:lnTo>
                <a:lnTo>
                  <a:pt x="2234654" y="1195748"/>
                </a:lnTo>
                <a:lnTo>
                  <a:pt x="2234654" y="1434898"/>
                </a:lnTo>
                <a:lnTo>
                  <a:pt x="931106" y="1434898"/>
                </a:lnTo>
                <a:lnTo>
                  <a:pt x="651782" y="1614260"/>
                </a:lnTo>
                <a:lnTo>
                  <a:pt x="372442" y="1434898"/>
                </a:lnTo>
                <a:lnTo>
                  <a:pt x="0" y="1434898"/>
                </a:lnTo>
                <a:lnTo>
                  <a:pt x="0" y="1195748"/>
                </a:lnTo>
                <a:lnTo>
                  <a:pt x="0" y="837024"/>
                </a:lnTo>
                <a:lnTo>
                  <a:pt x="0" y="837024"/>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19167" y="2225802"/>
            <a:ext cx="527590" cy="593503"/>
          </a:xfrm>
          <a:custGeom>
            <a:rect l="l" t="t" r="r" b="b"/>
            <a:pathLst>
              <a:path w="320" h="360">
                <a:moveTo>
                  <a:pt x="300" y="0"/>
                </a:moveTo>
                <a:cubicBezTo>
                  <a:pt x="256" y="0"/>
                  <a:pt x="256" y="0"/>
                  <a:pt x="256" y="0"/>
                </a:cubicBezTo>
                <a:cubicBezTo>
                  <a:pt x="245" y="0"/>
                  <a:pt x="240" y="9"/>
                  <a:pt x="240" y="20"/>
                </a:cubicBezTo>
                <a:cubicBezTo>
                  <a:pt x="240" y="360"/>
                  <a:pt x="240" y="360"/>
                  <a:pt x="240" y="360"/>
                </a:cubicBezTo>
                <a:cubicBezTo>
                  <a:pt x="320" y="360"/>
                  <a:pt x="320" y="360"/>
                  <a:pt x="320" y="360"/>
                </a:cubicBezTo>
                <a:cubicBezTo>
                  <a:pt x="320" y="20"/>
                  <a:pt x="320" y="20"/>
                  <a:pt x="320" y="20"/>
                </a:cubicBezTo>
                <a:cubicBezTo>
                  <a:pt x="320" y="9"/>
                  <a:pt x="311" y="0"/>
                  <a:pt x="300" y="0"/>
                </a:cubicBezTo>
                <a:close/>
                <a:moveTo>
                  <a:pt x="180" y="120"/>
                </a:moveTo>
                <a:cubicBezTo>
                  <a:pt x="136" y="120"/>
                  <a:pt x="136" y="120"/>
                  <a:pt x="136" y="120"/>
                </a:cubicBezTo>
                <a:cubicBezTo>
                  <a:pt x="125" y="120"/>
                  <a:pt x="120" y="129"/>
                  <a:pt x="120" y="140"/>
                </a:cubicBezTo>
                <a:cubicBezTo>
                  <a:pt x="120" y="360"/>
                  <a:pt x="120" y="360"/>
                  <a:pt x="120" y="360"/>
                </a:cubicBezTo>
                <a:cubicBezTo>
                  <a:pt x="200" y="360"/>
                  <a:pt x="200" y="360"/>
                  <a:pt x="200" y="360"/>
                </a:cubicBezTo>
                <a:cubicBezTo>
                  <a:pt x="200" y="140"/>
                  <a:pt x="200" y="140"/>
                  <a:pt x="200" y="140"/>
                </a:cubicBezTo>
                <a:cubicBezTo>
                  <a:pt x="200" y="129"/>
                  <a:pt x="191" y="120"/>
                  <a:pt x="180" y="120"/>
                </a:cubicBezTo>
                <a:close/>
                <a:moveTo>
                  <a:pt x="60" y="240"/>
                </a:moveTo>
                <a:cubicBezTo>
                  <a:pt x="16" y="240"/>
                  <a:pt x="16" y="240"/>
                  <a:pt x="16" y="240"/>
                </a:cubicBezTo>
                <a:cubicBezTo>
                  <a:pt x="5" y="240"/>
                  <a:pt x="0" y="249"/>
                  <a:pt x="0" y="260"/>
                </a:cubicBezTo>
                <a:cubicBezTo>
                  <a:pt x="0" y="360"/>
                  <a:pt x="0" y="360"/>
                  <a:pt x="0" y="360"/>
                </a:cubicBezTo>
                <a:cubicBezTo>
                  <a:pt x="80" y="360"/>
                  <a:pt x="80" y="360"/>
                  <a:pt x="80" y="360"/>
                </a:cubicBezTo>
                <a:cubicBezTo>
                  <a:pt x="80" y="260"/>
                  <a:pt x="80" y="260"/>
                  <a:pt x="80" y="260"/>
                </a:cubicBezTo>
                <a:cubicBezTo>
                  <a:pt x="80" y="249"/>
                  <a:pt x="71" y="240"/>
                  <a:pt x="60" y="2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956655" y="1836420"/>
            <a:ext cx="2233803" cy="1434560"/>
          </a:xfrm>
          <a:custGeom>
            <a:rect l="l" t="t" r="r" b="b"/>
            <a:pathLst>
              <a:path w="2234654" h="1434898">
                <a:moveTo>
                  <a:pt x="0" y="0"/>
                </a:moveTo>
                <a:lnTo>
                  <a:pt x="372442" y="0"/>
                </a:lnTo>
                <a:lnTo>
                  <a:pt x="372442" y="0"/>
                </a:lnTo>
                <a:lnTo>
                  <a:pt x="931106" y="0"/>
                </a:lnTo>
                <a:lnTo>
                  <a:pt x="2234654" y="0"/>
                </a:lnTo>
                <a:lnTo>
                  <a:pt x="2234654" y="837024"/>
                </a:lnTo>
                <a:lnTo>
                  <a:pt x="2234654" y="837024"/>
                </a:lnTo>
                <a:lnTo>
                  <a:pt x="2234654" y="1195748"/>
                </a:lnTo>
                <a:lnTo>
                  <a:pt x="2234654" y="1434898"/>
                </a:lnTo>
                <a:lnTo>
                  <a:pt x="931106" y="1434898"/>
                </a:lnTo>
                <a:lnTo>
                  <a:pt x="651782" y="1614260"/>
                </a:lnTo>
                <a:lnTo>
                  <a:pt x="372442" y="1434898"/>
                </a:lnTo>
                <a:lnTo>
                  <a:pt x="0" y="1434898"/>
                </a:lnTo>
                <a:lnTo>
                  <a:pt x="0" y="1195748"/>
                </a:lnTo>
                <a:lnTo>
                  <a:pt x="0" y="837024"/>
                </a:lnTo>
                <a:lnTo>
                  <a:pt x="0" y="837024"/>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754564" y="2611469"/>
            <a:ext cx="193929" cy="178308"/>
          </a:xfrm>
          <a:custGeom>
            <a:rect l="l" t="t" r="r" b="b"/>
            <a:pathLst>
              <a:path w="26" h="24">
                <a:moveTo>
                  <a:pt x="22" y="1"/>
                </a:moveTo>
                <a:cubicBezTo>
                  <a:pt x="22" y="0"/>
                  <a:pt x="21" y="0"/>
                  <a:pt x="20" y="1"/>
                </a:cubicBezTo>
                <a:cubicBezTo>
                  <a:pt x="0" y="20"/>
                  <a:pt x="0" y="20"/>
                  <a:pt x="0" y="20"/>
                </a:cubicBezTo>
                <a:cubicBezTo>
                  <a:pt x="0" y="20"/>
                  <a:pt x="0" y="21"/>
                  <a:pt x="0" y="22"/>
                </a:cubicBezTo>
                <a:cubicBezTo>
                  <a:pt x="0" y="22"/>
                  <a:pt x="1" y="23"/>
                  <a:pt x="1" y="23"/>
                </a:cubicBezTo>
                <a:cubicBezTo>
                  <a:pt x="5" y="24"/>
                  <a:pt x="5" y="24"/>
                  <a:pt x="5" y="24"/>
                </a:cubicBezTo>
                <a:cubicBezTo>
                  <a:pt x="6" y="24"/>
                  <a:pt x="7" y="24"/>
                  <a:pt x="7" y="24"/>
                </a:cubicBezTo>
                <a:cubicBezTo>
                  <a:pt x="25" y="6"/>
                  <a:pt x="25" y="6"/>
                  <a:pt x="25" y="6"/>
                </a:cubicBezTo>
                <a:cubicBezTo>
                  <a:pt x="26" y="5"/>
                  <a:pt x="26" y="4"/>
                  <a:pt x="25" y="3"/>
                </a:cubicBezTo>
                <a:lnTo>
                  <a:pt x="22" y="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95331" y="2264283"/>
            <a:ext cx="487966" cy="466058"/>
          </a:xfrm>
          <a:custGeom>
            <a:rect l="l" t="t" r="r" b="b"/>
            <a:pathLst>
              <a:path w="66" h="62">
                <a:moveTo>
                  <a:pt x="45" y="1"/>
                </a:moveTo>
                <a:cubicBezTo>
                  <a:pt x="45" y="0"/>
                  <a:pt x="45" y="0"/>
                  <a:pt x="45" y="0"/>
                </a:cubicBezTo>
                <a:cubicBezTo>
                  <a:pt x="45" y="1"/>
                  <a:pt x="45" y="1"/>
                  <a:pt x="45" y="1"/>
                </a:cubicBezTo>
                <a:cubicBezTo>
                  <a:pt x="43" y="0"/>
                  <a:pt x="41" y="0"/>
                  <a:pt x="40" y="1"/>
                </a:cubicBezTo>
                <a:cubicBezTo>
                  <a:pt x="39" y="2"/>
                  <a:pt x="39" y="2"/>
                  <a:pt x="39" y="2"/>
                </a:cubicBezTo>
                <a:cubicBezTo>
                  <a:pt x="38" y="3"/>
                  <a:pt x="37" y="5"/>
                  <a:pt x="37" y="6"/>
                </a:cubicBezTo>
                <a:cubicBezTo>
                  <a:pt x="37" y="7"/>
                  <a:pt x="37" y="8"/>
                  <a:pt x="38" y="9"/>
                </a:cubicBezTo>
                <a:cubicBezTo>
                  <a:pt x="39" y="12"/>
                  <a:pt x="38" y="15"/>
                  <a:pt x="36" y="16"/>
                </a:cubicBezTo>
                <a:cubicBezTo>
                  <a:pt x="33" y="19"/>
                  <a:pt x="24" y="28"/>
                  <a:pt x="21" y="26"/>
                </a:cubicBezTo>
                <a:cubicBezTo>
                  <a:pt x="16" y="23"/>
                  <a:pt x="10" y="24"/>
                  <a:pt x="5" y="26"/>
                </a:cubicBezTo>
                <a:cubicBezTo>
                  <a:pt x="5" y="26"/>
                  <a:pt x="5" y="26"/>
                  <a:pt x="5" y="26"/>
                </a:cubicBezTo>
                <a:cubicBezTo>
                  <a:pt x="5" y="26"/>
                  <a:pt x="5" y="26"/>
                  <a:pt x="5" y="26"/>
                </a:cubicBezTo>
                <a:cubicBezTo>
                  <a:pt x="3" y="27"/>
                  <a:pt x="2" y="28"/>
                  <a:pt x="0" y="29"/>
                </a:cubicBezTo>
                <a:cubicBezTo>
                  <a:pt x="0" y="29"/>
                  <a:pt x="0" y="30"/>
                  <a:pt x="0" y="30"/>
                </a:cubicBezTo>
                <a:cubicBezTo>
                  <a:pt x="0" y="31"/>
                  <a:pt x="0" y="31"/>
                  <a:pt x="0" y="32"/>
                </a:cubicBezTo>
                <a:cubicBezTo>
                  <a:pt x="31" y="62"/>
                  <a:pt x="31" y="62"/>
                  <a:pt x="31" y="62"/>
                </a:cubicBezTo>
                <a:cubicBezTo>
                  <a:pt x="31" y="63"/>
                  <a:pt x="32" y="63"/>
                  <a:pt x="32" y="63"/>
                </a:cubicBezTo>
                <a:cubicBezTo>
                  <a:pt x="33" y="63"/>
                  <a:pt x="33" y="63"/>
                  <a:pt x="33" y="62"/>
                </a:cubicBezTo>
                <a:cubicBezTo>
                  <a:pt x="38" y="57"/>
                  <a:pt x="41" y="49"/>
                  <a:pt x="37" y="42"/>
                </a:cubicBezTo>
                <a:cubicBezTo>
                  <a:pt x="35" y="39"/>
                  <a:pt x="44" y="30"/>
                  <a:pt x="46" y="27"/>
                </a:cubicBezTo>
                <a:cubicBezTo>
                  <a:pt x="48" y="25"/>
                  <a:pt x="51" y="24"/>
                  <a:pt x="54" y="25"/>
                </a:cubicBezTo>
                <a:cubicBezTo>
                  <a:pt x="54" y="25"/>
                  <a:pt x="55" y="25"/>
                  <a:pt x="56" y="25"/>
                </a:cubicBezTo>
                <a:cubicBezTo>
                  <a:pt x="58" y="25"/>
                  <a:pt x="60" y="25"/>
                  <a:pt x="61" y="23"/>
                </a:cubicBezTo>
                <a:cubicBezTo>
                  <a:pt x="61" y="23"/>
                  <a:pt x="61" y="23"/>
                  <a:pt x="61" y="23"/>
                </a:cubicBezTo>
                <a:cubicBezTo>
                  <a:pt x="66" y="17"/>
                  <a:pt x="54" y="3"/>
                  <a:pt x="45" y="1"/>
                </a:cubicBezTo>
                <a:close/>
                <a:moveTo>
                  <a:pt x="54" y="9"/>
                </a:moveTo>
                <a:cubicBezTo>
                  <a:pt x="52" y="8"/>
                  <a:pt x="52" y="8"/>
                  <a:pt x="52" y="8"/>
                </a:cubicBezTo>
                <a:cubicBezTo>
                  <a:pt x="53" y="8"/>
                  <a:pt x="53" y="9"/>
                  <a:pt x="54" y="9"/>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67668" y="1836420"/>
            <a:ext cx="2233803" cy="1434560"/>
          </a:xfrm>
          <a:custGeom>
            <a:rect l="l" t="t" r="r" b="b"/>
            <a:pathLst>
              <a:path w="2234654" h="1434898">
                <a:moveTo>
                  <a:pt x="0" y="0"/>
                </a:moveTo>
                <a:lnTo>
                  <a:pt x="372442" y="0"/>
                </a:lnTo>
                <a:lnTo>
                  <a:pt x="372442" y="0"/>
                </a:lnTo>
                <a:lnTo>
                  <a:pt x="931106" y="0"/>
                </a:lnTo>
                <a:lnTo>
                  <a:pt x="2234654" y="0"/>
                </a:lnTo>
                <a:lnTo>
                  <a:pt x="2234654" y="837024"/>
                </a:lnTo>
                <a:lnTo>
                  <a:pt x="2234654" y="837024"/>
                </a:lnTo>
                <a:lnTo>
                  <a:pt x="2234654" y="1195748"/>
                </a:lnTo>
                <a:lnTo>
                  <a:pt x="2234654" y="1434898"/>
                </a:lnTo>
                <a:lnTo>
                  <a:pt x="931106" y="1434898"/>
                </a:lnTo>
                <a:lnTo>
                  <a:pt x="651782" y="1614260"/>
                </a:lnTo>
                <a:lnTo>
                  <a:pt x="372442" y="1434898"/>
                </a:lnTo>
                <a:lnTo>
                  <a:pt x="0" y="1434898"/>
                </a:lnTo>
                <a:lnTo>
                  <a:pt x="0" y="1195748"/>
                </a:lnTo>
                <a:lnTo>
                  <a:pt x="0" y="837024"/>
                </a:lnTo>
                <a:lnTo>
                  <a:pt x="0" y="837024"/>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686711" y="2286095"/>
            <a:ext cx="609124" cy="563499"/>
          </a:xfrm>
          <a:custGeom>
            <a:rect l="l" t="t" r="r" b="b"/>
            <a:pathLst>
              <a:path w="68" h="62">
                <a:moveTo>
                  <a:pt x="45" y="35"/>
                </a:moveTo>
                <a:cubicBezTo>
                  <a:pt x="45" y="35"/>
                  <a:pt x="45" y="36"/>
                  <a:pt x="45" y="36"/>
                </a:cubicBezTo>
                <a:cubicBezTo>
                  <a:pt x="39" y="36"/>
                  <a:pt x="39" y="36"/>
                  <a:pt x="39" y="36"/>
                </a:cubicBezTo>
                <a:cubicBezTo>
                  <a:pt x="39" y="37"/>
                  <a:pt x="38" y="38"/>
                  <a:pt x="38" y="39"/>
                </a:cubicBezTo>
                <a:cubicBezTo>
                  <a:pt x="39" y="41"/>
                  <a:pt x="40" y="42"/>
                  <a:pt x="41" y="43"/>
                </a:cubicBezTo>
                <a:cubicBezTo>
                  <a:pt x="41" y="43"/>
                  <a:pt x="41" y="44"/>
                  <a:pt x="41" y="44"/>
                </a:cubicBezTo>
                <a:cubicBezTo>
                  <a:pt x="41" y="44"/>
                  <a:pt x="41" y="44"/>
                  <a:pt x="41" y="45"/>
                </a:cubicBezTo>
                <a:cubicBezTo>
                  <a:pt x="40" y="46"/>
                  <a:pt x="36" y="50"/>
                  <a:pt x="35" y="50"/>
                </a:cubicBezTo>
                <a:cubicBezTo>
                  <a:pt x="35" y="50"/>
                  <a:pt x="35" y="50"/>
                  <a:pt x="35" y="50"/>
                </a:cubicBezTo>
                <a:cubicBezTo>
                  <a:pt x="31" y="47"/>
                  <a:pt x="31" y="47"/>
                  <a:pt x="31" y="47"/>
                </a:cubicBezTo>
                <a:cubicBezTo>
                  <a:pt x="30" y="47"/>
                  <a:pt x="29" y="47"/>
                  <a:pt x="28" y="48"/>
                </a:cubicBezTo>
                <a:cubicBezTo>
                  <a:pt x="28" y="49"/>
                  <a:pt x="27" y="51"/>
                  <a:pt x="27" y="53"/>
                </a:cubicBezTo>
                <a:cubicBezTo>
                  <a:pt x="27" y="54"/>
                  <a:pt x="26" y="54"/>
                  <a:pt x="26" y="54"/>
                </a:cubicBezTo>
                <a:cubicBezTo>
                  <a:pt x="19" y="54"/>
                  <a:pt x="19" y="54"/>
                  <a:pt x="19" y="54"/>
                </a:cubicBezTo>
                <a:cubicBezTo>
                  <a:pt x="19" y="54"/>
                  <a:pt x="18" y="54"/>
                  <a:pt x="18" y="53"/>
                </a:cubicBezTo>
                <a:cubicBezTo>
                  <a:pt x="17" y="48"/>
                  <a:pt x="17" y="48"/>
                  <a:pt x="17" y="48"/>
                </a:cubicBezTo>
                <a:cubicBezTo>
                  <a:pt x="16" y="47"/>
                  <a:pt x="16" y="47"/>
                  <a:pt x="15" y="47"/>
                </a:cubicBezTo>
                <a:cubicBezTo>
                  <a:pt x="11" y="50"/>
                  <a:pt x="11" y="50"/>
                  <a:pt x="11" y="50"/>
                </a:cubicBezTo>
                <a:cubicBezTo>
                  <a:pt x="10" y="50"/>
                  <a:pt x="10" y="50"/>
                  <a:pt x="10" y="50"/>
                </a:cubicBezTo>
                <a:cubicBezTo>
                  <a:pt x="10" y="50"/>
                  <a:pt x="9" y="50"/>
                  <a:pt x="9" y="50"/>
                </a:cubicBezTo>
                <a:cubicBezTo>
                  <a:pt x="8" y="49"/>
                  <a:pt x="4" y="45"/>
                  <a:pt x="4" y="44"/>
                </a:cubicBezTo>
                <a:cubicBezTo>
                  <a:pt x="4" y="44"/>
                  <a:pt x="4" y="44"/>
                  <a:pt x="4" y="43"/>
                </a:cubicBezTo>
                <a:cubicBezTo>
                  <a:pt x="5" y="42"/>
                  <a:pt x="6" y="41"/>
                  <a:pt x="7" y="39"/>
                </a:cubicBezTo>
                <a:cubicBezTo>
                  <a:pt x="7" y="38"/>
                  <a:pt x="6" y="37"/>
                  <a:pt x="6" y="36"/>
                </a:cubicBezTo>
                <a:cubicBezTo>
                  <a:pt x="1" y="35"/>
                  <a:pt x="1" y="35"/>
                  <a:pt x="1" y="35"/>
                </a:cubicBezTo>
                <a:cubicBezTo>
                  <a:pt x="0" y="35"/>
                  <a:pt x="0" y="35"/>
                  <a:pt x="0" y="34"/>
                </a:cubicBezTo>
                <a:cubicBezTo>
                  <a:pt x="0" y="28"/>
                  <a:pt x="0" y="28"/>
                  <a:pt x="0" y="28"/>
                </a:cubicBezTo>
                <a:cubicBezTo>
                  <a:pt x="0" y="27"/>
                  <a:pt x="0" y="27"/>
                  <a:pt x="1" y="27"/>
                </a:cubicBezTo>
                <a:cubicBezTo>
                  <a:pt x="6" y="26"/>
                  <a:pt x="6" y="26"/>
                  <a:pt x="6" y="26"/>
                </a:cubicBezTo>
                <a:cubicBezTo>
                  <a:pt x="6" y="25"/>
                  <a:pt x="7" y="24"/>
                  <a:pt x="7" y="23"/>
                </a:cubicBezTo>
                <a:cubicBezTo>
                  <a:pt x="6" y="22"/>
                  <a:pt x="5" y="20"/>
                  <a:pt x="4" y="19"/>
                </a:cubicBezTo>
                <a:cubicBezTo>
                  <a:pt x="4" y="19"/>
                  <a:pt x="4" y="19"/>
                  <a:pt x="4" y="18"/>
                </a:cubicBezTo>
                <a:cubicBezTo>
                  <a:pt x="4" y="18"/>
                  <a:pt x="4" y="18"/>
                  <a:pt x="4" y="18"/>
                </a:cubicBezTo>
                <a:cubicBezTo>
                  <a:pt x="5" y="17"/>
                  <a:pt x="9" y="12"/>
                  <a:pt x="10" y="12"/>
                </a:cubicBezTo>
                <a:cubicBezTo>
                  <a:pt x="10" y="12"/>
                  <a:pt x="10" y="12"/>
                  <a:pt x="11" y="13"/>
                </a:cubicBezTo>
                <a:cubicBezTo>
                  <a:pt x="15" y="16"/>
                  <a:pt x="15" y="16"/>
                  <a:pt x="15" y="16"/>
                </a:cubicBezTo>
                <a:cubicBezTo>
                  <a:pt x="16" y="15"/>
                  <a:pt x="16" y="15"/>
                  <a:pt x="17" y="15"/>
                </a:cubicBezTo>
                <a:cubicBezTo>
                  <a:pt x="18" y="13"/>
                  <a:pt x="18" y="11"/>
                  <a:pt x="18" y="9"/>
                </a:cubicBezTo>
                <a:cubicBezTo>
                  <a:pt x="18" y="9"/>
                  <a:pt x="19" y="8"/>
                  <a:pt x="19" y="8"/>
                </a:cubicBezTo>
                <a:cubicBezTo>
                  <a:pt x="26" y="8"/>
                  <a:pt x="26" y="8"/>
                  <a:pt x="26" y="8"/>
                </a:cubicBezTo>
                <a:cubicBezTo>
                  <a:pt x="26" y="8"/>
                  <a:pt x="27" y="9"/>
                  <a:pt x="27" y="9"/>
                </a:cubicBezTo>
                <a:cubicBezTo>
                  <a:pt x="28" y="15"/>
                  <a:pt x="28" y="15"/>
                  <a:pt x="28" y="15"/>
                </a:cubicBezTo>
                <a:cubicBezTo>
                  <a:pt x="29" y="15"/>
                  <a:pt x="30" y="15"/>
                  <a:pt x="31" y="16"/>
                </a:cubicBezTo>
                <a:cubicBezTo>
                  <a:pt x="35" y="13"/>
                  <a:pt x="35" y="13"/>
                  <a:pt x="35" y="13"/>
                </a:cubicBezTo>
                <a:cubicBezTo>
                  <a:pt x="35" y="12"/>
                  <a:pt x="35" y="12"/>
                  <a:pt x="35" y="12"/>
                </a:cubicBezTo>
                <a:cubicBezTo>
                  <a:pt x="36" y="12"/>
                  <a:pt x="36" y="12"/>
                  <a:pt x="36" y="13"/>
                </a:cubicBezTo>
                <a:cubicBezTo>
                  <a:pt x="37" y="13"/>
                  <a:pt x="41" y="17"/>
                  <a:pt x="41" y="18"/>
                </a:cubicBezTo>
                <a:cubicBezTo>
                  <a:pt x="41" y="19"/>
                  <a:pt x="41" y="19"/>
                  <a:pt x="41" y="19"/>
                </a:cubicBezTo>
                <a:cubicBezTo>
                  <a:pt x="40" y="20"/>
                  <a:pt x="39" y="22"/>
                  <a:pt x="38" y="23"/>
                </a:cubicBezTo>
                <a:cubicBezTo>
                  <a:pt x="38" y="24"/>
                  <a:pt x="39" y="25"/>
                  <a:pt x="39" y="26"/>
                </a:cubicBezTo>
                <a:cubicBezTo>
                  <a:pt x="45" y="27"/>
                  <a:pt x="45" y="27"/>
                  <a:pt x="45" y="27"/>
                </a:cubicBezTo>
                <a:cubicBezTo>
                  <a:pt x="45" y="27"/>
                  <a:pt x="45" y="27"/>
                  <a:pt x="45" y="28"/>
                </a:cubicBezTo>
                <a:lnTo>
                  <a:pt x="45" y="35"/>
                </a:lnTo>
                <a:close/>
                <a:moveTo>
                  <a:pt x="23" y="22"/>
                </a:moveTo>
                <a:cubicBezTo>
                  <a:pt x="18" y="22"/>
                  <a:pt x="13" y="26"/>
                  <a:pt x="13" y="31"/>
                </a:cubicBezTo>
                <a:cubicBezTo>
                  <a:pt x="13" y="36"/>
                  <a:pt x="18" y="40"/>
                  <a:pt x="23" y="40"/>
                </a:cubicBezTo>
                <a:cubicBezTo>
                  <a:pt x="28" y="40"/>
                  <a:pt x="32" y="36"/>
                  <a:pt x="32" y="31"/>
                </a:cubicBezTo>
                <a:cubicBezTo>
                  <a:pt x="32" y="26"/>
                  <a:pt x="28" y="22"/>
                  <a:pt x="23" y="22"/>
                </a:cubicBezTo>
                <a:close/>
                <a:moveTo>
                  <a:pt x="68" y="15"/>
                </a:moveTo>
                <a:cubicBezTo>
                  <a:pt x="68" y="16"/>
                  <a:pt x="64" y="16"/>
                  <a:pt x="63" y="16"/>
                </a:cubicBezTo>
                <a:cubicBezTo>
                  <a:pt x="63" y="17"/>
                  <a:pt x="62" y="18"/>
                  <a:pt x="62" y="18"/>
                </a:cubicBezTo>
                <a:cubicBezTo>
                  <a:pt x="62" y="19"/>
                  <a:pt x="64" y="23"/>
                  <a:pt x="64" y="23"/>
                </a:cubicBezTo>
                <a:cubicBezTo>
                  <a:pt x="64" y="23"/>
                  <a:pt x="64" y="23"/>
                  <a:pt x="64" y="24"/>
                </a:cubicBezTo>
                <a:cubicBezTo>
                  <a:pt x="63" y="24"/>
                  <a:pt x="59" y="26"/>
                  <a:pt x="59" y="26"/>
                </a:cubicBezTo>
                <a:cubicBezTo>
                  <a:pt x="59" y="26"/>
                  <a:pt x="56" y="22"/>
                  <a:pt x="56" y="22"/>
                </a:cubicBezTo>
                <a:cubicBezTo>
                  <a:pt x="55" y="22"/>
                  <a:pt x="55" y="22"/>
                  <a:pt x="55" y="22"/>
                </a:cubicBezTo>
                <a:cubicBezTo>
                  <a:pt x="54" y="22"/>
                  <a:pt x="54" y="22"/>
                  <a:pt x="54" y="22"/>
                </a:cubicBezTo>
                <a:cubicBezTo>
                  <a:pt x="53" y="22"/>
                  <a:pt x="50" y="26"/>
                  <a:pt x="50" y="26"/>
                </a:cubicBezTo>
                <a:cubicBezTo>
                  <a:pt x="50" y="26"/>
                  <a:pt x="46" y="24"/>
                  <a:pt x="46" y="24"/>
                </a:cubicBezTo>
                <a:cubicBezTo>
                  <a:pt x="45" y="23"/>
                  <a:pt x="45" y="23"/>
                  <a:pt x="45" y="23"/>
                </a:cubicBezTo>
                <a:cubicBezTo>
                  <a:pt x="45" y="23"/>
                  <a:pt x="47" y="19"/>
                  <a:pt x="47" y="18"/>
                </a:cubicBezTo>
                <a:cubicBezTo>
                  <a:pt x="47" y="18"/>
                  <a:pt x="46" y="17"/>
                  <a:pt x="46" y="16"/>
                </a:cubicBezTo>
                <a:cubicBezTo>
                  <a:pt x="45" y="16"/>
                  <a:pt x="41" y="16"/>
                  <a:pt x="41" y="15"/>
                </a:cubicBezTo>
                <a:cubicBezTo>
                  <a:pt x="41" y="10"/>
                  <a:pt x="41" y="10"/>
                  <a:pt x="41" y="10"/>
                </a:cubicBezTo>
                <a:cubicBezTo>
                  <a:pt x="41" y="10"/>
                  <a:pt x="45" y="9"/>
                  <a:pt x="46" y="9"/>
                </a:cubicBezTo>
                <a:cubicBezTo>
                  <a:pt x="46" y="9"/>
                  <a:pt x="47" y="8"/>
                  <a:pt x="47" y="7"/>
                </a:cubicBezTo>
                <a:cubicBezTo>
                  <a:pt x="47" y="7"/>
                  <a:pt x="45" y="3"/>
                  <a:pt x="45" y="2"/>
                </a:cubicBezTo>
                <a:cubicBezTo>
                  <a:pt x="45" y="2"/>
                  <a:pt x="45" y="2"/>
                  <a:pt x="46" y="2"/>
                </a:cubicBezTo>
                <a:cubicBezTo>
                  <a:pt x="46" y="2"/>
                  <a:pt x="50" y="0"/>
                  <a:pt x="50" y="0"/>
                </a:cubicBezTo>
                <a:cubicBezTo>
                  <a:pt x="50" y="0"/>
                  <a:pt x="53" y="3"/>
                  <a:pt x="54" y="4"/>
                </a:cubicBezTo>
                <a:cubicBezTo>
                  <a:pt x="54" y="4"/>
                  <a:pt x="54" y="4"/>
                  <a:pt x="55" y="4"/>
                </a:cubicBezTo>
                <a:cubicBezTo>
                  <a:pt x="55" y="4"/>
                  <a:pt x="55" y="4"/>
                  <a:pt x="56" y="4"/>
                </a:cubicBezTo>
                <a:cubicBezTo>
                  <a:pt x="57" y="2"/>
                  <a:pt x="58" y="1"/>
                  <a:pt x="59" y="0"/>
                </a:cubicBezTo>
                <a:cubicBezTo>
                  <a:pt x="59" y="0"/>
                  <a:pt x="59" y="0"/>
                  <a:pt x="59" y="0"/>
                </a:cubicBezTo>
                <a:cubicBezTo>
                  <a:pt x="59" y="0"/>
                  <a:pt x="63" y="2"/>
                  <a:pt x="64" y="2"/>
                </a:cubicBezTo>
                <a:cubicBezTo>
                  <a:pt x="64" y="2"/>
                  <a:pt x="64" y="2"/>
                  <a:pt x="64" y="2"/>
                </a:cubicBezTo>
                <a:cubicBezTo>
                  <a:pt x="64" y="3"/>
                  <a:pt x="62" y="7"/>
                  <a:pt x="62" y="7"/>
                </a:cubicBezTo>
                <a:cubicBezTo>
                  <a:pt x="62" y="8"/>
                  <a:pt x="63" y="9"/>
                  <a:pt x="63" y="9"/>
                </a:cubicBezTo>
                <a:cubicBezTo>
                  <a:pt x="64" y="9"/>
                  <a:pt x="68" y="10"/>
                  <a:pt x="68" y="10"/>
                </a:cubicBezTo>
                <a:lnTo>
                  <a:pt x="68" y="15"/>
                </a:lnTo>
                <a:close/>
                <a:moveTo>
                  <a:pt x="68" y="52"/>
                </a:moveTo>
                <a:cubicBezTo>
                  <a:pt x="68" y="52"/>
                  <a:pt x="64" y="53"/>
                  <a:pt x="63" y="53"/>
                </a:cubicBezTo>
                <a:cubicBezTo>
                  <a:pt x="63" y="54"/>
                  <a:pt x="62" y="54"/>
                  <a:pt x="62" y="55"/>
                </a:cubicBezTo>
                <a:cubicBezTo>
                  <a:pt x="62" y="56"/>
                  <a:pt x="64" y="59"/>
                  <a:pt x="64" y="60"/>
                </a:cubicBezTo>
                <a:cubicBezTo>
                  <a:pt x="64" y="60"/>
                  <a:pt x="64" y="60"/>
                  <a:pt x="64" y="60"/>
                </a:cubicBezTo>
                <a:cubicBezTo>
                  <a:pt x="63" y="60"/>
                  <a:pt x="59" y="63"/>
                  <a:pt x="59" y="63"/>
                </a:cubicBezTo>
                <a:cubicBezTo>
                  <a:pt x="59" y="63"/>
                  <a:pt x="56" y="59"/>
                  <a:pt x="56" y="59"/>
                </a:cubicBezTo>
                <a:cubicBezTo>
                  <a:pt x="55" y="59"/>
                  <a:pt x="55" y="59"/>
                  <a:pt x="55" y="59"/>
                </a:cubicBezTo>
                <a:cubicBezTo>
                  <a:pt x="54" y="59"/>
                  <a:pt x="54" y="59"/>
                  <a:pt x="54" y="59"/>
                </a:cubicBezTo>
                <a:cubicBezTo>
                  <a:pt x="53" y="59"/>
                  <a:pt x="50" y="63"/>
                  <a:pt x="50" y="63"/>
                </a:cubicBezTo>
                <a:cubicBezTo>
                  <a:pt x="50" y="63"/>
                  <a:pt x="46" y="60"/>
                  <a:pt x="46" y="60"/>
                </a:cubicBezTo>
                <a:cubicBezTo>
                  <a:pt x="45" y="60"/>
                  <a:pt x="45" y="60"/>
                  <a:pt x="45" y="60"/>
                </a:cubicBezTo>
                <a:cubicBezTo>
                  <a:pt x="45" y="59"/>
                  <a:pt x="47" y="56"/>
                  <a:pt x="47" y="55"/>
                </a:cubicBezTo>
                <a:cubicBezTo>
                  <a:pt x="47" y="54"/>
                  <a:pt x="46" y="54"/>
                  <a:pt x="46" y="53"/>
                </a:cubicBezTo>
                <a:cubicBezTo>
                  <a:pt x="45" y="53"/>
                  <a:pt x="41" y="52"/>
                  <a:pt x="41" y="52"/>
                </a:cubicBezTo>
                <a:cubicBezTo>
                  <a:pt x="41" y="47"/>
                  <a:pt x="41" y="47"/>
                  <a:pt x="41" y="47"/>
                </a:cubicBezTo>
                <a:cubicBezTo>
                  <a:pt x="41" y="46"/>
                  <a:pt x="45" y="46"/>
                  <a:pt x="46" y="46"/>
                </a:cubicBezTo>
                <a:cubicBezTo>
                  <a:pt x="46" y="45"/>
                  <a:pt x="47" y="45"/>
                  <a:pt x="47" y="44"/>
                </a:cubicBezTo>
                <a:cubicBezTo>
                  <a:pt x="47" y="43"/>
                  <a:pt x="45" y="40"/>
                  <a:pt x="45" y="39"/>
                </a:cubicBezTo>
                <a:cubicBezTo>
                  <a:pt x="45" y="39"/>
                  <a:pt x="45" y="39"/>
                  <a:pt x="46" y="39"/>
                </a:cubicBezTo>
                <a:cubicBezTo>
                  <a:pt x="46" y="39"/>
                  <a:pt x="50" y="36"/>
                  <a:pt x="50" y="36"/>
                </a:cubicBezTo>
                <a:cubicBezTo>
                  <a:pt x="50" y="36"/>
                  <a:pt x="53" y="40"/>
                  <a:pt x="54" y="40"/>
                </a:cubicBezTo>
                <a:cubicBezTo>
                  <a:pt x="54" y="40"/>
                  <a:pt x="54" y="40"/>
                  <a:pt x="55" y="40"/>
                </a:cubicBezTo>
                <a:cubicBezTo>
                  <a:pt x="55" y="40"/>
                  <a:pt x="55" y="40"/>
                  <a:pt x="56" y="40"/>
                </a:cubicBezTo>
                <a:cubicBezTo>
                  <a:pt x="57" y="39"/>
                  <a:pt x="58" y="38"/>
                  <a:pt x="59" y="36"/>
                </a:cubicBezTo>
                <a:cubicBezTo>
                  <a:pt x="59" y="36"/>
                  <a:pt x="59" y="36"/>
                  <a:pt x="59" y="36"/>
                </a:cubicBezTo>
                <a:cubicBezTo>
                  <a:pt x="59" y="36"/>
                  <a:pt x="63" y="39"/>
                  <a:pt x="64" y="39"/>
                </a:cubicBezTo>
                <a:cubicBezTo>
                  <a:pt x="64" y="39"/>
                  <a:pt x="64" y="39"/>
                  <a:pt x="64" y="39"/>
                </a:cubicBezTo>
                <a:cubicBezTo>
                  <a:pt x="64" y="40"/>
                  <a:pt x="62" y="43"/>
                  <a:pt x="62" y="44"/>
                </a:cubicBezTo>
                <a:cubicBezTo>
                  <a:pt x="62" y="45"/>
                  <a:pt x="63" y="45"/>
                  <a:pt x="63" y="46"/>
                </a:cubicBezTo>
                <a:cubicBezTo>
                  <a:pt x="64" y="46"/>
                  <a:pt x="68" y="46"/>
                  <a:pt x="68" y="47"/>
                </a:cubicBezTo>
                <a:lnTo>
                  <a:pt x="68" y="52"/>
                </a:lnTo>
                <a:close/>
                <a:moveTo>
                  <a:pt x="55" y="8"/>
                </a:moveTo>
                <a:cubicBezTo>
                  <a:pt x="52" y="8"/>
                  <a:pt x="50" y="10"/>
                  <a:pt x="50" y="13"/>
                </a:cubicBezTo>
                <a:cubicBezTo>
                  <a:pt x="50" y="15"/>
                  <a:pt x="52" y="17"/>
                  <a:pt x="55" y="17"/>
                </a:cubicBezTo>
                <a:cubicBezTo>
                  <a:pt x="57" y="17"/>
                  <a:pt x="59" y="15"/>
                  <a:pt x="59" y="13"/>
                </a:cubicBezTo>
                <a:cubicBezTo>
                  <a:pt x="59" y="10"/>
                  <a:pt x="57" y="8"/>
                  <a:pt x="55" y="8"/>
                </a:cubicBezTo>
                <a:close/>
                <a:moveTo>
                  <a:pt x="55" y="45"/>
                </a:moveTo>
                <a:cubicBezTo>
                  <a:pt x="52" y="45"/>
                  <a:pt x="50" y="47"/>
                  <a:pt x="50" y="49"/>
                </a:cubicBezTo>
                <a:cubicBezTo>
                  <a:pt x="50" y="52"/>
                  <a:pt x="52" y="54"/>
                  <a:pt x="55" y="54"/>
                </a:cubicBezTo>
                <a:cubicBezTo>
                  <a:pt x="57" y="54"/>
                  <a:pt x="59" y="52"/>
                  <a:pt x="59" y="49"/>
                </a:cubicBezTo>
                <a:cubicBezTo>
                  <a:pt x="59" y="47"/>
                  <a:pt x="57" y="45"/>
                  <a:pt x="55" y="45"/>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78682" y="1836420"/>
            <a:ext cx="2233803" cy="1434560"/>
          </a:xfrm>
          <a:custGeom>
            <a:rect l="l" t="t" r="r" b="b"/>
            <a:pathLst>
              <a:path w="2234654" h="1434898">
                <a:moveTo>
                  <a:pt x="0" y="0"/>
                </a:moveTo>
                <a:lnTo>
                  <a:pt x="372442" y="0"/>
                </a:lnTo>
                <a:lnTo>
                  <a:pt x="372442" y="0"/>
                </a:lnTo>
                <a:lnTo>
                  <a:pt x="931106" y="0"/>
                </a:lnTo>
                <a:lnTo>
                  <a:pt x="2234654" y="0"/>
                </a:lnTo>
                <a:lnTo>
                  <a:pt x="2234654" y="837024"/>
                </a:lnTo>
                <a:lnTo>
                  <a:pt x="2234654" y="837024"/>
                </a:lnTo>
                <a:lnTo>
                  <a:pt x="2234654" y="1195748"/>
                </a:lnTo>
                <a:lnTo>
                  <a:pt x="2234654" y="1434898"/>
                </a:lnTo>
                <a:lnTo>
                  <a:pt x="931106" y="1434898"/>
                </a:lnTo>
                <a:lnTo>
                  <a:pt x="651782" y="1614260"/>
                </a:lnTo>
                <a:lnTo>
                  <a:pt x="372442" y="1434898"/>
                </a:lnTo>
                <a:lnTo>
                  <a:pt x="0" y="1434898"/>
                </a:lnTo>
                <a:lnTo>
                  <a:pt x="0" y="1195748"/>
                </a:lnTo>
                <a:lnTo>
                  <a:pt x="0" y="837024"/>
                </a:lnTo>
                <a:lnTo>
                  <a:pt x="0" y="837024"/>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679150" y="2347341"/>
            <a:ext cx="589693" cy="487108"/>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8989695" y="1836420"/>
            <a:ext cx="2233803" cy="1434560"/>
          </a:xfrm>
          <a:custGeom>
            <a:rect l="l" t="t" r="r" b="b"/>
            <a:pathLst>
              <a:path w="2234654" h="1434898">
                <a:moveTo>
                  <a:pt x="0" y="0"/>
                </a:moveTo>
                <a:lnTo>
                  <a:pt x="372442" y="0"/>
                </a:lnTo>
                <a:lnTo>
                  <a:pt x="372442" y="0"/>
                </a:lnTo>
                <a:lnTo>
                  <a:pt x="931106" y="0"/>
                </a:lnTo>
                <a:lnTo>
                  <a:pt x="2234654" y="0"/>
                </a:lnTo>
                <a:lnTo>
                  <a:pt x="2234654" y="837024"/>
                </a:lnTo>
                <a:lnTo>
                  <a:pt x="2234654" y="837024"/>
                </a:lnTo>
                <a:lnTo>
                  <a:pt x="2234654" y="1195748"/>
                </a:lnTo>
                <a:lnTo>
                  <a:pt x="2234654" y="1434898"/>
                </a:lnTo>
                <a:lnTo>
                  <a:pt x="931106" y="1434898"/>
                </a:lnTo>
                <a:lnTo>
                  <a:pt x="651782" y="1614260"/>
                </a:lnTo>
                <a:lnTo>
                  <a:pt x="372442" y="1434898"/>
                </a:lnTo>
                <a:lnTo>
                  <a:pt x="0" y="1434898"/>
                </a:lnTo>
                <a:lnTo>
                  <a:pt x="0" y="1195748"/>
                </a:lnTo>
                <a:lnTo>
                  <a:pt x="0" y="837024"/>
                </a:lnTo>
                <a:lnTo>
                  <a:pt x="0" y="837024"/>
                </a:lnTo>
                <a:lnTo>
                  <a:pt x="0" y="0"/>
                </a:lnTo>
                <a:close/>
              </a:path>
            </a:pathLst>
          </a:cu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08559" y="2330196"/>
            <a:ext cx="571976" cy="508825"/>
          </a:xfrm>
          <a:custGeom>
            <a:rect l="l" t="t" r="r" b="b"/>
            <a:pathLst>
              <a:path w="134" h="119">
                <a:moveTo>
                  <a:pt x="133" y="16"/>
                </a:moveTo>
                <a:cubicBezTo>
                  <a:pt x="121" y="5"/>
                  <a:pt x="121" y="5"/>
                  <a:pt x="121" y="5"/>
                </a:cubicBezTo>
                <a:cubicBezTo>
                  <a:pt x="119" y="3"/>
                  <a:pt x="117" y="3"/>
                  <a:pt x="115" y="5"/>
                </a:cubicBezTo>
                <a:cubicBezTo>
                  <a:pt x="114" y="6"/>
                  <a:pt x="114" y="7"/>
                  <a:pt x="114" y="8"/>
                </a:cubicBezTo>
                <a:cubicBezTo>
                  <a:pt x="113" y="8"/>
                  <a:pt x="112" y="8"/>
                  <a:pt x="111" y="9"/>
                </a:cubicBezTo>
                <a:cubicBezTo>
                  <a:pt x="111" y="9"/>
                  <a:pt x="111" y="9"/>
                  <a:pt x="111" y="9"/>
                </a:cubicBezTo>
                <a:cubicBezTo>
                  <a:pt x="81" y="39"/>
                  <a:pt x="81" y="39"/>
                  <a:pt x="81" y="39"/>
                </a:cubicBezTo>
                <a:cubicBezTo>
                  <a:pt x="81" y="42"/>
                  <a:pt x="80" y="45"/>
                  <a:pt x="79" y="47"/>
                </a:cubicBezTo>
                <a:cubicBezTo>
                  <a:pt x="82" y="50"/>
                  <a:pt x="82" y="50"/>
                  <a:pt x="82" y="50"/>
                </a:cubicBezTo>
                <a:cubicBezTo>
                  <a:pt x="82" y="50"/>
                  <a:pt x="82" y="50"/>
                  <a:pt x="82" y="50"/>
                </a:cubicBezTo>
                <a:cubicBezTo>
                  <a:pt x="83" y="51"/>
                  <a:pt x="83" y="51"/>
                  <a:pt x="83" y="51"/>
                </a:cubicBezTo>
                <a:cubicBezTo>
                  <a:pt x="76" y="57"/>
                  <a:pt x="76" y="57"/>
                  <a:pt x="76" y="57"/>
                </a:cubicBezTo>
                <a:cubicBezTo>
                  <a:pt x="54" y="35"/>
                  <a:pt x="54" y="35"/>
                  <a:pt x="54" y="35"/>
                </a:cubicBezTo>
                <a:cubicBezTo>
                  <a:pt x="56" y="26"/>
                  <a:pt x="54" y="17"/>
                  <a:pt x="47" y="10"/>
                </a:cubicBezTo>
                <a:cubicBezTo>
                  <a:pt x="40" y="3"/>
                  <a:pt x="30" y="0"/>
                  <a:pt x="21" y="3"/>
                </a:cubicBezTo>
                <a:cubicBezTo>
                  <a:pt x="36" y="18"/>
                  <a:pt x="36" y="18"/>
                  <a:pt x="36" y="18"/>
                </a:cubicBezTo>
                <a:cubicBezTo>
                  <a:pt x="32" y="32"/>
                  <a:pt x="32" y="32"/>
                  <a:pt x="32" y="32"/>
                </a:cubicBezTo>
                <a:cubicBezTo>
                  <a:pt x="18" y="36"/>
                  <a:pt x="18" y="36"/>
                  <a:pt x="18" y="36"/>
                </a:cubicBezTo>
                <a:cubicBezTo>
                  <a:pt x="3" y="21"/>
                  <a:pt x="3" y="21"/>
                  <a:pt x="3" y="21"/>
                </a:cubicBezTo>
                <a:cubicBezTo>
                  <a:pt x="0" y="30"/>
                  <a:pt x="3" y="40"/>
                  <a:pt x="10" y="47"/>
                </a:cubicBezTo>
                <a:cubicBezTo>
                  <a:pt x="17" y="54"/>
                  <a:pt x="27" y="56"/>
                  <a:pt x="36" y="53"/>
                </a:cubicBezTo>
                <a:cubicBezTo>
                  <a:pt x="37" y="53"/>
                  <a:pt x="37" y="53"/>
                  <a:pt x="37" y="53"/>
                </a:cubicBezTo>
                <a:cubicBezTo>
                  <a:pt x="58" y="75"/>
                  <a:pt x="58" y="75"/>
                  <a:pt x="58" y="75"/>
                </a:cubicBezTo>
                <a:cubicBezTo>
                  <a:pt x="38" y="96"/>
                  <a:pt x="38" y="96"/>
                  <a:pt x="38" y="96"/>
                </a:cubicBezTo>
                <a:cubicBezTo>
                  <a:pt x="36" y="95"/>
                  <a:pt x="36" y="95"/>
                  <a:pt x="36" y="95"/>
                </a:cubicBezTo>
                <a:cubicBezTo>
                  <a:pt x="31" y="99"/>
                  <a:pt x="31" y="99"/>
                  <a:pt x="31" y="99"/>
                </a:cubicBezTo>
                <a:cubicBezTo>
                  <a:pt x="21" y="115"/>
                  <a:pt x="21" y="115"/>
                  <a:pt x="21" y="115"/>
                </a:cubicBezTo>
                <a:cubicBezTo>
                  <a:pt x="23" y="117"/>
                  <a:pt x="23" y="117"/>
                  <a:pt x="23" y="117"/>
                </a:cubicBezTo>
                <a:cubicBezTo>
                  <a:pt x="39" y="107"/>
                  <a:pt x="39" y="107"/>
                  <a:pt x="39" y="107"/>
                </a:cubicBezTo>
                <a:cubicBezTo>
                  <a:pt x="43" y="101"/>
                  <a:pt x="43" y="101"/>
                  <a:pt x="43" y="101"/>
                </a:cubicBezTo>
                <a:cubicBezTo>
                  <a:pt x="42" y="100"/>
                  <a:pt x="42" y="100"/>
                  <a:pt x="42" y="100"/>
                </a:cubicBezTo>
                <a:cubicBezTo>
                  <a:pt x="63" y="80"/>
                  <a:pt x="63" y="80"/>
                  <a:pt x="63" y="80"/>
                </a:cubicBezTo>
                <a:cubicBezTo>
                  <a:pt x="98" y="115"/>
                  <a:pt x="98" y="115"/>
                  <a:pt x="98" y="115"/>
                </a:cubicBezTo>
                <a:cubicBezTo>
                  <a:pt x="101" y="117"/>
                  <a:pt x="104" y="119"/>
                  <a:pt x="107" y="119"/>
                </a:cubicBezTo>
                <a:cubicBezTo>
                  <a:pt x="110" y="119"/>
                  <a:pt x="113" y="117"/>
                  <a:pt x="116" y="115"/>
                </a:cubicBezTo>
                <a:cubicBezTo>
                  <a:pt x="121" y="110"/>
                  <a:pt x="121" y="102"/>
                  <a:pt x="116" y="97"/>
                </a:cubicBezTo>
                <a:cubicBezTo>
                  <a:pt x="81" y="62"/>
                  <a:pt x="81" y="62"/>
                  <a:pt x="81" y="62"/>
                </a:cubicBezTo>
                <a:cubicBezTo>
                  <a:pt x="87" y="56"/>
                  <a:pt x="87" y="56"/>
                  <a:pt x="87" y="56"/>
                </a:cubicBezTo>
                <a:cubicBezTo>
                  <a:pt x="90" y="59"/>
                  <a:pt x="90" y="59"/>
                  <a:pt x="90" y="59"/>
                </a:cubicBezTo>
                <a:cubicBezTo>
                  <a:pt x="92" y="57"/>
                  <a:pt x="95" y="56"/>
                  <a:pt x="98" y="57"/>
                </a:cubicBezTo>
                <a:cubicBezTo>
                  <a:pt x="128" y="26"/>
                  <a:pt x="128" y="26"/>
                  <a:pt x="128" y="26"/>
                </a:cubicBezTo>
                <a:cubicBezTo>
                  <a:pt x="128" y="26"/>
                  <a:pt x="128" y="26"/>
                  <a:pt x="128" y="26"/>
                </a:cubicBezTo>
                <a:cubicBezTo>
                  <a:pt x="128" y="26"/>
                  <a:pt x="128" y="26"/>
                  <a:pt x="128" y="26"/>
                </a:cubicBezTo>
                <a:cubicBezTo>
                  <a:pt x="129" y="25"/>
                  <a:pt x="129" y="24"/>
                  <a:pt x="129" y="23"/>
                </a:cubicBezTo>
                <a:cubicBezTo>
                  <a:pt x="130" y="24"/>
                  <a:pt x="132" y="23"/>
                  <a:pt x="133" y="22"/>
                </a:cubicBezTo>
                <a:cubicBezTo>
                  <a:pt x="134" y="21"/>
                  <a:pt x="134" y="18"/>
                  <a:pt x="133" y="16"/>
                </a:cubicBezTo>
                <a:close/>
                <a:moveTo>
                  <a:pt x="108" y="103"/>
                </a:moveTo>
                <a:cubicBezTo>
                  <a:pt x="111" y="103"/>
                  <a:pt x="113" y="106"/>
                  <a:pt x="113" y="108"/>
                </a:cubicBezTo>
                <a:cubicBezTo>
                  <a:pt x="113" y="111"/>
                  <a:pt x="111" y="113"/>
                  <a:pt x="108" y="113"/>
                </a:cubicBezTo>
                <a:cubicBezTo>
                  <a:pt x="105" y="113"/>
                  <a:pt x="103" y="111"/>
                  <a:pt x="103" y="108"/>
                </a:cubicBezTo>
                <a:cubicBezTo>
                  <a:pt x="103" y="106"/>
                  <a:pt x="105" y="103"/>
                  <a:pt x="108" y="103"/>
                </a:cubicBezTo>
                <a:close/>
                <a:moveTo>
                  <a:pt x="91" y="41"/>
                </a:moveTo>
                <a:cubicBezTo>
                  <a:pt x="89" y="39"/>
                  <a:pt x="89" y="39"/>
                  <a:pt x="89" y="39"/>
                </a:cubicBezTo>
                <a:cubicBezTo>
                  <a:pt x="112" y="17"/>
                  <a:pt x="112" y="17"/>
                  <a:pt x="112" y="17"/>
                </a:cubicBezTo>
                <a:cubicBezTo>
                  <a:pt x="114" y="19"/>
                  <a:pt x="114" y="19"/>
                  <a:pt x="114" y="19"/>
                </a:cubicBezTo>
                <a:lnTo>
                  <a:pt x="91" y="41"/>
                </a:lnTo>
                <a:close/>
                <a:moveTo>
                  <a:pt x="98" y="48"/>
                </a:moveTo>
                <a:cubicBezTo>
                  <a:pt x="96" y="47"/>
                  <a:pt x="96" y="47"/>
                  <a:pt x="96" y="47"/>
                </a:cubicBezTo>
                <a:cubicBezTo>
                  <a:pt x="119" y="24"/>
                  <a:pt x="119" y="24"/>
                  <a:pt x="119" y="24"/>
                </a:cubicBezTo>
                <a:cubicBezTo>
                  <a:pt x="121" y="26"/>
                  <a:pt x="121" y="26"/>
                  <a:pt x="121" y="26"/>
                </a:cubicBezTo>
                <a:lnTo>
                  <a:pt x="98" y="4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885587" y="4632433"/>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负责物资的入库、保管和出库工作，确保物资的安全与完整；</a:t>
            </a:r>
          </a:p>
        </p:txBody>
      </p:sp>
      <p:sp>
        <p:nvSpPr>
          <p:cNvPr id="19" name="TextBox 19"/>
          <p:cNvSpPr txBox="1"/>
          <p:nvPr/>
        </p:nvSpPr>
        <p:spPr>
          <a:xfrm>
            <a:off x="2937986" y="4632433"/>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对库存物资进行定期盘点和清查，确保账实相符；</a:t>
            </a:r>
          </a:p>
        </p:txBody>
      </p:sp>
      <p:sp>
        <p:nvSpPr>
          <p:cNvPr id="20" name="TextBox 20"/>
          <p:cNvSpPr txBox="1"/>
          <p:nvPr/>
        </p:nvSpPr>
        <p:spPr>
          <a:xfrm>
            <a:off x="4978384" y="4632433"/>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根据生产计划和销售需求，制定合理的库存计划，避免库存积压和浪费；</a:t>
            </a:r>
          </a:p>
        </p:txBody>
      </p:sp>
      <p:sp>
        <p:nvSpPr>
          <p:cNvPr id="21" name="TextBox 21"/>
          <p:cNvSpPr txBox="1"/>
          <p:nvPr/>
        </p:nvSpPr>
        <p:spPr>
          <a:xfrm>
            <a:off x="7028545" y="4632433"/>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优化仓储布局和作业流程，提高仓储作业效率；</a:t>
            </a:r>
          </a:p>
        </p:txBody>
      </p:sp>
      <p:sp>
        <p:nvSpPr>
          <p:cNvPr id="22" name="TextBox 22"/>
          <p:cNvSpPr txBox="1"/>
          <p:nvPr/>
        </p:nvSpPr>
        <p:spPr>
          <a:xfrm>
            <a:off x="9137523" y="4632433"/>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协调与其他部门的物流运作，确保物流畅通无阻。</a:t>
            </a:r>
          </a:p>
        </p:txBody>
      </p:sp>
      <p:sp>
        <p:nvSpPr>
          <p:cNvPr id="23" name="TextBox 23"/>
          <p:cNvSpPr txBox="1"/>
          <p:nvPr/>
        </p:nvSpPr>
        <p:spPr>
          <a:xfrm>
            <a:off x="1656255" y="3967067"/>
            <a:ext cx="859155"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24" name="TextBox 24"/>
          <p:cNvSpPr txBox="1"/>
          <p:nvPr/>
        </p:nvSpPr>
        <p:spPr>
          <a:xfrm>
            <a:off x="3707130" y="3972878"/>
            <a:ext cx="859155"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25" name="TextBox 25"/>
          <p:cNvSpPr txBox="1"/>
          <p:nvPr/>
        </p:nvSpPr>
        <p:spPr>
          <a:xfrm>
            <a:off x="5747385" y="3976592"/>
            <a:ext cx="859155"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26" name="TextBox 26"/>
          <p:cNvSpPr txBox="1"/>
          <p:nvPr/>
        </p:nvSpPr>
        <p:spPr>
          <a:xfrm>
            <a:off x="7801927" y="3976592"/>
            <a:ext cx="859155"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04</a:t>
            </a:r>
          </a:p>
        </p:txBody>
      </p:sp>
      <p:sp>
        <p:nvSpPr>
          <p:cNvPr id="27" name="TextBox 27"/>
          <p:cNvSpPr txBox="1"/>
          <p:nvPr/>
        </p:nvSpPr>
        <p:spPr>
          <a:xfrm>
            <a:off x="9779317" y="3976592"/>
            <a:ext cx="859155"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05</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部门职责与功能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1423988"/>
            <a:ext cx="6085713" cy="1369790"/>
            <a:chOff x="454963" y="1423988"/>
            <a:chExt cx="6085713" cy="1369790"/>
          </a:xfrm>
        </p:grpSpPr>
        <p:sp>
          <p:nvSpPr>
            <p:cNvPr id="3" name="Freeform 3"/>
            <p:cNvSpPr/>
            <p:nvPr/>
          </p:nvSpPr>
          <p:spPr>
            <a:xfrm>
              <a:off x="1412320" y="1423988"/>
              <a:ext cx="737616" cy="1369790"/>
            </a:xfrm>
            <a:custGeom>
              <a:rect l="l" t="t" r="r" b="b"/>
              <a:pathLst>
                <a:path w="325" h="603">
                  <a:moveTo>
                    <a:pt x="0" y="0"/>
                  </a:moveTo>
                  <a:lnTo>
                    <a:pt x="325" y="316"/>
                  </a:lnTo>
                  <a:lnTo>
                    <a:pt x="325" y="603"/>
                  </a:lnTo>
                  <a:lnTo>
                    <a:pt x="0" y="397"/>
                  </a:lnTo>
                  <a:lnTo>
                    <a:pt x="0" y="0"/>
                  </a:lnTo>
                  <a:close/>
                </a:path>
              </a:pathLst>
            </a:custGeom>
            <a:solidFill>
              <a:schemeClr val="accent1">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4963" y="1423988"/>
              <a:ext cx="957358" cy="9016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149841" y="2141982"/>
              <a:ext cx="4390835" cy="651796"/>
            </a:xfrm>
            <a:custGeom>
              <a:rect l="l" t="t" r="r" b="b"/>
              <a:pathLst>
                <a:path w="1931" h="287">
                  <a:moveTo>
                    <a:pt x="0" y="0"/>
                  </a:moveTo>
                  <a:lnTo>
                    <a:pt x="1831" y="0"/>
                  </a:lnTo>
                  <a:lnTo>
                    <a:pt x="1932" y="144"/>
                  </a:lnTo>
                  <a:lnTo>
                    <a:pt x="1831" y="287"/>
                  </a:lnTo>
                  <a:lnTo>
                    <a:pt x="0" y="287"/>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TextBox 6"/>
          <p:cNvSpPr txBox="1"/>
          <p:nvPr/>
        </p:nvSpPr>
        <p:spPr>
          <a:xfrm>
            <a:off x="689754" y="1679924"/>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2400">
                <a:solidFill>
                  <a:schemeClr val="lt1">
                    <a:alpha val="100000"/>
                  </a:schemeClr>
                </a:solidFill>
                <a:latin typeface="Microsoft Yahei"/>
                <a:ea typeface="Microsoft Yahei"/>
                <a:cs typeface="Microsoft Yahei"/>
              </a:rPr>
              <a:t>01</a:t>
            </a:r>
          </a:p>
        </p:txBody>
      </p:sp>
      <p:grpSp>
        <p:nvGrpSpPr>
          <p:cNvPr id="7" name="Group 7"/>
          <p:cNvGrpSpPr/>
          <p:nvPr/>
        </p:nvGrpSpPr>
        <p:grpSpPr>
          <a:xfrm>
            <a:off x="454963" y="2325624"/>
            <a:ext cx="6085713" cy="1131951"/>
            <a:chOff x="454963" y="2325624"/>
            <a:chExt cx="6085713" cy="1131951"/>
          </a:xfrm>
        </p:grpSpPr>
        <p:sp>
          <p:nvSpPr>
            <p:cNvPr id="8" name="Freeform 8"/>
            <p:cNvSpPr/>
            <p:nvPr/>
          </p:nvSpPr>
          <p:spPr>
            <a:xfrm>
              <a:off x="1412320" y="2325624"/>
              <a:ext cx="737616" cy="1131951"/>
            </a:xfrm>
            <a:custGeom>
              <a:rect l="l" t="t" r="r" b="b"/>
              <a:pathLst>
                <a:path w="325" h="498">
                  <a:moveTo>
                    <a:pt x="0" y="0"/>
                  </a:moveTo>
                  <a:lnTo>
                    <a:pt x="325" y="206"/>
                  </a:lnTo>
                  <a:lnTo>
                    <a:pt x="325" y="498"/>
                  </a:lnTo>
                  <a:lnTo>
                    <a:pt x="0" y="398"/>
                  </a:lnTo>
                  <a:lnTo>
                    <a:pt x="0" y="0"/>
                  </a:lnTo>
                  <a:close/>
                </a:path>
              </a:pathLst>
            </a:custGeom>
            <a:solidFill>
              <a:schemeClr val="accent2">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2325624"/>
              <a:ext cx="957358" cy="9046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49841" y="2793778"/>
              <a:ext cx="4390835" cy="663797"/>
            </a:xfrm>
            <a:custGeom>
              <a:rect l="l" t="t" r="r" b="b"/>
              <a:pathLst>
                <a:path w="1931" h="292">
                  <a:moveTo>
                    <a:pt x="0" y="0"/>
                  </a:moveTo>
                  <a:lnTo>
                    <a:pt x="1831" y="0"/>
                  </a:lnTo>
                  <a:lnTo>
                    <a:pt x="1932" y="149"/>
                  </a:lnTo>
                  <a:lnTo>
                    <a:pt x="1831" y="292"/>
                  </a:lnTo>
                  <a:lnTo>
                    <a:pt x="0" y="292"/>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46129" y="2549938"/>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02</a:t>
              </a:r>
            </a:p>
          </p:txBody>
        </p:sp>
      </p:grpSp>
      <p:grpSp>
        <p:nvGrpSpPr>
          <p:cNvPr id="12" name="Group 12"/>
          <p:cNvGrpSpPr/>
          <p:nvPr/>
        </p:nvGrpSpPr>
        <p:grpSpPr>
          <a:xfrm>
            <a:off x="454963" y="3230309"/>
            <a:ext cx="6085713" cy="903160"/>
            <a:chOff x="454963" y="3230309"/>
            <a:chExt cx="6085713" cy="903160"/>
          </a:xfrm>
        </p:grpSpPr>
        <p:sp>
          <p:nvSpPr>
            <p:cNvPr id="13" name="Freeform 13"/>
            <p:cNvSpPr/>
            <p:nvPr/>
          </p:nvSpPr>
          <p:spPr>
            <a:xfrm>
              <a:off x="1412320" y="3230309"/>
              <a:ext cx="737616" cy="903160"/>
            </a:xfrm>
            <a:custGeom>
              <a:rect l="l" t="t" r="r" b="b"/>
              <a:pathLst>
                <a:path w="325" h="397">
                  <a:moveTo>
                    <a:pt x="0" y="0"/>
                  </a:moveTo>
                  <a:lnTo>
                    <a:pt x="325" y="100"/>
                  </a:lnTo>
                  <a:lnTo>
                    <a:pt x="325" y="397"/>
                  </a:lnTo>
                  <a:lnTo>
                    <a:pt x="0" y="397"/>
                  </a:lnTo>
                  <a:lnTo>
                    <a:pt x="0" y="0"/>
                  </a:lnTo>
                  <a:close/>
                </a:path>
              </a:pathLst>
            </a:custGeom>
            <a:solidFill>
              <a:schemeClr val="accent3">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230309"/>
              <a:ext cx="957358" cy="903160"/>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149841" y="3457575"/>
              <a:ext cx="4390835" cy="675894"/>
            </a:xfrm>
            <a:custGeom>
              <a:rect l="l" t="t" r="r" b="b"/>
              <a:pathLst>
                <a:path w="1931" h="293">
                  <a:moveTo>
                    <a:pt x="0" y="0"/>
                  </a:moveTo>
                  <a:lnTo>
                    <a:pt x="1831" y="0"/>
                  </a:lnTo>
                  <a:lnTo>
                    <a:pt x="1932" y="149"/>
                  </a:lnTo>
                  <a:lnTo>
                    <a:pt x="1831" y="293"/>
                  </a:lnTo>
                  <a:lnTo>
                    <a:pt x="0" y="293"/>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46129" y="3438049"/>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03</a:t>
              </a:r>
            </a:p>
          </p:txBody>
        </p:sp>
      </p:grpSp>
      <p:grpSp>
        <p:nvGrpSpPr>
          <p:cNvPr id="17" name="Group 17"/>
          <p:cNvGrpSpPr/>
          <p:nvPr/>
        </p:nvGrpSpPr>
        <p:grpSpPr>
          <a:xfrm>
            <a:off x="454963" y="4133469"/>
            <a:ext cx="6085713" cy="892588"/>
            <a:chOff x="454963" y="4133469"/>
            <a:chExt cx="6085713" cy="892588"/>
          </a:xfrm>
        </p:grpSpPr>
        <p:sp>
          <p:nvSpPr>
            <p:cNvPr id="18" name="Freeform 18"/>
            <p:cNvSpPr/>
            <p:nvPr/>
          </p:nvSpPr>
          <p:spPr>
            <a:xfrm>
              <a:off x="1412320" y="4133469"/>
              <a:ext cx="737616" cy="892588"/>
            </a:xfrm>
            <a:custGeom>
              <a:rect l="l" t="t" r="r" b="b"/>
              <a:pathLst>
                <a:path w="325" h="393">
                  <a:moveTo>
                    <a:pt x="0" y="393"/>
                  </a:moveTo>
                  <a:lnTo>
                    <a:pt x="325" y="293"/>
                  </a:lnTo>
                  <a:lnTo>
                    <a:pt x="325" y="0"/>
                  </a:lnTo>
                  <a:lnTo>
                    <a:pt x="0" y="0"/>
                  </a:lnTo>
                  <a:lnTo>
                    <a:pt x="0" y="393"/>
                  </a:lnTo>
                  <a:close/>
                </a:path>
              </a:pathLst>
            </a:custGeom>
            <a:solidFill>
              <a:schemeClr val="accent4">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133469"/>
              <a:ext cx="957358" cy="892588"/>
            </a:xfrm>
            <a:prstGeom prst="rect">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149841" y="4133469"/>
              <a:ext cx="4390835" cy="665321"/>
            </a:xfrm>
            <a:custGeom>
              <a:rect l="l" t="t" r="r" b="b"/>
              <a:pathLst>
                <a:path w="1931" h="288">
                  <a:moveTo>
                    <a:pt x="0" y="288"/>
                  </a:moveTo>
                  <a:lnTo>
                    <a:pt x="1831" y="288"/>
                  </a:lnTo>
                  <a:lnTo>
                    <a:pt x="1932" y="144"/>
                  </a:lnTo>
                  <a:lnTo>
                    <a:pt x="1831" y="0"/>
                  </a:lnTo>
                  <a:lnTo>
                    <a:pt x="0" y="0"/>
                  </a:lnTo>
                  <a:lnTo>
                    <a:pt x="0" y="28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661179" y="4335209"/>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04</a:t>
              </a:r>
            </a:p>
          </p:txBody>
        </p:sp>
      </p:grpSp>
      <p:grpSp>
        <p:nvGrpSpPr>
          <p:cNvPr id="22" name="Group 22"/>
          <p:cNvGrpSpPr/>
          <p:nvPr/>
        </p:nvGrpSpPr>
        <p:grpSpPr>
          <a:xfrm>
            <a:off x="454963" y="4797266"/>
            <a:ext cx="6085713" cy="1133476"/>
            <a:chOff x="454963" y="4797266"/>
            <a:chExt cx="6085713" cy="1133476"/>
          </a:xfrm>
        </p:grpSpPr>
        <p:sp>
          <p:nvSpPr>
            <p:cNvPr id="23" name="Freeform 23"/>
            <p:cNvSpPr/>
            <p:nvPr/>
          </p:nvSpPr>
          <p:spPr>
            <a:xfrm>
              <a:off x="1412320" y="4797266"/>
              <a:ext cx="737616" cy="1133475"/>
            </a:xfrm>
            <a:custGeom>
              <a:rect l="l" t="t" r="r" b="b"/>
              <a:pathLst>
                <a:path w="325" h="498">
                  <a:moveTo>
                    <a:pt x="0" y="498"/>
                  </a:moveTo>
                  <a:lnTo>
                    <a:pt x="325" y="292"/>
                  </a:lnTo>
                  <a:lnTo>
                    <a:pt x="325" y="0"/>
                  </a:lnTo>
                  <a:lnTo>
                    <a:pt x="0" y="100"/>
                  </a:lnTo>
                  <a:lnTo>
                    <a:pt x="0" y="498"/>
                  </a:lnTo>
                  <a:close/>
                </a:path>
              </a:pathLst>
            </a:custGeom>
            <a:solidFill>
              <a:schemeClr val="accent5">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026057"/>
              <a:ext cx="957358" cy="904685"/>
            </a:xfrm>
            <a:prstGeom prst="rect">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149841" y="4797266"/>
              <a:ext cx="4390835" cy="663797"/>
            </a:xfrm>
            <a:custGeom>
              <a:rect l="l" t="t" r="r" b="b"/>
              <a:pathLst>
                <a:path w="1931" h="292">
                  <a:moveTo>
                    <a:pt x="0" y="292"/>
                  </a:moveTo>
                  <a:lnTo>
                    <a:pt x="1831" y="292"/>
                  </a:lnTo>
                  <a:lnTo>
                    <a:pt x="1932" y="143"/>
                  </a:lnTo>
                  <a:lnTo>
                    <a:pt x="1831" y="0"/>
                  </a:lnTo>
                  <a:lnTo>
                    <a:pt x="0" y="0"/>
                  </a:lnTo>
                  <a:lnTo>
                    <a:pt x="0" y="292"/>
                  </a:lnTo>
                  <a:close/>
                </a:path>
              </a:pathLst>
            </a:cu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661179" y="5275992"/>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05</a:t>
              </a:r>
            </a:p>
          </p:txBody>
        </p:sp>
      </p:grpSp>
      <p:sp>
        <p:nvSpPr>
          <p:cNvPr id="27" name="TextBox 27"/>
          <p:cNvSpPr txBox="1"/>
          <p:nvPr/>
        </p:nvSpPr>
        <p:spPr>
          <a:xfrm>
            <a:off x="2398926" y="2234517"/>
            <a:ext cx="3697074" cy="48015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仓储设备折旧费用</a:t>
            </a:r>
          </a:p>
        </p:txBody>
      </p:sp>
      <p:sp>
        <p:nvSpPr>
          <p:cNvPr id="28" name="TextBox 28"/>
          <p:cNvSpPr txBox="1"/>
          <p:nvPr/>
        </p:nvSpPr>
        <p:spPr>
          <a:xfrm>
            <a:off x="2398926" y="2891599"/>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人力成本</a:t>
            </a:r>
          </a:p>
        </p:txBody>
      </p:sp>
      <p:sp>
        <p:nvSpPr>
          <p:cNvPr id="29" name="TextBox 29"/>
          <p:cNvSpPr txBox="1"/>
          <p:nvPr/>
        </p:nvSpPr>
        <p:spPr>
          <a:xfrm>
            <a:off x="2398926" y="3562160"/>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库存持有成本</a:t>
            </a:r>
          </a:p>
        </p:txBody>
      </p:sp>
      <p:sp>
        <p:nvSpPr>
          <p:cNvPr id="30" name="TextBox 30"/>
          <p:cNvSpPr txBox="1"/>
          <p:nvPr/>
        </p:nvSpPr>
        <p:spPr>
          <a:xfrm>
            <a:off x="2398926" y="4213114"/>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仓储作业成本</a:t>
            </a:r>
          </a:p>
        </p:txBody>
      </p:sp>
      <p:sp>
        <p:nvSpPr>
          <p:cNvPr id="31" name="TextBox 31"/>
          <p:cNvSpPr txBox="1"/>
          <p:nvPr/>
        </p:nvSpPr>
        <p:spPr>
          <a:xfrm>
            <a:off x="2398926" y="4897279"/>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管理费用</a:t>
            </a:r>
          </a:p>
        </p:txBody>
      </p:sp>
      <p:sp>
        <p:nvSpPr>
          <p:cNvPr id="32" name="TextBox 32"/>
          <p:cNvSpPr txBox="1"/>
          <p:nvPr/>
        </p:nvSpPr>
        <p:spPr>
          <a:xfrm>
            <a:off x="6833989" y="2108883"/>
            <a:ext cx="4716780" cy="6057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包括货架、叉车、搬运设备等仓储设备的折旧费用；</a:t>
            </a:r>
          </a:p>
        </p:txBody>
      </p:sp>
      <p:sp>
        <p:nvSpPr>
          <p:cNvPr id="33" name="TextBox 33"/>
          <p:cNvSpPr txBox="1"/>
          <p:nvPr/>
        </p:nvSpPr>
        <p:spPr>
          <a:xfrm>
            <a:off x="6831121" y="2771823"/>
            <a:ext cx="4719647"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包括仓储管理人员的工资、福利等人力成本；</a:t>
            </a:r>
          </a:p>
        </p:txBody>
      </p:sp>
      <p:sp>
        <p:nvSpPr>
          <p:cNvPr id="34" name="TextBox 34"/>
          <p:cNvSpPr txBox="1"/>
          <p:nvPr/>
        </p:nvSpPr>
        <p:spPr>
          <a:xfrm>
            <a:off x="6831121" y="3435620"/>
            <a:ext cx="4714875"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包括库存资金占用成本、库存物资损坏变质成本等；</a:t>
            </a:r>
          </a:p>
        </p:txBody>
      </p:sp>
      <p:sp>
        <p:nvSpPr>
          <p:cNvPr id="35" name="TextBox 35"/>
          <p:cNvSpPr txBox="1"/>
          <p:nvPr/>
        </p:nvSpPr>
        <p:spPr>
          <a:xfrm>
            <a:off x="6831121" y="4111514"/>
            <a:ext cx="4714875"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包括装卸搬运、验收、盘点等仓储作业的成本；</a:t>
            </a:r>
          </a:p>
        </p:txBody>
      </p:sp>
      <p:sp>
        <p:nvSpPr>
          <p:cNvPr id="36" name="TextBox 36"/>
          <p:cNvSpPr txBox="1"/>
          <p:nvPr/>
        </p:nvSpPr>
        <p:spPr>
          <a:xfrm>
            <a:off x="6831121" y="4776835"/>
            <a:ext cx="4714875"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包括仓储管理费用、信息系统维护费用等。</a:t>
            </a:r>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运营成本构成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48133" y="4110503"/>
            <a:ext cx="2590565" cy="15624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3128212" y="4950826"/>
            <a:ext cx="710486" cy="718012"/>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134233" y="3388358"/>
            <a:ext cx="2590566" cy="15624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014313" y="4232813"/>
            <a:ext cx="710486" cy="718013"/>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6786" y="2677872"/>
            <a:ext cx="2592071" cy="1562468"/>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886866" y="3510284"/>
            <a:ext cx="711991" cy="716507"/>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901919" y="1624184"/>
            <a:ext cx="3200199" cy="2539899"/>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48133" y="4153549"/>
            <a:ext cx="1880079"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准确评估仓储物流部门的效益，有助于企业了解部门运营状况，为决策提供有力支持；</a:t>
            </a:r>
          </a:p>
        </p:txBody>
      </p:sp>
      <p:sp>
        <p:nvSpPr>
          <p:cNvPr id="10" name="TextBox 10"/>
          <p:cNvSpPr txBox="1"/>
          <p:nvPr/>
        </p:nvSpPr>
        <p:spPr>
          <a:xfrm>
            <a:off x="3128212" y="3415808"/>
            <a:ext cx="1886101"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通过效益评估，可以发现仓储物流部门存在的问题和不足，为改进和优化提供方向；</a:t>
            </a:r>
          </a:p>
        </p:txBody>
      </p:sp>
      <p:sp>
        <p:nvSpPr>
          <p:cNvPr id="11" name="TextBox 11"/>
          <p:cNvSpPr txBox="1"/>
          <p:nvPr/>
        </p:nvSpPr>
        <p:spPr>
          <a:xfrm>
            <a:off x="5014313" y="2876331"/>
            <a:ext cx="1872553" cy="1165551"/>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效益评估有助于企业制定合理的物流战略和规划，提高物流效率和降低物流成本；</a:t>
            </a:r>
          </a:p>
        </p:txBody>
      </p:sp>
      <p:sp>
        <p:nvSpPr>
          <p:cNvPr id="12" name="TextBox 12"/>
          <p:cNvSpPr txBox="1"/>
          <p:nvPr/>
        </p:nvSpPr>
        <p:spPr>
          <a:xfrm>
            <a:off x="6957710" y="2291084"/>
            <a:ext cx="1931664" cy="1219200"/>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lt1">
                    <a:alpha val="100000"/>
                  </a:schemeClr>
                </a:solidFill>
                <a:latin typeface="Microsoft Yahei"/>
                <a:ea typeface="Microsoft Yahei"/>
                <a:cs typeface="Microsoft Yahei"/>
              </a:rPr>
              <a:t>通过对不同时期的效益评估结果进行比较，可以了解仓储物流部门的发展趋势和潜力。</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效益评估重要性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成本控制策略与方法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58" b="5458"/>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精确需求预测</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库存分类管理</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库存周转优化</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通过数据分析和市场调研，精确预测未来需求，避免库存积压。</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采用ABC分类法，对不同类别的库存进行差异化管理和控制。</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通过提高库存周转率，减少资金占用和仓储成本。</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降低库存持有成本</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优化运输与配送网络</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根据货物特性和运输距离，选择成本效益最高的运输方式。</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利用智能算法和GIS技术，规划最佳配送路线，减少运输成本和时间。</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通过设立区域配送中心，实现集中配送，降低单位运输成本。</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运输方式选择</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配送路线优化</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集中配送策略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仓储布局规划</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货架选择与优化</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仓储管理系统应用</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提高仓储空间利用率</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根据货物特性和存储需求，选择适合的货架类型并进行优化布局。</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引入先进的仓储管理系统，实现仓储作业的自动化和智能化，提高空间利用率。</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合理规划仓储空间，提高仓储容量和作业效率。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采用环保材料和节能设备，降低仓储设施的能耗和排放。</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绿色仓储设施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节能作业策略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92" r="16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废弃物处理与回收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通过合理安排作业时间和作业顺序，减少设备空转和无效作业，降低能耗。</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对仓储过程中产生的废弃物进行分类处理和回收利用，减少环境污染和资源浪费。</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推行节能减排措施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效益评估指标体系构建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评估仓储物流部门的总营业收入，包括仓储费、运输费、增值服务费等。</a:t>
            </a:r>
          </a:p>
        </p:txBody>
      </p:sp>
      <p:pic>
        <p:nvPicPr>
          <p:cNvPr id="6" name="Picture 6"/>
          <p:cNvPicPr>
            <a:picLocks noChangeAspect="1"/>
          </p:cNvPicPr>
          <p:nvPr/>
        </p:nvPicPr>
        <p:blipFill>
          <a:blip r:embed="rId2"/>
          <a:srcRect l="2124" r="2124"/>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营业收入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分析仓储物流部门的利润率，包括毛利润率和净利润率，以衡量盈利能力。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利润率</a:t>
            </a:r>
          </a:p>
        </p:txBody>
      </p:sp>
      <p:pic>
        <p:nvPicPr>
          <p:cNvPr id="10" name="Picture 10"/>
          <p:cNvPicPr>
            <a:picLocks noChangeAspect="1"/>
          </p:cNvPicPr>
          <p:nvPr/>
        </p:nvPicPr>
        <p:blipFill>
          <a:blip r:embed="rId3"/>
          <a:srcRect l="1123" r="112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4292" b="142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详细分析仓储物流部门的成本构成，包括人工成本、设备折旧、房租水电等，以找出成本控制的重点。</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成本结构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财务指标分析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客户满意度</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通过定期的客户满意度调查，了解客户对仓储物流服务的整体满意度。</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服务质量评价</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收集客户对仓储物流部门服务质量的具体评价，包括货物准确性、时效性、服务态度等。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客户投诉率</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统计客户投诉的数量和类型，分析投诉原因并采取措施进行改进。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客户满意度调查</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流程效率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评估仓储物流部门内部流程的运作效率，包括订单处理速度、货物出入库时间等。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自动化水平</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分析仓储物流部门的自动化程度，如使用自动化设备、信息系统等，以提高工作效率。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成本控制措施</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评估仓储物流部门在成本控制方面采取的措施，如减少库存积压、提高设备利用率等。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内部流程优化程度评估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5000" r="25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社会贡献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关注仓储物流部门在社会责任履行方面的表现，如支持公益事业、提供就业机会等。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环保政策遵守</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确保仓储物流部门的运营活动符合国家和地方的环保法规和政策要求。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资源利用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评估仓储物流部门在资源利用方面的效率，如节能减排、废物回收等。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环境保护与社会责任履行情况</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04</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成本控制与效益评估实践案例分享</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https://d.book118.com/647013000155006040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121</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2024-09-13T10:21:41.899</cp:lastPrinted>
  <dcterms:created xsi:type="dcterms:W3CDTF">2024-09-13T02:21:41Z</dcterms:created>
  <dcterms:modified xsi:type="dcterms:W3CDTF">2024-09-13T02:21:44Z</dcterms:modified>
</cp:coreProperties>
</file>