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UKMWL+EDCGIL+ArialMT"/>
      <p:regular r:id="rId18"/>
    </p:embeddedFont>
    <p:embeddedFont>
      <p:font typeface="QUMRKH+MS-UIGothic"/>
      <p:regular r:id="rId19"/>
    </p:embeddedFont>
    <p:embeddedFont>
      <p:font typeface="UNBVDR+DTJVWL+MicrosoftYaHei-Bold"/>
      <p:regular r:id="rId20"/>
    </p:embeddedFont>
    <p:embeddedFont>
      <p:font typeface="JRRSRO+USPVBH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ED4DB-CA70-4789-88DE-5D56536B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1A234-4305-44A4-AED3-FE156099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94C6-904A-42C0-A212-A35A58913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AF68D-20D4-435C-8050-A66F289F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7953F-0301-4CB8-BD91-55083BA7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15B05-4151-4BBA-97D0-4D0A7ED3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344B6-8849-4B10-B521-94C8F052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61134-6946-456C-A820-E7BBCEB1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5F7D3-467F-464A-8CCB-43CF3BE71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09D97-52B6-485C-89CA-BFADA288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74DF9-880B-4535-90F0-E24002E61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503106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470400" y="2514790"/>
            <a:ext cx="3738821" cy="1903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KMWL+EDCGIL+ArialMT"/>
                <a:cs typeface="FUKMWL+EDCGI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室烟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雾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来源与危害</a:t>
            </a:r>
          </a:p>
          <a:p>
            <a:pPr marL="15240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KMWL+EDCGIL+ArialMT"/>
                <a:cs typeface="FUKMWL+EDCGI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烟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雾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防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措施与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  <a:p>
            <a:pPr marL="45720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KMWL+EDCGIL+ArialMT"/>
                <a:cs typeface="FUKMWL+EDCGI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室管理策略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2800" y="4193730"/>
            <a:ext cx="3404501" cy="19037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KMWL+EDCGIL+ArialMT"/>
                <a:cs typeface="FUKMWL+EDCGI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教育培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与意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提升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KMWL+EDCGIL+ArialMT"/>
                <a:cs typeface="FUKMWL+EDCGI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法律法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与政策保障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KMWL+EDCGIL+ArialMT"/>
                <a:cs typeface="FUKMWL+EDCGIL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效果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估与持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FFFFFF"/>
                </a:solidFill>
                <a:latin typeface="QUMRKH+MS-UIGothic"/>
                <a:cs typeface="QUMRKH+MS-UIGothic"/>
              </a:rPr>
              <a:t>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UNBVDR+DTJVWL+MicrosoftYaHei-Bold"/>
                <a:cs typeface="UNBVDR+DTJVW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烟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雾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来源分析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NBVDR+DTJVWL+MicrosoftYaHei-Bold"/>
                <a:cs typeface="UNBVDR+DTJVW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NBVDR+DTJVWL+MicrosoftYaHei-Bold"/>
                <a:cs typeface="UNBVDR+DTJVW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NBVDR+DTJVWL+MicrosoftYaHei-Bold"/>
                <a:cs typeface="UNBVDR+DTJVW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BA242F"/>
                </a:solidFill>
                <a:latin typeface="QUMRKH+MS-UIGothic"/>
                <a:cs typeface="QUMRKH+MS-UIGothic"/>
              </a:rPr>
              <a:t>外科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设备</a:t>
            </a:r>
            <a:r>
              <a:rPr sz="2000" spc="23">
                <a:solidFill>
                  <a:srgbClr val="BA242F"/>
                </a:solidFill>
                <a:latin typeface="QUMRKH+MS-UIGothic"/>
                <a:cs typeface="QUMRKH+MS-UIGothic"/>
              </a:rPr>
              <a:t>使用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QUMRKH+MS-UIGothic"/>
                <a:cs typeface="QUMRKH+MS-UIGothic"/>
              </a:rPr>
              <a:t>手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BA242F"/>
                </a:solidFill>
                <a:latin typeface="QUMRKH+MS-UIGothic"/>
                <a:cs typeface="QUMRKH+MS-UIGothic"/>
              </a:rPr>
              <a:t>材料燃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BA242F"/>
                </a:solidFill>
                <a:latin typeface="QUMRKH+MS-UIGothic"/>
                <a:cs typeface="QUMRKH+MS-UIGothic"/>
              </a:rPr>
              <a:t>物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挥发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高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频电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刀、激光等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程中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生的烟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巾、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绷带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等易燃材料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在手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程中燃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烧产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生的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中使用的消毒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、麻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等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挥发产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生的烟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烟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雾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成分及危害程度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有害化学成分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颗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粒物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污</a:t>
            </a:r>
            <a:r>
              <a:rPr sz="2300">
                <a:solidFill>
                  <a:srgbClr val="BA242F"/>
                </a:solidFill>
                <a:latin typeface="QUMRKH+MS-UIGothic"/>
                <a:cs typeface="QUMRKH+MS-UIGothic"/>
              </a:rPr>
              <a:t>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刺激性气味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中含有苯、甲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醛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等有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害化学成分，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期吸入可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能增加医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患癌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中的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粒物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空气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量造成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染，影响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和患者的健康。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雾产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生的刺激性气味可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能引起医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和患者的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不适，如咳嗽、流泪等。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室空气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UMRKH+MS-UIGothic"/>
                <a:cs typeface="QUMRKH+MS-UIGothic"/>
              </a:rPr>
              <a:t>国家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卫</a:t>
            </a:r>
            <a:r>
              <a:rPr sz="1550" spc="25">
                <a:solidFill>
                  <a:srgbClr val="BA242F"/>
                </a:solidFill>
                <a:latin typeface="QUMRKH+MS-UIGothic"/>
                <a:cs typeface="QUMRKH+MS-UIGothic"/>
              </a:rPr>
              <a:t>生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BA242F"/>
                </a:solidFill>
                <a:latin typeface="QUMRKH+MS-UIGothic"/>
                <a:cs typeface="QUMRKH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室空气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符合国家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准，包括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粒物、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菌、有害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气体等方面的限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UMRKH+MS-UIGothic"/>
                <a:cs typeface="QUMRKH+MS-UIGothic"/>
              </a:rPr>
              <a:t>世界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卫</a:t>
            </a:r>
            <a:r>
              <a:rPr sz="1550" spc="25">
                <a:solidFill>
                  <a:srgbClr val="BA242F"/>
                </a:solidFill>
                <a:latin typeface="QUMRKH+MS-UIGothic"/>
                <a:cs typeface="QUMRKH+MS-UIGothic"/>
              </a:rPr>
              <a:t>生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组织标</a:t>
            </a:r>
            <a:r>
              <a:rPr sz="1550">
                <a:solidFill>
                  <a:srgbClr val="BA242F"/>
                </a:solidFill>
                <a:latin typeface="QUMRKH+MS-UIGothic"/>
                <a:cs typeface="QUMRKH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室空气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还应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参考世界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的相关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准，确保医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和患者的健康。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UNBVDR+DTJVWL+MicrosoftYaHei-Bold"/>
                <a:cs typeface="UNBVDR+DTJVW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局部排烟系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原理及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QUMRKH+MS-UIGothic"/>
                <a:cs typeface="QUMRKH+MS-UIGothic"/>
              </a:rPr>
              <a:t>局部排烟系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BA242F"/>
                </a:solidFill>
                <a:latin typeface="QUMRKH+MS-UIGothic"/>
                <a:cs typeface="QUMRKH+MS-UIGothic"/>
              </a:rPr>
              <a:t>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局部吸烟装置将手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区域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生的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迅速吸走，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经专门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管道排放至室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外，有效减少室内烟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雾浓</a:t>
            </a:r>
            <a:r>
              <a:rPr sz="1350">
                <a:solidFill>
                  <a:srgbClr val="5C0B15"/>
                </a:solidFill>
                <a:latin typeface="QUMRKH+MS-UIGothic"/>
                <a:cs typeface="QUMRKH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UMRKH+MS-UIGothic"/>
                <a:cs typeface="QUMRKH+MS-UIGothic"/>
              </a:rPr>
              <a:t>局部排烟系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统应</a:t>
            </a:r>
            <a:r>
              <a:rPr sz="1550">
                <a:solidFill>
                  <a:srgbClr val="FFFFFF"/>
                </a:solidFill>
                <a:latin typeface="QUMRKH+MS-UIGothic"/>
                <a:cs typeface="QUMRKH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适用于各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，尤其是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生大量烟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雾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的手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，如激光手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凝手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QUMRKH+MS-UIGothic"/>
                <a:cs typeface="QUMRKH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全面通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系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统设计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气流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采用上送下排的气流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形式，有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效排除室内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污浊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空气，保持手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空气清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通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BA242F"/>
                </a:solidFill>
                <a:latin typeface="QUMRKH+MS-UIGothic"/>
                <a:cs typeface="QUMRKH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根据手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室面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、高度及手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散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量等因素，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算合理的通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量，确保室内空气流通。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过滤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系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置高效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器，去除空气中的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菌、病毒等有害物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，提高室内空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气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个人防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装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备选择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及使用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QUMRKH+MS-UIGothic"/>
                <a:cs typeface="QUMRKH+MS-UIGothic"/>
              </a:rPr>
              <a:t>口罩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QUMRKH+MS-UIGothic"/>
                <a:cs typeface="QUMRKH+MS-UIGothic"/>
              </a:rPr>
              <a:t>防</a:t>
            </a: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BA242F"/>
                </a:solidFill>
                <a:latin typeface="QUMRKH+MS-UIGothic"/>
                <a:cs typeface="QUMRKH+MS-UIGothic"/>
              </a:rPr>
              <a:t>眼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BA242F"/>
                </a:solidFill>
                <a:latin typeface="QUMRKH+MS-UIGothic"/>
                <a:cs typeface="QUMRKH+MS-UIGothic"/>
              </a:rPr>
              <a:t>手套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用符合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准的医用口罩，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效率高，佩戴舒适，有效降低烟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雾对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的危害。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用防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、防刮、抗冲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的防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眼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，保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眼睛免受烟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刺激。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用无粉、防滑、透气的手套，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确保医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手部操作灵活自如，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防止烟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中的有害物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质对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部皮肤造成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UNBVDR+DTJVWL+MicrosoftYaHei-Bold"/>
                <a:cs typeface="UNBVDR+DTJVW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严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格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行无菌操作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前准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确保手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器械、敷料等物品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经过严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格消毒，降低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感染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中操作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需遵循无菌原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，穿戴无菌手套、口罩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和帽子，保持手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区域清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后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BA242F"/>
                </a:solidFill>
                <a:latin typeface="QUMRKH+MS-UIGothic"/>
                <a:cs typeface="QUMRKH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术废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弃物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行分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类处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理，避免交叉感染。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合理安排手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术时间</a:t>
            </a:r>
            <a:r>
              <a:rPr sz="3000">
                <a:solidFill>
                  <a:srgbClr val="BA242F"/>
                </a:solidFill>
                <a:latin typeface="QUMRKH+MS-UIGothic"/>
                <a:cs typeface="QUMRKH+MS-UIGothic"/>
              </a:rPr>
              <a:t>和人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手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排程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根据手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术类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型、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度和患者状况等因素，合理安排手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术时间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，避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免医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疲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人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BA242F"/>
                </a:solidFill>
                <a:latin typeface="QUMRKH+MS-UIGothic"/>
                <a:cs typeface="QUMRKH+MS-UIGothic"/>
              </a:rPr>
              <a:t>配置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确保每台手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足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数量的医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，减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工作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担，提高工作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团队协</a:t>
            </a:r>
            <a:r>
              <a:rPr sz="2300">
                <a:solidFill>
                  <a:srgbClr val="BA242F"/>
                </a:solidFill>
                <a:latin typeface="QUMRKH+MS-UIGothic"/>
                <a:cs typeface="QUMRKH+MS-UIGothic"/>
              </a:rPr>
              <a:t>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护团队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的沟通与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作，确保手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利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QUMRKH+MS-UIGothic"/>
                <a:cs typeface="QUMRKH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https://d.book118.com/647015031064006034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FUKMWL+EDCGIL+ArialMT</vt:lpstr>
      <vt:lpstr>Times New Roman</vt:lpstr>
      <vt:lpstr>QUMRKH+MS-UIGothic</vt:lpstr>
      <vt:lpstr>SimSun</vt:lpstr>
      <vt:lpstr>UNBVDR+DTJVWL+MicrosoftYaHei-Bold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2024-09-08T08:46:28.641</cp:lastPrinted>
  <dcterms:created xsi:type="dcterms:W3CDTF">2024-09-08T00:46:28Z</dcterms:created>
  <dcterms:modified xsi:type="dcterms:W3CDTF">2024-09-08T00:46:29Z</dcterms:modified>
</cp:coreProperties>
</file>