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mp3" ContentType="audio/mp3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5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9144000" cy="51435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ADD754-F49E-4351-AAFE-19D83F43501C}" type="datetimeFigureOut">
              <a:rPr lang="en-US" smtClean="0"/>
              <a:t/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78F6036-E835-44CB-A25A-34C755DFD5D4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22529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4" name="文本占位符 22530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  <p:sp>
        <p:nvSpPr>
          <p:cNvPr id="13315" name="灯片编号占位符 1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>
                <a:latin typeface="Times New Roman" panose="02020603050405020304" pitchFamily="18" charset="0"/>
                <a:ea typeface="华文行楷" panose="02010800040101010101" pitchFamily="2" charset="-122"/>
              </a:rPr>
              <a:t>1</a:t>
            </a:fld>
            <a:endParaRPr lang="zh-CN" altLang="en-US" sz="1200"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22529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4" name="文本占位符 22530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  <p:sp>
        <p:nvSpPr>
          <p:cNvPr id="13315" name="灯片编号占位符 1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>
                <a:latin typeface="Times New Roman" panose="02020603050405020304" pitchFamily="18" charset="0"/>
                <a:ea typeface="华文行楷" panose="02010800040101010101" pitchFamily="2" charset="-122"/>
              </a:rPr>
              <a:t>2</a:t>
            </a:fld>
            <a:endParaRPr lang="zh-CN" altLang="en-US" sz="1200"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22529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4" name="文本占位符 22530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  <p:sp>
        <p:nvSpPr>
          <p:cNvPr id="13315" name="灯片编号占位符 1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>
                <a:latin typeface="Times New Roman" panose="02020603050405020304" pitchFamily="18" charset="0"/>
                <a:ea typeface="华文行楷" panose="02010800040101010101" pitchFamily="2" charset="-122"/>
              </a:rPr>
              <a:t>3</a:t>
            </a:fld>
            <a:endParaRPr lang="zh-CN" altLang="en-US" sz="1200"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3" name="幻灯片图像占位符 22529"/>
          <p:cNvSpPr>
            <a:spLocks noGrp="1" noRot="1" noChangeAspect="1" noTextEdit="1"/>
          </p:cNvSpPr>
          <p:nvPr>
            <p:ph type="sldImg"/>
          </p:nvPr>
        </p:nvSpPr>
        <p:spPr/>
      </p:sp>
      <p:sp>
        <p:nvSpPr>
          <p:cNvPr id="13314" name="文本占位符 22530"/>
          <p:cNvSpPr>
            <a:spLocks noGrp="1"/>
          </p:cNvSpPr>
          <p:nvPr>
            <p:ph type="body" idx="1"/>
          </p:nvPr>
        </p:nvSpPr>
        <p:spPr/>
        <p:txBody>
          <a:bodyPr wrap="square" lIns="91440" tIns="45720" rIns="91440" bIns="45720" anchor="t"/>
          <a:lstStyle/>
          <a:p>
            <a:pPr lvl="0" eaLnBrk="1" hangingPunct="1"/>
            <a:endParaRPr lang="zh-CN" altLang="zh-CN"/>
          </a:p>
        </p:txBody>
      </p:sp>
      <p:sp>
        <p:nvSpPr>
          <p:cNvPr id="13315" name="灯片编号占位符 1"/>
          <p:cNvSpPr txBox="1">
            <a:spLocks noGrp="1"/>
          </p:cNvSpPr>
          <p:nvPr>
            <p:ph type="sldNum" sz="quarter" idx="10"/>
          </p:nvPr>
        </p:nvSpPr>
        <p:spPr>
          <a:xfrm>
            <a:off x="3886200" y="8686800"/>
            <a:ext cx="29718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lIns="91440" tIns="45720" rIns="91440" bIns="45720" anchor="b"/>
          <a:lstStyle/>
          <a:p>
            <a:pPr lvl="0" indent="0" algn="r"/>
            <a:fld id="{9A0DB2DC-4C9A-4742-B13C-FB6460FD3503}" type="slidenum">
              <a:rPr lang="zh-CN" altLang="en-US" sz="1200">
                <a:latin typeface="Times New Roman" panose="02020603050405020304" pitchFamily="18" charset="0"/>
                <a:ea typeface="华文行楷" panose="02010800040101010101" pitchFamily="2" charset="-122"/>
              </a:rPr>
              <a:t>10</a:t>
            </a:fld>
            <a:endParaRPr lang="zh-CN" altLang="en-US" sz="1200">
              <a:latin typeface="Times New Roman" panose="02020603050405020304" pitchFamily="18" charset="0"/>
              <a:ea typeface="华文行楷" panose="02010800040101010101" pitchFamily="2" charset="-122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BA399-2A55-43B7-9EA0-D6E248A6E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8CA4F-E328-4A1B-A133-0DEC3CB096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6E8E8-7193-4951-9500-EE0A4079D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76ACF9-C0A8-4AAA-92E5-D98A0C6A28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D08DA72-B18B-401E-875C-C7C524DC1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140B94-5538-44EE-BF56-1826658121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B1DA79-9267-4253-A0C6-956051ADC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8D52F-9961-411F-A4C8-CC04448B86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ACEB58-C766-4ADE-A2AC-FF0A69DB64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4487EB-E363-41D3-A10A-8623D23D2E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F49942-AA78-4FC8-B546-3874535E9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bg>
      <p:bgPr>
        <a:pattFill prst="ltHorz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节标题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2"/>
          <p:cNvSpPr txBox="1">
            <a:spLocks noChangeArrowheads="1"/>
          </p:cNvSpPr>
          <p:nvPr userDrawn="1"/>
        </p:nvSpPr>
        <p:spPr>
          <a:xfrm>
            <a:off x="424149" y="318801"/>
            <a:ext cx="1676400" cy="350192"/>
          </a:xfrm>
          <a:prstGeom prst="rect">
            <a:avLst/>
          </a:prstGeom>
          <a:noFill/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1700" spc="0" smtClean="0">
                <a:solidFill>
                  <a:schemeClr val="accent1"/>
                </a:solidFill>
                <a:latin typeface="+mn-ea"/>
                <a:cs typeface="+mn-ea"/>
                <a:sym typeface="+mn-lt"/>
              </a:rPr>
              <a:t>理解你的态度</a:t>
            </a:r>
            <a:endParaRPr lang="zh-CN" altLang="en-US" sz="1700" spc="0">
              <a:solidFill>
                <a:schemeClr val="accent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2" name="矩形 1"/>
          <p:cNvSpPr/>
          <p:nvPr userDrawn="1"/>
        </p:nvSpPr>
        <p:spPr>
          <a:xfrm>
            <a:off x="152400" y="668992"/>
            <a:ext cx="8829554" cy="43081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椭圆 2"/>
          <p:cNvSpPr/>
          <p:nvPr userDrawn="1"/>
        </p:nvSpPr>
        <p:spPr>
          <a:xfrm>
            <a:off x="214829" y="367203"/>
            <a:ext cx="231354" cy="23135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6" name="直接连接符 5"/>
          <p:cNvCxnSpPr/>
          <p:nvPr userDrawn="1"/>
        </p:nvCxnSpPr>
        <p:spPr>
          <a:xfrm>
            <a:off x="0" y="460184"/>
            <a:ext cx="304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节标题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2"/>
          <p:cNvSpPr txBox="1">
            <a:spLocks noChangeArrowheads="1"/>
          </p:cNvSpPr>
          <p:nvPr userDrawn="1"/>
        </p:nvSpPr>
        <p:spPr>
          <a:xfrm>
            <a:off x="424149" y="318801"/>
            <a:ext cx="1676400" cy="350192"/>
          </a:xfrm>
          <a:prstGeom prst="rect">
            <a:avLst/>
          </a:prstGeom>
          <a:noFill/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1700" spc="0" smtClean="0">
                <a:solidFill>
                  <a:schemeClr val="accent1"/>
                </a:solidFill>
                <a:latin typeface="+mn-ea"/>
                <a:cs typeface="+mn-ea"/>
                <a:sym typeface="+mn-lt"/>
              </a:rPr>
              <a:t>调整你的态度</a:t>
            </a:r>
            <a:endParaRPr lang="zh-CN" altLang="en-US" sz="1700" spc="0" smtClean="0">
              <a:solidFill>
                <a:schemeClr val="accent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152400" y="668992"/>
            <a:ext cx="8829554" cy="43081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 userDrawn="1"/>
        </p:nvSpPr>
        <p:spPr>
          <a:xfrm>
            <a:off x="214829" y="367203"/>
            <a:ext cx="231354" cy="23135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0" y="460184"/>
            <a:ext cx="304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节标题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内容占位符 2"/>
          <p:cNvSpPr txBox="1">
            <a:spLocks noChangeArrowheads="1"/>
          </p:cNvSpPr>
          <p:nvPr userDrawn="1"/>
        </p:nvSpPr>
        <p:spPr>
          <a:xfrm>
            <a:off x="424149" y="318801"/>
            <a:ext cx="1676400" cy="350192"/>
          </a:xfrm>
          <a:prstGeom prst="rect">
            <a:avLst/>
          </a:prstGeom>
          <a:noFill/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1700" spc="0" smtClean="0">
                <a:solidFill>
                  <a:schemeClr val="accent1"/>
                </a:solidFill>
                <a:latin typeface="+mn-ea"/>
                <a:cs typeface="+mn-ea"/>
                <a:sym typeface="+mn-lt"/>
              </a:rPr>
              <a:t>态度决定一切</a:t>
            </a:r>
            <a:endParaRPr lang="zh-CN" altLang="en-US" sz="1700" spc="0" smtClean="0">
              <a:solidFill>
                <a:schemeClr val="accent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0" name="矩形 9"/>
          <p:cNvSpPr/>
          <p:nvPr userDrawn="1"/>
        </p:nvSpPr>
        <p:spPr>
          <a:xfrm>
            <a:off x="152400" y="668992"/>
            <a:ext cx="8829554" cy="43081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椭圆 4"/>
          <p:cNvSpPr/>
          <p:nvPr userDrawn="1"/>
        </p:nvSpPr>
        <p:spPr>
          <a:xfrm>
            <a:off x="214829" y="367203"/>
            <a:ext cx="231354" cy="231354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7" name="直接连接符 6"/>
          <p:cNvCxnSpPr/>
          <p:nvPr userDrawn="1"/>
        </p:nvCxnSpPr>
        <p:spPr>
          <a:xfrm>
            <a:off x="0" y="460184"/>
            <a:ext cx="3048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152400" y="668992"/>
            <a:ext cx="8829554" cy="430812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28650" y="274638"/>
            <a:ext cx="7886700" cy="99377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28650" y="1370013"/>
            <a:ext cx="7886700" cy="32623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28650" y="4767263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EB1B6A-AEF1-4ACD-BD61-958570690F5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028950" y="4767263"/>
            <a:ext cx="30861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457950" y="4767263"/>
            <a:ext cx="2057400" cy="27463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B6CB991-6BD3-42F2-8A94-1903E9425430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</p:sldLayoutIdLst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microsoft.com/office/2007/relationships/media" Target="../media/media1.mp3" /><Relationship Id="rId5" Type="http://schemas.microsoft.com/office/2007/relationships/media" Target="../media/media1.mp3" TargetMode="Interna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1504401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pattFill prst="ltHorz">
          <a:fgClr>
            <a:schemeClr val="bg1">
              <a:lumMod val="95000"/>
            </a:schemeClr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Freeform 5"/>
          <p:cNvSpPr/>
          <p:nvPr/>
        </p:nvSpPr>
        <p:spPr bwMode="auto">
          <a:xfrm>
            <a:off x="583312" y="-1"/>
            <a:ext cx="8560688" cy="5143501"/>
          </a:xfrm>
          <a:custGeom>
            <a:gdLst>
              <a:gd name="T0" fmla="*/ 6202 w 9337"/>
              <a:gd name="T1" fmla="*/ 3306 h 5716"/>
              <a:gd name="T2" fmla="*/ 3689 w 9337"/>
              <a:gd name="T3" fmla="*/ 3992 h 5716"/>
              <a:gd name="T4" fmla="*/ 2527 w 9337"/>
              <a:gd name="T5" fmla="*/ 4600 h 5716"/>
              <a:gd name="T6" fmla="*/ 1405 w 9337"/>
              <a:gd name="T7" fmla="*/ 4152 h 5716"/>
              <a:gd name="T8" fmla="*/ 1753 w 9337"/>
              <a:gd name="T9" fmla="*/ 3123 h 5716"/>
              <a:gd name="T10" fmla="*/ 2779 w 9337"/>
              <a:gd name="T11" fmla="*/ 2589 h 5716"/>
              <a:gd name="T12" fmla="*/ 5481 w 9337"/>
              <a:gd name="T13" fmla="*/ 0 h 5716"/>
              <a:gd name="T14" fmla="*/ 4224 w 9337"/>
              <a:gd name="T15" fmla="*/ 0 h 5716"/>
              <a:gd name="T16" fmla="*/ 4013 w 9337"/>
              <a:gd name="T17" fmla="*/ 874 h 5716"/>
              <a:gd name="T18" fmla="*/ 1961 w 9337"/>
              <a:gd name="T19" fmla="*/ 1901 h 5716"/>
              <a:gd name="T20" fmla="*/ 153 w 9337"/>
              <a:gd name="T21" fmla="*/ 3216 h 5716"/>
              <a:gd name="T22" fmla="*/ 1023 w 9337"/>
              <a:gd name="T23" fmla="*/ 4809 h 5716"/>
              <a:gd name="T24" fmla="*/ 2945 w 9337"/>
              <a:gd name="T25" fmla="*/ 4905 h 5716"/>
              <a:gd name="T26" fmla="*/ 4817 w 9337"/>
              <a:gd name="T27" fmla="*/ 4315 h 5716"/>
              <a:gd name="T28" fmla="*/ 6745 w 9337"/>
              <a:gd name="T29" fmla="*/ 4326 h 5716"/>
              <a:gd name="T30" fmla="*/ 7937 w 9337"/>
              <a:gd name="T31" fmla="*/ 5716 h 5716"/>
              <a:gd name="T32" fmla="*/ 9337 w 9337"/>
              <a:gd name="T33" fmla="*/ 5716 h 5716"/>
              <a:gd name="T34" fmla="*/ 8569 w 9337"/>
              <a:gd name="T35" fmla="*/ 4328 h 5716"/>
              <a:gd name="T36" fmla="*/ 6202 w 9337"/>
              <a:gd name="T37" fmla="*/ 330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9337" h="5716">
                <a:moveTo>
                  <a:pt x="6202" y="3306"/>
                </a:moveTo>
                <a:cubicBezTo>
                  <a:pt x="5322" y="3270"/>
                  <a:pt x="4443" y="3536"/>
                  <a:pt x="3689" y="3992"/>
                </a:cubicBezTo>
                <a:cubicBezTo>
                  <a:pt x="3313" y="4220"/>
                  <a:pt x="2955" y="4498"/>
                  <a:pt x="2527" y="4600"/>
                </a:cubicBezTo>
                <a:cubicBezTo>
                  <a:pt x="2100" y="4702"/>
                  <a:pt x="1570" y="4559"/>
                  <a:pt x="1405" y="4152"/>
                </a:cubicBezTo>
                <a:cubicBezTo>
                  <a:pt x="1260" y="3793"/>
                  <a:pt x="1457" y="3373"/>
                  <a:pt x="1753" y="3123"/>
                </a:cubicBezTo>
                <a:cubicBezTo>
                  <a:pt x="2049" y="2874"/>
                  <a:pt x="2426" y="2748"/>
                  <a:pt x="2779" y="2589"/>
                </a:cubicBezTo>
                <a:cubicBezTo>
                  <a:pt x="3940" y="2069"/>
                  <a:pt x="4910" y="1137"/>
                  <a:pt x="5481" y="0"/>
                </a:cubicBezTo>
                <a:cubicBezTo>
                  <a:pt x="4224" y="0"/>
                  <a:pt x="4224" y="0"/>
                  <a:pt x="4224" y="0"/>
                </a:cubicBezTo>
                <a:cubicBezTo>
                  <a:pt x="4250" y="304"/>
                  <a:pt x="4178" y="617"/>
                  <a:pt x="4013" y="874"/>
                </a:cubicBezTo>
                <a:cubicBezTo>
                  <a:pt x="3591" y="1537"/>
                  <a:pt x="2724" y="1715"/>
                  <a:pt x="1961" y="1901"/>
                </a:cubicBezTo>
                <a:cubicBezTo>
                  <a:pt x="1197" y="2087"/>
                  <a:pt x="335" y="2452"/>
                  <a:pt x="153" y="3216"/>
                </a:cubicBezTo>
                <a:cubicBezTo>
                  <a:pt x="0" y="3852"/>
                  <a:pt x="434" y="4525"/>
                  <a:pt x="1023" y="4809"/>
                </a:cubicBezTo>
                <a:cubicBezTo>
                  <a:pt x="1613" y="5094"/>
                  <a:pt x="2309" y="5060"/>
                  <a:pt x="2945" y="4905"/>
                </a:cubicBezTo>
                <a:cubicBezTo>
                  <a:pt x="3581" y="4750"/>
                  <a:pt x="4184" y="4484"/>
                  <a:pt x="4817" y="4315"/>
                </a:cubicBezTo>
                <a:cubicBezTo>
                  <a:pt x="5449" y="4147"/>
                  <a:pt x="6139" y="4081"/>
                  <a:pt x="6745" y="4326"/>
                </a:cubicBezTo>
                <a:cubicBezTo>
                  <a:pt x="7333" y="4564"/>
                  <a:pt x="7778" y="5105"/>
                  <a:pt x="7937" y="5716"/>
                </a:cubicBezTo>
                <a:cubicBezTo>
                  <a:pt x="9337" y="5716"/>
                  <a:pt x="9337" y="5716"/>
                  <a:pt x="9337" y="5716"/>
                </a:cubicBezTo>
                <a:cubicBezTo>
                  <a:pt x="9205" y="5198"/>
                  <a:pt x="8940" y="4714"/>
                  <a:pt x="8569" y="4328"/>
                </a:cubicBezTo>
                <a:cubicBezTo>
                  <a:pt x="7959" y="3693"/>
                  <a:pt x="7082" y="3341"/>
                  <a:pt x="6202" y="33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6"/>
          <p:cNvSpPr/>
          <p:nvPr/>
        </p:nvSpPr>
        <p:spPr bwMode="auto">
          <a:xfrm>
            <a:off x="-12700" y="-1"/>
            <a:ext cx="7873101" cy="5143501"/>
          </a:xfrm>
          <a:custGeom>
            <a:gdLst>
              <a:gd name="T0" fmla="*/ 7395 w 8587"/>
              <a:gd name="T1" fmla="*/ 4326 h 5716"/>
              <a:gd name="T2" fmla="*/ 5467 w 8587"/>
              <a:gd name="T3" fmla="*/ 4315 h 5716"/>
              <a:gd name="T4" fmla="*/ 3595 w 8587"/>
              <a:gd name="T5" fmla="*/ 4905 h 5716"/>
              <a:gd name="T6" fmla="*/ 1673 w 8587"/>
              <a:gd name="T7" fmla="*/ 4809 h 5716"/>
              <a:gd name="T8" fmla="*/ 803 w 8587"/>
              <a:gd name="T9" fmla="*/ 3216 h 5716"/>
              <a:gd name="T10" fmla="*/ 2611 w 8587"/>
              <a:gd name="T11" fmla="*/ 1901 h 5716"/>
              <a:gd name="T12" fmla="*/ 4663 w 8587"/>
              <a:gd name="T13" fmla="*/ 874 h 5716"/>
              <a:gd name="T14" fmla="*/ 4874 w 8587"/>
              <a:gd name="T15" fmla="*/ 0 h 5716"/>
              <a:gd name="T16" fmla="*/ 2536 w 8587"/>
              <a:gd name="T17" fmla="*/ 0 h 5716"/>
              <a:gd name="T18" fmla="*/ 0 w 8587"/>
              <a:gd name="T19" fmla="*/ 2205 h 5716"/>
              <a:gd name="T20" fmla="*/ 0 w 8587"/>
              <a:gd name="T21" fmla="*/ 4802 h 5716"/>
              <a:gd name="T22" fmla="*/ 537 w 8587"/>
              <a:gd name="T23" fmla="*/ 5493 h 5716"/>
              <a:gd name="T24" fmla="*/ 841 w 8587"/>
              <a:gd name="T25" fmla="*/ 5716 h 5716"/>
              <a:gd name="T26" fmla="*/ 8587 w 8587"/>
              <a:gd name="T27" fmla="*/ 5716 h 5716"/>
              <a:gd name="T28" fmla="*/ 7395 w 8587"/>
              <a:gd name="T29" fmla="*/ 432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8587" h="5716">
                <a:moveTo>
                  <a:pt x="7395" y="4326"/>
                </a:moveTo>
                <a:cubicBezTo>
                  <a:pt x="6789" y="4081"/>
                  <a:pt x="6099" y="4147"/>
                  <a:pt x="5467" y="4315"/>
                </a:cubicBezTo>
                <a:cubicBezTo>
                  <a:pt x="4834" y="4484"/>
                  <a:pt x="4231" y="4750"/>
                  <a:pt x="3595" y="4905"/>
                </a:cubicBezTo>
                <a:cubicBezTo>
                  <a:pt x="2959" y="5060"/>
                  <a:pt x="2263" y="5094"/>
                  <a:pt x="1673" y="4809"/>
                </a:cubicBezTo>
                <a:cubicBezTo>
                  <a:pt x="1084" y="4525"/>
                  <a:pt x="650" y="3852"/>
                  <a:pt x="803" y="3216"/>
                </a:cubicBezTo>
                <a:cubicBezTo>
                  <a:pt x="985" y="2452"/>
                  <a:pt x="1847" y="2087"/>
                  <a:pt x="2611" y="1901"/>
                </a:cubicBezTo>
                <a:cubicBezTo>
                  <a:pt x="3374" y="1715"/>
                  <a:pt x="4241" y="1537"/>
                  <a:pt x="4663" y="874"/>
                </a:cubicBezTo>
                <a:cubicBezTo>
                  <a:pt x="4828" y="617"/>
                  <a:pt x="4900" y="304"/>
                  <a:pt x="4874" y="0"/>
                </a:cubicBezTo>
                <a:cubicBezTo>
                  <a:pt x="2536" y="0"/>
                  <a:pt x="2536" y="0"/>
                  <a:pt x="2536" y="0"/>
                </a:cubicBezTo>
                <a:cubicBezTo>
                  <a:pt x="1980" y="998"/>
                  <a:pt x="1065" y="1793"/>
                  <a:pt x="0" y="2205"/>
                </a:cubicBezTo>
                <a:cubicBezTo>
                  <a:pt x="0" y="4802"/>
                  <a:pt x="0" y="4802"/>
                  <a:pt x="0" y="4802"/>
                </a:cubicBezTo>
                <a:cubicBezTo>
                  <a:pt x="135" y="5062"/>
                  <a:pt x="316" y="5299"/>
                  <a:pt x="537" y="5493"/>
                </a:cubicBezTo>
                <a:cubicBezTo>
                  <a:pt x="632" y="5576"/>
                  <a:pt x="734" y="5650"/>
                  <a:pt x="841" y="5716"/>
                </a:cubicBezTo>
                <a:cubicBezTo>
                  <a:pt x="8587" y="5716"/>
                  <a:pt x="8587" y="5716"/>
                  <a:pt x="8587" y="5716"/>
                </a:cubicBezTo>
                <a:cubicBezTo>
                  <a:pt x="8428" y="5105"/>
                  <a:pt x="7983" y="4564"/>
                  <a:pt x="7395" y="432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7"/>
          <p:cNvSpPr/>
          <p:nvPr/>
        </p:nvSpPr>
        <p:spPr bwMode="auto">
          <a:xfrm>
            <a:off x="-12700" y="-1"/>
            <a:ext cx="2325068" cy="1983922"/>
          </a:xfrm>
          <a:custGeom>
            <a:gdLst>
              <a:gd name="T0" fmla="*/ 2536 w 2536"/>
              <a:gd name="T1" fmla="*/ 0 h 2205"/>
              <a:gd name="T2" fmla="*/ 0 w 2536"/>
              <a:gd name="T3" fmla="*/ 0 h 2205"/>
              <a:gd name="T4" fmla="*/ 0 w 2536"/>
              <a:gd name="T5" fmla="*/ 2205 h 2205"/>
              <a:gd name="T6" fmla="*/ 2536 w 2536"/>
              <a:gd name="T7" fmla="*/ 0 h 22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36" h="2205">
                <a:moveTo>
                  <a:pt x="2536" y="0"/>
                </a:moveTo>
                <a:cubicBezTo>
                  <a:pt x="0" y="0"/>
                  <a:pt x="0" y="0"/>
                  <a:pt x="0" y="0"/>
                </a:cubicBezTo>
                <a:cubicBezTo>
                  <a:pt x="0" y="2205"/>
                  <a:pt x="0" y="2205"/>
                  <a:pt x="0" y="2205"/>
                </a:cubicBezTo>
                <a:cubicBezTo>
                  <a:pt x="1065" y="1793"/>
                  <a:pt x="1980" y="998"/>
                  <a:pt x="25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8"/>
          <p:cNvSpPr/>
          <p:nvPr/>
        </p:nvSpPr>
        <p:spPr bwMode="auto">
          <a:xfrm>
            <a:off x="-12700" y="4321149"/>
            <a:ext cx="771013" cy="822351"/>
          </a:xfrm>
          <a:custGeom>
            <a:gdLst>
              <a:gd name="T0" fmla="*/ 0 w 841"/>
              <a:gd name="T1" fmla="*/ 0 h 914"/>
              <a:gd name="T2" fmla="*/ 0 w 841"/>
              <a:gd name="T3" fmla="*/ 914 h 914"/>
              <a:gd name="T4" fmla="*/ 841 w 841"/>
              <a:gd name="T5" fmla="*/ 914 h 914"/>
              <a:gd name="T6" fmla="*/ 537 w 841"/>
              <a:gd name="T7" fmla="*/ 691 h 914"/>
              <a:gd name="T8" fmla="*/ 0 w 841"/>
              <a:gd name="T9" fmla="*/ 0 h 9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41" h="914">
                <a:moveTo>
                  <a:pt x="0" y="0"/>
                </a:moveTo>
                <a:cubicBezTo>
                  <a:pt x="0" y="914"/>
                  <a:pt x="0" y="914"/>
                  <a:pt x="0" y="914"/>
                </a:cubicBezTo>
                <a:cubicBezTo>
                  <a:pt x="841" y="914"/>
                  <a:pt x="841" y="914"/>
                  <a:pt x="841" y="914"/>
                </a:cubicBezTo>
                <a:cubicBezTo>
                  <a:pt x="734" y="848"/>
                  <a:pt x="632" y="774"/>
                  <a:pt x="537" y="691"/>
                </a:cubicBezTo>
                <a:cubicBezTo>
                  <a:pt x="316" y="497"/>
                  <a:pt x="135" y="26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副标题 21506"/>
          <p:cNvSpPr txBox="1"/>
          <p:nvPr/>
        </p:nvSpPr>
        <p:spPr>
          <a:xfrm flipH="1">
            <a:off x="4580097" y="1123950"/>
            <a:ext cx="4093301" cy="838200"/>
          </a:xfrm>
          <a:prstGeom prst="rect">
            <a:avLst/>
          </a:prstGeom>
          <a:ln>
            <a:noFill/>
          </a:ln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6000" spc="1600" smtClean="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rPr>
              <a:t>积极</a:t>
            </a:r>
            <a:r>
              <a:rPr lang="zh-CN" altLang="en-US" sz="6000" spc="1600" smtClean="0">
                <a:solidFill>
                  <a:schemeClr val="accent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rPr>
              <a:t>态</a:t>
            </a:r>
            <a:r>
              <a:rPr lang="zh-CN" altLang="en-US" sz="6000" spc="1600" smtClean="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rPr>
              <a:t>度</a:t>
            </a:r>
            <a:endParaRPr lang="zh-CN" altLang="en-US" sz="6000" spc="1600">
              <a:solidFill>
                <a:schemeClr val="tx2"/>
              </a:solidFill>
              <a:latin typeface="阿里汉仪智能黑体" panose="00020600040101010101" pitchFamily="18" charset="-122"/>
              <a:ea typeface="阿里汉仪智能黑体" panose="00020600040101010101" pitchFamily="18" charset="-122"/>
              <a:cs typeface="+mn-ea"/>
              <a:sym typeface="+mn-lt"/>
            </a:endParaRPr>
          </a:p>
        </p:txBody>
      </p:sp>
      <p:grpSp>
        <p:nvGrpSpPr>
          <p:cNvPr id="6" name="组合 5"/>
          <p:cNvGrpSpPr/>
          <p:nvPr/>
        </p:nvGrpSpPr>
        <p:grpSpPr>
          <a:xfrm>
            <a:off x="4590018" y="2758906"/>
            <a:ext cx="4062031" cy="477054"/>
            <a:chOff x="4732676" y="1962150"/>
            <a:chExt cx="3581400" cy="477054"/>
          </a:xfrm>
        </p:grpSpPr>
        <p:sp>
          <p:nvSpPr>
            <p:cNvPr id="32" name="矩形 31"/>
            <p:cNvSpPr/>
            <p:nvPr/>
          </p:nvSpPr>
          <p:spPr>
            <a:xfrm>
              <a:off x="4732676" y="1962150"/>
              <a:ext cx="3581400" cy="477054"/>
            </a:xfrm>
            <a:prstGeom prst="rect">
              <a:avLst/>
            </a:prstGeom>
            <a:noFill/>
            <a:ln w="9525">
              <a:noFill/>
            </a:ln>
          </p:spPr>
          <p:txBody>
            <a:bodyPr wrap="square" anchor="t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500" spc="1200" smtClean="0">
                  <a:solidFill>
                    <a:schemeClr val="tx2"/>
                  </a:solidFill>
                  <a:latin typeface="+mn-ea"/>
                </a:rPr>
                <a:t>公司员工态度培训</a:t>
              </a:r>
              <a:endParaRPr lang="zh-CN" altLang="en-US" sz="2500" spc="1200">
                <a:solidFill>
                  <a:schemeClr val="tx2"/>
                </a:solidFill>
                <a:latin typeface="+mn-ea"/>
              </a:endParaRPr>
            </a:p>
          </p:txBody>
        </p:sp>
        <p:cxnSp>
          <p:nvCxnSpPr>
            <p:cNvPr id="5" name="直接连接符 4"/>
            <p:cNvCxnSpPr/>
            <p:nvPr/>
          </p:nvCxnSpPr>
          <p:spPr>
            <a:xfrm>
              <a:off x="4773870" y="2418233"/>
              <a:ext cx="3276600" cy="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7" name="组合 26"/>
          <p:cNvGrpSpPr/>
          <p:nvPr/>
        </p:nvGrpSpPr>
        <p:grpSpPr>
          <a:xfrm>
            <a:off x="3170191" y="1363115"/>
            <a:ext cx="827053" cy="850588"/>
            <a:chOff x="3170191" y="1363115"/>
            <a:chExt cx="827053" cy="850588"/>
          </a:xfrm>
        </p:grpSpPr>
        <p:sp>
          <p:nvSpPr>
            <p:cNvPr id="30" name="副标题 21506"/>
            <p:cNvSpPr txBox="1"/>
            <p:nvPr/>
          </p:nvSpPr>
          <p:spPr>
            <a:xfrm flipH="1">
              <a:off x="3170191" y="1778273"/>
              <a:ext cx="827053" cy="435430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zh-CN" altLang="en-US" sz="18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梦想</a:t>
              </a:r>
              <a:endParaRPr lang="zh-CN" altLang="en-US" sz="18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9" name="直接连接符 8"/>
            <p:cNvCxnSpPr/>
            <p:nvPr/>
          </p:nvCxnSpPr>
          <p:spPr>
            <a:xfrm flipH="1" flipV="1">
              <a:off x="3505200" y="1363115"/>
              <a:ext cx="0" cy="47697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504" name="组合 21503"/>
          <p:cNvGrpSpPr/>
          <p:nvPr/>
        </p:nvGrpSpPr>
        <p:grpSpPr>
          <a:xfrm>
            <a:off x="2235065" y="0"/>
            <a:ext cx="827053" cy="2549558"/>
            <a:chOff x="2235065" y="0"/>
            <a:chExt cx="827053" cy="2549558"/>
          </a:xfrm>
        </p:grpSpPr>
        <p:sp>
          <p:nvSpPr>
            <p:cNvPr id="31" name="副标题 21506"/>
            <p:cNvSpPr txBox="1"/>
            <p:nvPr/>
          </p:nvSpPr>
          <p:spPr>
            <a:xfrm flipH="1">
              <a:off x="2235065" y="2114128"/>
              <a:ext cx="827053" cy="435430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zh-CN" altLang="en-US" sz="18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拼搏</a:t>
              </a:r>
              <a:endParaRPr lang="zh-CN" altLang="en-US" sz="18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36" name="直接连接符 35"/>
            <p:cNvCxnSpPr/>
            <p:nvPr/>
          </p:nvCxnSpPr>
          <p:spPr>
            <a:xfrm flipH="1" flipV="1">
              <a:off x="2568631" y="0"/>
              <a:ext cx="0" cy="215609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505" name="组合 21504"/>
          <p:cNvGrpSpPr/>
          <p:nvPr/>
        </p:nvGrpSpPr>
        <p:grpSpPr>
          <a:xfrm>
            <a:off x="1396310" y="819150"/>
            <a:ext cx="827053" cy="2143764"/>
            <a:chOff x="1396310" y="819150"/>
            <a:chExt cx="827053" cy="2143764"/>
          </a:xfrm>
        </p:grpSpPr>
        <p:sp>
          <p:nvSpPr>
            <p:cNvPr id="34" name="副标题 21506"/>
            <p:cNvSpPr txBox="1"/>
            <p:nvPr/>
          </p:nvSpPr>
          <p:spPr>
            <a:xfrm flipH="1">
              <a:off x="1396310" y="2527484"/>
              <a:ext cx="827053" cy="435430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zh-CN" altLang="en-US" sz="18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努力</a:t>
              </a:r>
              <a:endParaRPr lang="zh-CN" altLang="en-US" sz="18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38" name="直接连接符 37"/>
            <p:cNvCxnSpPr/>
            <p:nvPr/>
          </p:nvCxnSpPr>
          <p:spPr>
            <a:xfrm flipH="1" flipV="1">
              <a:off x="1675417" y="819150"/>
              <a:ext cx="0" cy="1772507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1506" name="组合 21505"/>
          <p:cNvGrpSpPr/>
          <p:nvPr/>
        </p:nvGrpSpPr>
        <p:grpSpPr>
          <a:xfrm>
            <a:off x="927250" y="2214390"/>
            <a:ext cx="827053" cy="1449303"/>
            <a:chOff x="927250" y="2214390"/>
            <a:chExt cx="827053" cy="1449303"/>
          </a:xfrm>
        </p:grpSpPr>
        <p:sp>
          <p:nvSpPr>
            <p:cNvPr id="33" name="副标题 21506"/>
            <p:cNvSpPr txBox="1"/>
            <p:nvPr/>
          </p:nvSpPr>
          <p:spPr>
            <a:xfrm flipH="1">
              <a:off x="927250" y="3228263"/>
              <a:ext cx="827053" cy="435430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zh-CN" altLang="en-US" sz="18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巅峰</a:t>
              </a:r>
              <a:endParaRPr lang="zh-CN" altLang="en-US" sz="18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41" name="直接连接符 40"/>
            <p:cNvCxnSpPr/>
            <p:nvPr/>
          </p:nvCxnSpPr>
          <p:spPr>
            <a:xfrm flipH="1" flipV="1">
              <a:off x="1175163" y="2214390"/>
              <a:ext cx="0" cy="1065654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1508" name="pd-5b831be3b79b2632">
            <a:hlinkClick action="ppaction://media"/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5"/>
              </p:ext>
            </p:extLst>
          </p:nvPr>
        </p:nvPicPr>
        <p:blipFill>
          <a:blip r:embed="rId3"/>
          <a:stretch>
            <a:fillRect/>
          </a:stretch>
        </p:blipFill>
        <p:spPr>
          <a:xfrm>
            <a:off x="731176" y="5578603"/>
            <a:ext cx="609600" cy="609600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advTm="0" p14:dur="0"/>
    </mc:Choice>
    <mc:Fallback>
      <p:transition advTm="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150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  <p:cond evt="onBegin" delay="0">
                          <p:tn val="6"/>
                        </p:cond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9" dur="1000" decel="6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2" dur="10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  <p:cond evt="onBegin" delay="0">
                          <p:tn val="16"/>
                        </p:cond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  <p:cond evt="onBegin" delay="0">
                          <p:tn val="21"/>
                        </p:cond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  <p:cond evt="onBegin" delay="0">
                          <p:tn val="26"/>
                        </p:cond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dur="50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15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15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17" presetClass="entr" presetSubtype="10" dur="500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  <p:cond evt="onBegin" delay="0">
                          <p:tn val="44"/>
                        </p:cond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2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Scale>
                                      <p:cBhvr>
                                        <p:cTn id="49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from x="250000" y="250000"/>
                                      <p:to x="100000" y="100000"/>
                                    </p:animScale>
                                    <p:animMotion origin="layout" path="M -0.46736 0.92887 C -0.37517 0.88508 -0.02552 0.75279 0.0908 0.66613 C 0.20747 0.57948 0.21649 0.50394 0.23177 0.40825 C 0.24705 0.31256 0.22118 0.15964 0.18264 0.09152 C 0.1441 0.02341 0.03802 0 0 0" pathEditMode="relative" ptsTypes="">
                                      <p:cBhvr>
                                        <p:cTn id="50" dur="10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  <p:cond evt="onBegin" delay="0">
                          <p:tn val="51"/>
                        </p:cond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numSld="999" showWhenStopped="0">
                <p:cTn id="59" repeatCount="indefinite" fill="remove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1508"/>
                </p:tgtEl>
              </p:cMediaNode>
            </p:audio>
          </p:childTnLst>
        </p:cTn>
      </p:par>
    </p:tnLst>
    <p:bldLst>
      <p:bldP spid="21" grpId="0"/>
      <p:bldP spid="22" grpId="0"/>
      <p:bldP spid="23" grpId="0"/>
      <p:bldP spid="24" grpId="0"/>
      <p:bldP spid="40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Freeform 5"/>
          <p:cNvSpPr/>
          <p:nvPr/>
        </p:nvSpPr>
        <p:spPr bwMode="auto">
          <a:xfrm>
            <a:off x="583312" y="-1"/>
            <a:ext cx="8560688" cy="5143501"/>
          </a:xfrm>
          <a:custGeom>
            <a:gdLst>
              <a:gd name="T0" fmla="*/ 6202 w 9337"/>
              <a:gd name="T1" fmla="*/ 3306 h 5716"/>
              <a:gd name="T2" fmla="*/ 3689 w 9337"/>
              <a:gd name="T3" fmla="*/ 3992 h 5716"/>
              <a:gd name="T4" fmla="*/ 2527 w 9337"/>
              <a:gd name="T5" fmla="*/ 4600 h 5716"/>
              <a:gd name="T6" fmla="*/ 1405 w 9337"/>
              <a:gd name="T7" fmla="*/ 4152 h 5716"/>
              <a:gd name="T8" fmla="*/ 1753 w 9337"/>
              <a:gd name="T9" fmla="*/ 3123 h 5716"/>
              <a:gd name="T10" fmla="*/ 2779 w 9337"/>
              <a:gd name="T11" fmla="*/ 2589 h 5716"/>
              <a:gd name="T12" fmla="*/ 5481 w 9337"/>
              <a:gd name="T13" fmla="*/ 0 h 5716"/>
              <a:gd name="T14" fmla="*/ 4224 w 9337"/>
              <a:gd name="T15" fmla="*/ 0 h 5716"/>
              <a:gd name="T16" fmla="*/ 4013 w 9337"/>
              <a:gd name="T17" fmla="*/ 874 h 5716"/>
              <a:gd name="T18" fmla="*/ 1961 w 9337"/>
              <a:gd name="T19" fmla="*/ 1901 h 5716"/>
              <a:gd name="T20" fmla="*/ 153 w 9337"/>
              <a:gd name="T21" fmla="*/ 3216 h 5716"/>
              <a:gd name="T22" fmla="*/ 1023 w 9337"/>
              <a:gd name="T23" fmla="*/ 4809 h 5716"/>
              <a:gd name="T24" fmla="*/ 2945 w 9337"/>
              <a:gd name="T25" fmla="*/ 4905 h 5716"/>
              <a:gd name="T26" fmla="*/ 4817 w 9337"/>
              <a:gd name="T27" fmla="*/ 4315 h 5716"/>
              <a:gd name="T28" fmla="*/ 6745 w 9337"/>
              <a:gd name="T29" fmla="*/ 4326 h 5716"/>
              <a:gd name="T30" fmla="*/ 7937 w 9337"/>
              <a:gd name="T31" fmla="*/ 5716 h 5716"/>
              <a:gd name="T32" fmla="*/ 9337 w 9337"/>
              <a:gd name="T33" fmla="*/ 5716 h 5716"/>
              <a:gd name="T34" fmla="*/ 8569 w 9337"/>
              <a:gd name="T35" fmla="*/ 4328 h 5716"/>
              <a:gd name="T36" fmla="*/ 6202 w 9337"/>
              <a:gd name="T37" fmla="*/ 330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9337" h="5716">
                <a:moveTo>
                  <a:pt x="6202" y="3306"/>
                </a:moveTo>
                <a:cubicBezTo>
                  <a:pt x="5322" y="3270"/>
                  <a:pt x="4443" y="3536"/>
                  <a:pt x="3689" y="3992"/>
                </a:cubicBezTo>
                <a:cubicBezTo>
                  <a:pt x="3313" y="4220"/>
                  <a:pt x="2955" y="4498"/>
                  <a:pt x="2527" y="4600"/>
                </a:cubicBezTo>
                <a:cubicBezTo>
                  <a:pt x="2100" y="4702"/>
                  <a:pt x="1570" y="4559"/>
                  <a:pt x="1405" y="4152"/>
                </a:cubicBezTo>
                <a:cubicBezTo>
                  <a:pt x="1260" y="3793"/>
                  <a:pt x="1457" y="3373"/>
                  <a:pt x="1753" y="3123"/>
                </a:cubicBezTo>
                <a:cubicBezTo>
                  <a:pt x="2049" y="2874"/>
                  <a:pt x="2426" y="2748"/>
                  <a:pt x="2779" y="2589"/>
                </a:cubicBezTo>
                <a:cubicBezTo>
                  <a:pt x="3940" y="2069"/>
                  <a:pt x="4910" y="1137"/>
                  <a:pt x="5481" y="0"/>
                </a:cubicBezTo>
                <a:cubicBezTo>
                  <a:pt x="4224" y="0"/>
                  <a:pt x="4224" y="0"/>
                  <a:pt x="4224" y="0"/>
                </a:cubicBezTo>
                <a:cubicBezTo>
                  <a:pt x="4250" y="304"/>
                  <a:pt x="4178" y="617"/>
                  <a:pt x="4013" y="874"/>
                </a:cubicBezTo>
                <a:cubicBezTo>
                  <a:pt x="3591" y="1537"/>
                  <a:pt x="2724" y="1715"/>
                  <a:pt x="1961" y="1901"/>
                </a:cubicBezTo>
                <a:cubicBezTo>
                  <a:pt x="1197" y="2087"/>
                  <a:pt x="335" y="2452"/>
                  <a:pt x="153" y="3216"/>
                </a:cubicBezTo>
                <a:cubicBezTo>
                  <a:pt x="0" y="3852"/>
                  <a:pt x="434" y="4525"/>
                  <a:pt x="1023" y="4809"/>
                </a:cubicBezTo>
                <a:cubicBezTo>
                  <a:pt x="1613" y="5094"/>
                  <a:pt x="2309" y="5060"/>
                  <a:pt x="2945" y="4905"/>
                </a:cubicBezTo>
                <a:cubicBezTo>
                  <a:pt x="3581" y="4750"/>
                  <a:pt x="4184" y="4484"/>
                  <a:pt x="4817" y="4315"/>
                </a:cubicBezTo>
                <a:cubicBezTo>
                  <a:pt x="5449" y="4147"/>
                  <a:pt x="6139" y="4081"/>
                  <a:pt x="6745" y="4326"/>
                </a:cubicBezTo>
                <a:cubicBezTo>
                  <a:pt x="7333" y="4564"/>
                  <a:pt x="7778" y="5105"/>
                  <a:pt x="7937" y="5716"/>
                </a:cubicBezTo>
                <a:cubicBezTo>
                  <a:pt x="9337" y="5716"/>
                  <a:pt x="9337" y="5716"/>
                  <a:pt x="9337" y="5716"/>
                </a:cubicBezTo>
                <a:cubicBezTo>
                  <a:pt x="9205" y="5198"/>
                  <a:pt x="8940" y="4714"/>
                  <a:pt x="8569" y="4328"/>
                </a:cubicBezTo>
                <a:cubicBezTo>
                  <a:pt x="7959" y="3693"/>
                  <a:pt x="7082" y="3341"/>
                  <a:pt x="6202" y="33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6"/>
          <p:cNvSpPr/>
          <p:nvPr/>
        </p:nvSpPr>
        <p:spPr bwMode="auto">
          <a:xfrm>
            <a:off x="-12700" y="-1"/>
            <a:ext cx="7873101" cy="5143501"/>
          </a:xfrm>
          <a:custGeom>
            <a:gdLst>
              <a:gd name="T0" fmla="*/ 7395 w 8587"/>
              <a:gd name="T1" fmla="*/ 4326 h 5716"/>
              <a:gd name="T2" fmla="*/ 5467 w 8587"/>
              <a:gd name="T3" fmla="*/ 4315 h 5716"/>
              <a:gd name="T4" fmla="*/ 3595 w 8587"/>
              <a:gd name="T5" fmla="*/ 4905 h 5716"/>
              <a:gd name="T6" fmla="*/ 1673 w 8587"/>
              <a:gd name="T7" fmla="*/ 4809 h 5716"/>
              <a:gd name="T8" fmla="*/ 803 w 8587"/>
              <a:gd name="T9" fmla="*/ 3216 h 5716"/>
              <a:gd name="T10" fmla="*/ 2611 w 8587"/>
              <a:gd name="T11" fmla="*/ 1901 h 5716"/>
              <a:gd name="T12" fmla="*/ 4663 w 8587"/>
              <a:gd name="T13" fmla="*/ 874 h 5716"/>
              <a:gd name="T14" fmla="*/ 4874 w 8587"/>
              <a:gd name="T15" fmla="*/ 0 h 5716"/>
              <a:gd name="T16" fmla="*/ 2536 w 8587"/>
              <a:gd name="T17" fmla="*/ 0 h 5716"/>
              <a:gd name="T18" fmla="*/ 0 w 8587"/>
              <a:gd name="T19" fmla="*/ 2205 h 5716"/>
              <a:gd name="T20" fmla="*/ 0 w 8587"/>
              <a:gd name="T21" fmla="*/ 4802 h 5716"/>
              <a:gd name="T22" fmla="*/ 537 w 8587"/>
              <a:gd name="T23" fmla="*/ 5493 h 5716"/>
              <a:gd name="T24" fmla="*/ 841 w 8587"/>
              <a:gd name="T25" fmla="*/ 5716 h 5716"/>
              <a:gd name="T26" fmla="*/ 8587 w 8587"/>
              <a:gd name="T27" fmla="*/ 5716 h 5716"/>
              <a:gd name="T28" fmla="*/ 7395 w 8587"/>
              <a:gd name="T29" fmla="*/ 432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8587" h="5716">
                <a:moveTo>
                  <a:pt x="7395" y="4326"/>
                </a:moveTo>
                <a:cubicBezTo>
                  <a:pt x="6789" y="4081"/>
                  <a:pt x="6099" y="4147"/>
                  <a:pt x="5467" y="4315"/>
                </a:cubicBezTo>
                <a:cubicBezTo>
                  <a:pt x="4834" y="4484"/>
                  <a:pt x="4231" y="4750"/>
                  <a:pt x="3595" y="4905"/>
                </a:cubicBezTo>
                <a:cubicBezTo>
                  <a:pt x="2959" y="5060"/>
                  <a:pt x="2263" y="5094"/>
                  <a:pt x="1673" y="4809"/>
                </a:cubicBezTo>
                <a:cubicBezTo>
                  <a:pt x="1084" y="4525"/>
                  <a:pt x="650" y="3852"/>
                  <a:pt x="803" y="3216"/>
                </a:cubicBezTo>
                <a:cubicBezTo>
                  <a:pt x="985" y="2452"/>
                  <a:pt x="1847" y="2087"/>
                  <a:pt x="2611" y="1901"/>
                </a:cubicBezTo>
                <a:cubicBezTo>
                  <a:pt x="3374" y="1715"/>
                  <a:pt x="4241" y="1537"/>
                  <a:pt x="4663" y="874"/>
                </a:cubicBezTo>
                <a:cubicBezTo>
                  <a:pt x="4828" y="617"/>
                  <a:pt x="4900" y="304"/>
                  <a:pt x="4874" y="0"/>
                </a:cubicBezTo>
                <a:cubicBezTo>
                  <a:pt x="2536" y="0"/>
                  <a:pt x="2536" y="0"/>
                  <a:pt x="2536" y="0"/>
                </a:cubicBezTo>
                <a:cubicBezTo>
                  <a:pt x="1980" y="998"/>
                  <a:pt x="1065" y="1793"/>
                  <a:pt x="0" y="2205"/>
                </a:cubicBezTo>
                <a:cubicBezTo>
                  <a:pt x="0" y="4802"/>
                  <a:pt x="0" y="4802"/>
                  <a:pt x="0" y="4802"/>
                </a:cubicBezTo>
                <a:cubicBezTo>
                  <a:pt x="135" y="5062"/>
                  <a:pt x="316" y="5299"/>
                  <a:pt x="537" y="5493"/>
                </a:cubicBezTo>
                <a:cubicBezTo>
                  <a:pt x="632" y="5576"/>
                  <a:pt x="734" y="5650"/>
                  <a:pt x="841" y="5716"/>
                </a:cubicBezTo>
                <a:cubicBezTo>
                  <a:pt x="8587" y="5716"/>
                  <a:pt x="8587" y="5716"/>
                  <a:pt x="8587" y="5716"/>
                </a:cubicBezTo>
                <a:cubicBezTo>
                  <a:pt x="8428" y="5105"/>
                  <a:pt x="7983" y="4564"/>
                  <a:pt x="7395" y="432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7"/>
          <p:cNvSpPr/>
          <p:nvPr/>
        </p:nvSpPr>
        <p:spPr bwMode="auto">
          <a:xfrm>
            <a:off x="-12700" y="-1"/>
            <a:ext cx="2325068" cy="1983922"/>
          </a:xfrm>
          <a:custGeom>
            <a:gdLst>
              <a:gd name="T0" fmla="*/ 2536 w 2536"/>
              <a:gd name="T1" fmla="*/ 0 h 2205"/>
              <a:gd name="T2" fmla="*/ 0 w 2536"/>
              <a:gd name="T3" fmla="*/ 0 h 2205"/>
              <a:gd name="T4" fmla="*/ 0 w 2536"/>
              <a:gd name="T5" fmla="*/ 2205 h 2205"/>
              <a:gd name="T6" fmla="*/ 2536 w 2536"/>
              <a:gd name="T7" fmla="*/ 0 h 22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36" h="2205">
                <a:moveTo>
                  <a:pt x="2536" y="0"/>
                </a:moveTo>
                <a:cubicBezTo>
                  <a:pt x="0" y="0"/>
                  <a:pt x="0" y="0"/>
                  <a:pt x="0" y="0"/>
                </a:cubicBezTo>
                <a:cubicBezTo>
                  <a:pt x="0" y="2205"/>
                  <a:pt x="0" y="2205"/>
                  <a:pt x="0" y="2205"/>
                </a:cubicBezTo>
                <a:cubicBezTo>
                  <a:pt x="1065" y="1793"/>
                  <a:pt x="1980" y="998"/>
                  <a:pt x="25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8"/>
          <p:cNvSpPr/>
          <p:nvPr/>
        </p:nvSpPr>
        <p:spPr bwMode="auto">
          <a:xfrm>
            <a:off x="-12700" y="4321149"/>
            <a:ext cx="771013" cy="822351"/>
          </a:xfrm>
          <a:custGeom>
            <a:gdLst>
              <a:gd name="T0" fmla="*/ 0 w 841"/>
              <a:gd name="T1" fmla="*/ 0 h 914"/>
              <a:gd name="T2" fmla="*/ 0 w 841"/>
              <a:gd name="T3" fmla="*/ 914 h 914"/>
              <a:gd name="T4" fmla="*/ 841 w 841"/>
              <a:gd name="T5" fmla="*/ 914 h 914"/>
              <a:gd name="T6" fmla="*/ 537 w 841"/>
              <a:gd name="T7" fmla="*/ 691 h 914"/>
              <a:gd name="T8" fmla="*/ 0 w 841"/>
              <a:gd name="T9" fmla="*/ 0 h 9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41" h="914">
                <a:moveTo>
                  <a:pt x="0" y="0"/>
                </a:moveTo>
                <a:cubicBezTo>
                  <a:pt x="0" y="914"/>
                  <a:pt x="0" y="914"/>
                  <a:pt x="0" y="914"/>
                </a:cubicBezTo>
                <a:cubicBezTo>
                  <a:pt x="841" y="914"/>
                  <a:pt x="841" y="914"/>
                  <a:pt x="841" y="914"/>
                </a:cubicBezTo>
                <a:cubicBezTo>
                  <a:pt x="734" y="848"/>
                  <a:pt x="632" y="774"/>
                  <a:pt x="537" y="691"/>
                </a:cubicBezTo>
                <a:cubicBezTo>
                  <a:pt x="316" y="497"/>
                  <a:pt x="135" y="26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05" name="组合 21504"/>
          <p:cNvGrpSpPr/>
          <p:nvPr/>
        </p:nvGrpSpPr>
        <p:grpSpPr>
          <a:xfrm>
            <a:off x="1676400" y="0"/>
            <a:ext cx="1219201" cy="2647950"/>
            <a:chOff x="1206417" y="19908"/>
            <a:chExt cx="1219201" cy="2647950"/>
          </a:xfrm>
        </p:grpSpPr>
        <p:sp>
          <p:nvSpPr>
            <p:cNvPr id="34" name="副标题 21506"/>
            <p:cNvSpPr txBox="1"/>
            <p:nvPr/>
          </p:nvSpPr>
          <p:spPr>
            <a:xfrm flipH="1">
              <a:off x="1206417" y="1993697"/>
              <a:ext cx="1219201" cy="674161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zh-CN" altLang="en-US" sz="4400" spc="-3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目录</a:t>
              </a:r>
              <a:endParaRPr lang="zh-CN" altLang="en-US" sz="4400" spc="-3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38" name="直接连接符 37"/>
            <p:cNvCxnSpPr/>
            <p:nvPr/>
          </p:nvCxnSpPr>
          <p:spPr>
            <a:xfrm flipH="1" flipV="1">
              <a:off x="1892220" y="19908"/>
              <a:ext cx="0" cy="205825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8" name="内容占位符 2"/>
          <p:cNvSpPr txBox="1">
            <a:spLocks noChangeArrowheads="1"/>
          </p:cNvSpPr>
          <p:nvPr/>
        </p:nvSpPr>
        <p:spPr>
          <a:xfrm>
            <a:off x="5642032" y="1276350"/>
            <a:ext cx="2739968" cy="45720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68580" tIns="34290" rIns="68580" bIns="34290" numCol="1" rtlCol="0" anchor="t" anchorCtr="0" compatLnSpc="1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en-US" altLang="zh-CN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01</a:t>
            </a:r>
            <a:r>
              <a:rPr lang="zh-CN" altLang="en-US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、理解你的态度</a:t>
            </a:r>
            <a:endParaRPr lang="zh-CN" altLang="en-US" sz="21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35" name="内容占位符 2"/>
          <p:cNvSpPr txBox="1">
            <a:spLocks noChangeArrowheads="1"/>
          </p:cNvSpPr>
          <p:nvPr/>
        </p:nvSpPr>
        <p:spPr>
          <a:xfrm>
            <a:off x="4946891" y="2038350"/>
            <a:ext cx="2739968" cy="457200"/>
          </a:xfrm>
          <a:prstGeom prst="rect">
            <a:avLst/>
          </a:prstGeom>
          <a:solidFill>
            <a:schemeClr val="accent2"/>
          </a:solidFill>
        </p:spPr>
        <p:txBody>
          <a:bodyPr vert="horz" wrap="square" lIns="68580" tIns="34290" rIns="68580" bIns="34290" numCol="1" rtlCol="0" anchor="t" anchorCtr="0" compatLnSpc="1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None/>
              <a:defRPr/>
            </a:pPr>
            <a:r>
              <a:rPr lang="en-US" altLang="zh-CN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02</a:t>
            </a:r>
            <a:r>
              <a:rPr lang="zh-CN" altLang="en-US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、调整</a:t>
            </a:r>
            <a:r>
              <a:rPr lang="zh-CN" altLang="en-US" sz="210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你的态度</a:t>
            </a:r>
            <a:endParaRPr lang="zh-CN" altLang="en-US" sz="21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37" name="内容占位符 2"/>
          <p:cNvSpPr txBox="1">
            <a:spLocks noChangeArrowheads="1"/>
          </p:cNvSpPr>
          <p:nvPr/>
        </p:nvSpPr>
        <p:spPr>
          <a:xfrm>
            <a:off x="3733800" y="2876550"/>
            <a:ext cx="2739968" cy="457200"/>
          </a:xfrm>
          <a:prstGeom prst="rect">
            <a:avLst/>
          </a:prstGeom>
          <a:solidFill>
            <a:schemeClr val="accent1"/>
          </a:solidFill>
        </p:spPr>
        <p:txBody>
          <a:bodyPr vert="horz" wrap="square" lIns="68580" tIns="34290" rIns="68580" bIns="34290" numCol="1" rtlCol="0" anchor="t" anchorCtr="0" compatLnSpc="1">
            <a:norm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None/>
              <a:defRPr/>
            </a:pPr>
            <a:r>
              <a:rPr lang="en-US" altLang="zh-CN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03</a:t>
            </a:r>
            <a:r>
              <a:rPr lang="zh-CN" altLang="en-US" sz="21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、态度</a:t>
            </a:r>
            <a:r>
              <a:rPr lang="zh-CN" altLang="en-US" sz="210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决定一切</a:t>
            </a:r>
            <a:endParaRPr lang="zh-CN" altLang="en-US" sz="21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biLevel thresh="7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459" y="2876549"/>
            <a:ext cx="929043" cy="1387463"/>
          </a:xfrm>
          <a:prstGeom prst="rect">
            <a:avLst/>
          </a:prstGeom>
        </p:spPr>
      </p:pic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flip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decel="6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dur="10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1750"/>
                            </p:stCondLst>
                            <p:childTnLst>
                              <p:par>
                                <p:cTn id="34" presetID="2" presetClass="entr" presetSubtype="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2" dur="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2" dur="5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28" grpId="0"/>
      <p:bldP spid="35" grpId="0"/>
      <p:bldP spid="3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Freeform 5"/>
          <p:cNvSpPr/>
          <p:nvPr/>
        </p:nvSpPr>
        <p:spPr bwMode="auto">
          <a:xfrm>
            <a:off x="583312" y="-1"/>
            <a:ext cx="8560688" cy="5143501"/>
          </a:xfrm>
          <a:custGeom>
            <a:gdLst>
              <a:gd name="T0" fmla="*/ 6202 w 9337"/>
              <a:gd name="T1" fmla="*/ 3306 h 5716"/>
              <a:gd name="T2" fmla="*/ 3689 w 9337"/>
              <a:gd name="T3" fmla="*/ 3992 h 5716"/>
              <a:gd name="T4" fmla="*/ 2527 w 9337"/>
              <a:gd name="T5" fmla="*/ 4600 h 5716"/>
              <a:gd name="T6" fmla="*/ 1405 w 9337"/>
              <a:gd name="T7" fmla="*/ 4152 h 5716"/>
              <a:gd name="T8" fmla="*/ 1753 w 9337"/>
              <a:gd name="T9" fmla="*/ 3123 h 5716"/>
              <a:gd name="T10" fmla="*/ 2779 w 9337"/>
              <a:gd name="T11" fmla="*/ 2589 h 5716"/>
              <a:gd name="T12" fmla="*/ 5481 w 9337"/>
              <a:gd name="T13" fmla="*/ 0 h 5716"/>
              <a:gd name="T14" fmla="*/ 4224 w 9337"/>
              <a:gd name="T15" fmla="*/ 0 h 5716"/>
              <a:gd name="T16" fmla="*/ 4013 w 9337"/>
              <a:gd name="T17" fmla="*/ 874 h 5716"/>
              <a:gd name="T18" fmla="*/ 1961 w 9337"/>
              <a:gd name="T19" fmla="*/ 1901 h 5716"/>
              <a:gd name="T20" fmla="*/ 153 w 9337"/>
              <a:gd name="T21" fmla="*/ 3216 h 5716"/>
              <a:gd name="T22" fmla="*/ 1023 w 9337"/>
              <a:gd name="T23" fmla="*/ 4809 h 5716"/>
              <a:gd name="T24" fmla="*/ 2945 w 9337"/>
              <a:gd name="T25" fmla="*/ 4905 h 5716"/>
              <a:gd name="T26" fmla="*/ 4817 w 9337"/>
              <a:gd name="T27" fmla="*/ 4315 h 5716"/>
              <a:gd name="T28" fmla="*/ 6745 w 9337"/>
              <a:gd name="T29" fmla="*/ 4326 h 5716"/>
              <a:gd name="T30" fmla="*/ 7937 w 9337"/>
              <a:gd name="T31" fmla="*/ 5716 h 5716"/>
              <a:gd name="T32" fmla="*/ 9337 w 9337"/>
              <a:gd name="T33" fmla="*/ 5716 h 5716"/>
              <a:gd name="T34" fmla="*/ 8569 w 9337"/>
              <a:gd name="T35" fmla="*/ 4328 h 5716"/>
              <a:gd name="T36" fmla="*/ 6202 w 9337"/>
              <a:gd name="T37" fmla="*/ 330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9337" h="5716">
                <a:moveTo>
                  <a:pt x="6202" y="3306"/>
                </a:moveTo>
                <a:cubicBezTo>
                  <a:pt x="5322" y="3270"/>
                  <a:pt x="4443" y="3536"/>
                  <a:pt x="3689" y="3992"/>
                </a:cubicBezTo>
                <a:cubicBezTo>
                  <a:pt x="3313" y="4220"/>
                  <a:pt x="2955" y="4498"/>
                  <a:pt x="2527" y="4600"/>
                </a:cubicBezTo>
                <a:cubicBezTo>
                  <a:pt x="2100" y="4702"/>
                  <a:pt x="1570" y="4559"/>
                  <a:pt x="1405" y="4152"/>
                </a:cubicBezTo>
                <a:cubicBezTo>
                  <a:pt x="1260" y="3793"/>
                  <a:pt x="1457" y="3373"/>
                  <a:pt x="1753" y="3123"/>
                </a:cubicBezTo>
                <a:cubicBezTo>
                  <a:pt x="2049" y="2874"/>
                  <a:pt x="2426" y="2748"/>
                  <a:pt x="2779" y="2589"/>
                </a:cubicBezTo>
                <a:cubicBezTo>
                  <a:pt x="3940" y="2069"/>
                  <a:pt x="4910" y="1137"/>
                  <a:pt x="5481" y="0"/>
                </a:cubicBezTo>
                <a:cubicBezTo>
                  <a:pt x="4224" y="0"/>
                  <a:pt x="4224" y="0"/>
                  <a:pt x="4224" y="0"/>
                </a:cubicBezTo>
                <a:cubicBezTo>
                  <a:pt x="4250" y="304"/>
                  <a:pt x="4178" y="617"/>
                  <a:pt x="4013" y="874"/>
                </a:cubicBezTo>
                <a:cubicBezTo>
                  <a:pt x="3591" y="1537"/>
                  <a:pt x="2724" y="1715"/>
                  <a:pt x="1961" y="1901"/>
                </a:cubicBezTo>
                <a:cubicBezTo>
                  <a:pt x="1197" y="2087"/>
                  <a:pt x="335" y="2452"/>
                  <a:pt x="153" y="3216"/>
                </a:cubicBezTo>
                <a:cubicBezTo>
                  <a:pt x="0" y="3852"/>
                  <a:pt x="434" y="4525"/>
                  <a:pt x="1023" y="4809"/>
                </a:cubicBezTo>
                <a:cubicBezTo>
                  <a:pt x="1613" y="5094"/>
                  <a:pt x="2309" y="5060"/>
                  <a:pt x="2945" y="4905"/>
                </a:cubicBezTo>
                <a:cubicBezTo>
                  <a:pt x="3581" y="4750"/>
                  <a:pt x="4184" y="4484"/>
                  <a:pt x="4817" y="4315"/>
                </a:cubicBezTo>
                <a:cubicBezTo>
                  <a:pt x="5449" y="4147"/>
                  <a:pt x="6139" y="4081"/>
                  <a:pt x="6745" y="4326"/>
                </a:cubicBezTo>
                <a:cubicBezTo>
                  <a:pt x="7333" y="4564"/>
                  <a:pt x="7778" y="5105"/>
                  <a:pt x="7937" y="5716"/>
                </a:cubicBezTo>
                <a:cubicBezTo>
                  <a:pt x="9337" y="5716"/>
                  <a:pt x="9337" y="5716"/>
                  <a:pt x="9337" y="5716"/>
                </a:cubicBezTo>
                <a:cubicBezTo>
                  <a:pt x="9205" y="5198"/>
                  <a:pt x="8940" y="4714"/>
                  <a:pt x="8569" y="4328"/>
                </a:cubicBezTo>
                <a:cubicBezTo>
                  <a:pt x="7959" y="3693"/>
                  <a:pt x="7082" y="3341"/>
                  <a:pt x="6202" y="33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6"/>
          <p:cNvSpPr/>
          <p:nvPr/>
        </p:nvSpPr>
        <p:spPr bwMode="auto">
          <a:xfrm>
            <a:off x="-12700" y="-1"/>
            <a:ext cx="7873101" cy="5143501"/>
          </a:xfrm>
          <a:custGeom>
            <a:gdLst>
              <a:gd name="T0" fmla="*/ 7395 w 8587"/>
              <a:gd name="T1" fmla="*/ 4326 h 5716"/>
              <a:gd name="T2" fmla="*/ 5467 w 8587"/>
              <a:gd name="T3" fmla="*/ 4315 h 5716"/>
              <a:gd name="T4" fmla="*/ 3595 w 8587"/>
              <a:gd name="T5" fmla="*/ 4905 h 5716"/>
              <a:gd name="T6" fmla="*/ 1673 w 8587"/>
              <a:gd name="T7" fmla="*/ 4809 h 5716"/>
              <a:gd name="T8" fmla="*/ 803 w 8587"/>
              <a:gd name="T9" fmla="*/ 3216 h 5716"/>
              <a:gd name="T10" fmla="*/ 2611 w 8587"/>
              <a:gd name="T11" fmla="*/ 1901 h 5716"/>
              <a:gd name="T12" fmla="*/ 4663 w 8587"/>
              <a:gd name="T13" fmla="*/ 874 h 5716"/>
              <a:gd name="T14" fmla="*/ 4874 w 8587"/>
              <a:gd name="T15" fmla="*/ 0 h 5716"/>
              <a:gd name="T16" fmla="*/ 2536 w 8587"/>
              <a:gd name="T17" fmla="*/ 0 h 5716"/>
              <a:gd name="T18" fmla="*/ 0 w 8587"/>
              <a:gd name="T19" fmla="*/ 2205 h 5716"/>
              <a:gd name="T20" fmla="*/ 0 w 8587"/>
              <a:gd name="T21" fmla="*/ 4802 h 5716"/>
              <a:gd name="T22" fmla="*/ 537 w 8587"/>
              <a:gd name="T23" fmla="*/ 5493 h 5716"/>
              <a:gd name="T24" fmla="*/ 841 w 8587"/>
              <a:gd name="T25" fmla="*/ 5716 h 5716"/>
              <a:gd name="T26" fmla="*/ 8587 w 8587"/>
              <a:gd name="T27" fmla="*/ 5716 h 5716"/>
              <a:gd name="T28" fmla="*/ 7395 w 8587"/>
              <a:gd name="T29" fmla="*/ 432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8587" h="5716">
                <a:moveTo>
                  <a:pt x="7395" y="4326"/>
                </a:moveTo>
                <a:cubicBezTo>
                  <a:pt x="6789" y="4081"/>
                  <a:pt x="6099" y="4147"/>
                  <a:pt x="5467" y="4315"/>
                </a:cubicBezTo>
                <a:cubicBezTo>
                  <a:pt x="4834" y="4484"/>
                  <a:pt x="4231" y="4750"/>
                  <a:pt x="3595" y="4905"/>
                </a:cubicBezTo>
                <a:cubicBezTo>
                  <a:pt x="2959" y="5060"/>
                  <a:pt x="2263" y="5094"/>
                  <a:pt x="1673" y="4809"/>
                </a:cubicBezTo>
                <a:cubicBezTo>
                  <a:pt x="1084" y="4525"/>
                  <a:pt x="650" y="3852"/>
                  <a:pt x="803" y="3216"/>
                </a:cubicBezTo>
                <a:cubicBezTo>
                  <a:pt x="985" y="2452"/>
                  <a:pt x="1847" y="2087"/>
                  <a:pt x="2611" y="1901"/>
                </a:cubicBezTo>
                <a:cubicBezTo>
                  <a:pt x="3374" y="1715"/>
                  <a:pt x="4241" y="1537"/>
                  <a:pt x="4663" y="874"/>
                </a:cubicBezTo>
                <a:cubicBezTo>
                  <a:pt x="4828" y="617"/>
                  <a:pt x="4900" y="304"/>
                  <a:pt x="4874" y="0"/>
                </a:cubicBezTo>
                <a:cubicBezTo>
                  <a:pt x="2536" y="0"/>
                  <a:pt x="2536" y="0"/>
                  <a:pt x="2536" y="0"/>
                </a:cubicBezTo>
                <a:cubicBezTo>
                  <a:pt x="1980" y="998"/>
                  <a:pt x="1065" y="1793"/>
                  <a:pt x="0" y="2205"/>
                </a:cubicBezTo>
                <a:cubicBezTo>
                  <a:pt x="0" y="4802"/>
                  <a:pt x="0" y="4802"/>
                  <a:pt x="0" y="4802"/>
                </a:cubicBezTo>
                <a:cubicBezTo>
                  <a:pt x="135" y="5062"/>
                  <a:pt x="316" y="5299"/>
                  <a:pt x="537" y="5493"/>
                </a:cubicBezTo>
                <a:cubicBezTo>
                  <a:pt x="632" y="5576"/>
                  <a:pt x="734" y="5650"/>
                  <a:pt x="841" y="5716"/>
                </a:cubicBezTo>
                <a:cubicBezTo>
                  <a:pt x="8587" y="5716"/>
                  <a:pt x="8587" y="5716"/>
                  <a:pt x="8587" y="5716"/>
                </a:cubicBezTo>
                <a:cubicBezTo>
                  <a:pt x="8428" y="5105"/>
                  <a:pt x="7983" y="4564"/>
                  <a:pt x="7395" y="432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7"/>
          <p:cNvSpPr/>
          <p:nvPr/>
        </p:nvSpPr>
        <p:spPr bwMode="auto">
          <a:xfrm>
            <a:off x="-12700" y="-1"/>
            <a:ext cx="2325068" cy="1983922"/>
          </a:xfrm>
          <a:custGeom>
            <a:gdLst>
              <a:gd name="T0" fmla="*/ 2536 w 2536"/>
              <a:gd name="T1" fmla="*/ 0 h 2205"/>
              <a:gd name="T2" fmla="*/ 0 w 2536"/>
              <a:gd name="T3" fmla="*/ 0 h 2205"/>
              <a:gd name="T4" fmla="*/ 0 w 2536"/>
              <a:gd name="T5" fmla="*/ 2205 h 2205"/>
              <a:gd name="T6" fmla="*/ 2536 w 2536"/>
              <a:gd name="T7" fmla="*/ 0 h 22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36" h="2205">
                <a:moveTo>
                  <a:pt x="2536" y="0"/>
                </a:moveTo>
                <a:cubicBezTo>
                  <a:pt x="0" y="0"/>
                  <a:pt x="0" y="0"/>
                  <a:pt x="0" y="0"/>
                </a:cubicBezTo>
                <a:cubicBezTo>
                  <a:pt x="0" y="2205"/>
                  <a:pt x="0" y="2205"/>
                  <a:pt x="0" y="2205"/>
                </a:cubicBezTo>
                <a:cubicBezTo>
                  <a:pt x="1065" y="1793"/>
                  <a:pt x="1980" y="998"/>
                  <a:pt x="25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8"/>
          <p:cNvSpPr/>
          <p:nvPr/>
        </p:nvSpPr>
        <p:spPr bwMode="auto">
          <a:xfrm>
            <a:off x="-12700" y="4321149"/>
            <a:ext cx="771013" cy="822351"/>
          </a:xfrm>
          <a:custGeom>
            <a:gdLst>
              <a:gd name="T0" fmla="*/ 0 w 841"/>
              <a:gd name="T1" fmla="*/ 0 h 914"/>
              <a:gd name="T2" fmla="*/ 0 w 841"/>
              <a:gd name="T3" fmla="*/ 914 h 914"/>
              <a:gd name="T4" fmla="*/ 841 w 841"/>
              <a:gd name="T5" fmla="*/ 914 h 914"/>
              <a:gd name="T6" fmla="*/ 537 w 841"/>
              <a:gd name="T7" fmla="*/ 691 h 914"/>
              <a:gd name="T8" fmla="*/ 0 w 841"/>
              <a:gd name="T9" fmla="*/ 0 h 9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41" h="914">
                <a:moveTo>
                  <a:pt x="0" y="0"/>
                </a:moveTo>
                <a:cubicBezTo>
                  <a:pt x="0" y="914"/>
                  <a:pt x="0" y="914"/>
                  <a:pt x="0" y="914"/>
                </a:cubicBezTo>
                <a:cubicBezTo>
                  <a:pt x="841" y="914"/>
                  <a:pt x="841" y="914"/>
                  <a:pt x="841" y="914"/>
                </a:cubicBezTo>
                <a:cubicBezTo>
                  <a:pt x="734" y="848"/>
                  <a:pt x="632" y="774"/>
                  <a:pt x="537" y="691"/>
                </a:cubicBezTo>
                <a:cubicBezTo>
                  <a:pt x="316" y="497"/>
                  <a:pt x="135" y="26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05" name="组合 21504"/>
          <p:cNvGrpSpPr/>
          <p:nvPr/>
        </p:nvGrpSpPr>
        <p:grpSpPr>
          <a:xfrm>
            <a:off x="1981198" y="0"/>
            <a:ext cx="1191659" cy="2647950"/>
            <a:chOff x="1511215" y="19908"/>
            <a:chExt cx="1191659" cy="2647950"/>
          </a:xfrm>
        </p:grpSpPr>
        <p:sp>
          <p:nvSpPr>
            <p:cNvPr id="34" name="副标题 21506"/>
            <p:cNvSpPr txBox="1"/>
            <p:nvPr/>
          </p:nvSpPr>
          <p:spPr>
            <a:xfrm flipH="1">
              <a:off x="1511215" y="1993697"/>
              <a:ext cx="1191659" cy="674161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en-US" altLang="zh-CN" sz="4400" spc="-3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01</a:t>
              </a:r>
              <a:endParaRPr lang="zh-CN" altLang="en-US" sz="4400" spc="-3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38" name="直接连接符 37"/>
            <p:cNvCxnSpPr/>
            <p:nvPr/>
          </p:nvCxnSpPr>
          <p:spPr>
            <a:xfrm flipH="1" flipV="1">
              <a:off x="1892220" y="19908"/>
              <a:ext cx="0" cy="205825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459" y="2886401"/>
            <a:ext cx="951541" cy="1336167"/>
          </a:xfrm>
          <a:prstGeom prst="rect">
            <a:avLst/>
          </a:prstGeom>
        </p:spPr>
      </p:pic>
      <p:sp>
        <p:nvSpPr>
          <p:cNvPr id="13" name="内容占位符 2"/>
          <p:cNvSpPr txBox="1">
            <a:spLocks noChangeArrowheads="1"/>
          </p:cNvSpPr>
          <p:nvPr/>
        </p:nvSpPr>
        <p:spPr>
          <a:xfrm>
            <a:off x="4055634" y="2147405"/>
            <a:ext cx="4437075" cy="7469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4400" spc="600" smtClean="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理解你的态度</a:t>
            </a:r>
            <a:endParaRPr lang="zh-CN" altLang="en-US" sz="4400" spc="6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5" name="内容占位符 2"/>
          <p:cNvSpPr txBox="1">
            <a:spLocks noChangeArrowheads="1"/>
          </p:cNvSpPr>
          <p:nvPr/>
        </p:nvSpPr>
        <p:spPr>
          <a:xfrm>
            <a:off x="3997759" y="1352550"/>
            <a:ext cx="2836214" cy="746906"/>
          </a:xfrm>
          <a:prstGeom prst="rect">
            <a:avLst/>
          </a:prstGeom>
          <a:noFill/>
          <a:ln>
            <a:noFill/>
          </a:ln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4400" b="1" spc="600" smtClean="0">
                <a:solidFill>
                  <a:schemeClr val="accent1"/>
                </a:solidFill>
                <a:latin typeface="+mn-ea"/>
                <a:cs typeface="+mn-ea"/>
                <a:sym typeface="+mn-lt"/>
              </a:rPr>
              <a:t>第一部分</a:t>
            </a:r>
            <a:endParaRPr lang="zh-CN" altLang="en-US" sz="4400" b="1" spc="600">
              <a:solidFill>
                <a:schemeClr val="accent1"/>
              </a:solidFill>
              <a:latin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600">
        <p14:gallery dir="l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decel="6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dur="10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3" grpId="0"/>
      <p:bldP spid="1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1054261" y="3384427"/>
            <a:ext cx="7239000" cy="78752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prstClr val="black"/>
                </a:solidFill>
                <a:latin typeface="+mn-ea"/>
                <a:sym typeface="Arial" pitchFamily="34" charset="0"/>
              </a:rPr>
              <a:t>态度：指人的举止动作；对于事物的立场或看法</a:t>
            </a:r>
            <a:r>
              <a:rPr lang="zh-CN" altLang="en-US" sz="1600" smtClean="0">
                <a:solidFill>
                  <a:prstClr val="black"/>
                </a:solidFill>
                <a:latin typeface="+mn-ea"/>
                <a:sym typeface="Arial" pitchFamily="34" charset="0"/>
              </a:rPr>
              <a:t>。是</a:t>
            </a:r>
            <a:r>
              <a:rPr lang="zh-CN" altLang="en-US" sz="1600">
                <a:solidFill>
                  <a:prstClr val="black"/>
                </a:solidFill>
                <a:latin typeface="+mn-ea"/>
                <a:sym typeface="Arial" pitchFamily="34" charset="0"/>
              </a:rPr>
              <a:t>你向他人表达心情的方式</a:t>
            </a:r>
            <a:r>
              <a:rPr lang="zh-CN" altLang="en-US" sz="1600" smtClean="0">
                <a:solidFill>
                  <a:prstClr val="black"/>
                </a:solidFill>
                <a:latin typeface="+mn-ea"/>
                <a:sym typeface="Arial" pitchFamily="34" charset="0"/>
              </a:rPr>
              <a:t>；也</a:t>
            </a:r>
            <a:r>
              <a:rPr lang="zh-CN" altLang="en-US" sz="1600">
                <a:solidFill>
                  <a:prstClr val="black"/>
                </a:solidFill>
                <a:latin typeface="+mn-ea"/>
                <a:sym typeface="Arial" pitchFamily="34" charset="0"/>
              </a:rPr>
              <a:t>是你对具体做法、反应的取舍</a:t>
            </a:r>
            <a:r>
              <a:rPr lang="zh-CN" altLang="en-US" sz="1600" smtClean="0">
                <a:solidFill>
                  <a:prstClr val="black"/>
                </a:solidFill>
                <a:latin typeface="+mn-ea"/>
                <a:sym typeface="Arial" pitchFamily="34" charset="0"/>
              </a:rPr>
              <a:t>。</a:t>
            </a:r>
            <a:endParaRPr lang="zh-CN" altLang="en-US" sz="1600">
              <a:solidFill>
                <a:prstClr val="black"/>
              </a:solidFill>
              <a:latin typeface="+mn-ea"/>
              <a:sym typeface="Arial" pitchFamily="34" charset="0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66800" y="1337207"/>
            <a:ext cx="39624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态度，行动</a:t>
            </a:r>
            <a:r>
              <a:rPr lang="zh-CN" altLang="en-US" sz="2800" b="1">
                <a:solidFill>
                  <a:schemeClr val="accent1"/>
                </a:solidFill>
                <a:latin typeface="+mn-ea"/>
                <a:sym typeface="Arial" pitchFamily="34" charset="0"/>
              </a:rPr>
              <a:t>的内在因素</a:t>
            </a:r>
            <a:endParaRPr lang="zh-CN" altLang="en-US" sz="2800" b="1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1219200" y="2089027"/>
            <a:ext cx="1053353" cy="1053353"/>
            <a:chOff x="1600200" y="2285866"/>
            <a:chExt cx="1053353" cy="1053353"/>
          </a:xfrm>
        </p:grpSpPr>
        <p:sp>
          <p:nvSpPr>
            <p:cNvPr id="10" name="椭圆 9"/>
            <p:cNvSpPr/>
            <p:nvPr/>
          </p:nvSpPr>
          <p:spPr>
            <a:xfrm>
              <a:off x="1600200" y="2285866"/>
              <a:ext cx="1053353" cy="1053353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/>
          </p:nvSpPr>
          <p:spPr>
            <a:xfrm>
              <a:off x="1883988" y="2463594"/>
              <a:ext cx="4857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spc="300">
                  <a:solidFill>
                    <a:prstClr val="white"/>
                  </a:solidFill>
                  <a:latin typeface="+mn-ea"/>
                  <a:sym typeface="Arial" pitchFamily="34" charset="0"/>
                </a:rPr>
                <a:t>举止</a:t>
              </a:r>
              <a:endParaRPr lang="zh-CN" altLang="en-US" sz="2000" b="1" spc="300">
                <a:solidFill>
                  <a:prstClr val="white"/>
                </a:solidFill>
                <a:latin typeface="+mn-ea"/>
                <a:sym typeface="Arial" pitchFamily="34" charset="0"/>
              </a:endParaRPr>
            </a:p>
          </p:txBody>
        </p:sp>
      </p:grpSp>
      <p:grpSp>
        <p:nvGrpSpPr>
          <p:cNvPr id="12" name="组合 11"/>
          <p:cNvGrpSpPr/>
          <p:nvPr/>
        </p:nvGrpSpPr>
        <p:grpSpPr>
          <a:xfrm>
            <a:off x="3154082" y="2089027"/>
            <a:ext cx="1053353" cy="1053353"/>
            <a:chOff x="1600200" y="2285866"/>
            <a:chExt cx="1053353" cy="1053353"/>
          </a:xfrm>
          <a:solidFill>
            <a:schemeClr val="accent2"/>
          </a:solidFill>
        </p:grpSpPr>
        <p:sp>
          <p:nvSpPr>
            <p:cNvPr id="13" name="椭圆 12"/>
            <p:cNvSpPr/>
            <p:nvPr/>
          </p:nvSpPr>
          <p:spPr>
            <a:xfrm>
              <a:off x="1600200" y="2285866"/>
              <a:ext cx="1053353" cy="105335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/>
          </p:nvSpPr>
          <p:spPr>
            <a:xfrm>
              <a:off x="1883988" y="2463594"/>
              <a:ext cx="485775" cy="70788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spc="300">
                  <a:solidFill>
                    <a:prstClr val="white"/>
                  </a:solidFill>
                  <a:latin typeface="+mn-ea"/>
                  <a:sym typeface="Arial" pitchFamily="34" charset="0"/>
                </a:rPr>
                <a:t>立场</a:t>
              </a:r>
              <a:endParaRPr lang="zh-CN" altLang="en-US" sz="2000" b="1" spc="300">
                <a:solidFill>
                  <a:prstClr val="white"/>
                </a:solidFill>
                <a:latin typeface="+mn-ea"/>
                <a:sym typeface="Arial" pitchFamily="34" charset="0"/>
              </a:endParaRPr>
            </a:p>
          </p:txBody>
        </p:sp>
      </p:grpSp>
      <p:grpSp>
        <p:nvGrpSpPr>
          <p:cNvPr id="15" name="组合 14"/>
          <p:cNvGrpSpPr/>
          <p:nvPr/>
        </p:nvGrpSpPr>
        <p:grpSpPr>
          <a:xfrm>
            <a:off x="5088964" y="2089027"/>
            <a:ext cx="1053353" cy="1053353"/>
            <a:chOff x="1600200" y="2285866"/>
            <a:chExt cx="1053353" cy="1053353"/>
          </a:xfrm>
        </p:grpSpPr>
        <p:sp>
          <p:nvSpPr>
            <p:cNvPr id="16" name="椭圆 15"/>
            <p:cNvSpPr/>
            <p:nvPr/>
          </p:nvSpPr>
          <p:spPr>
            <a:xfrm>
              <a:off x="1600200" y="2285866"/>
              <a:ext cx="1053353" cy="1053353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1883988" y="2463594"/>
              <a:ext cx="485775" cy="70788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spc="300">
                  <a:solidFill>
                    <a:prstClr val="white"/>
                  </a:solidFill>
                  <a:latin typeface="+mn-ea"/>
                  <a:sym typeface="Arial" pitchFamily="34" charset="0"/>
                </a:rPr>
                <a:t>表达</a:t>
              </a:r>
              <a:endParaRPr lang="zh-CN" altLang="en-US" sz="2000" b="1" spc="300">
                <a:solidFill>
                  <a:prstClr val="white"/>
                </a:solidFill>
                <a:latin typeface="+mn-ea"/>
                <a:sym typeface="Arial" pitchFamily="34" charset="0"/>
              </a:endParaRPr>
            </a:p>
          </p:txBody>
        </p:sp>
      </p:grpSp>
      <p:grpSp>
        <p:nvGrpSpPr>
          <p:cNvPr id="18" name="组合 17"/>
          <p:cNvGrpSpPr/>
          <p:nvPr/>
        </p:nvGrpSpPr>
        <p:grpSpPr>
          <a:xfrm>
            <a:off x="7023847" y="2089027"/>
            <a:ext cx="1053353" cy="1053353"/>
            <a:chOff x="1600200" y="2285866"/>
            <a:chExt cx="1053353" cy="1053353"/>
          </a:xfrm>
          <a:solidFill>
            <a:schemeClr val="accent2"/>
          </a:solidFill>
        </p:grpSpPr>
        <p:sp>
          <p:nvSpPr>
            <p:cNvPr id="19" name="椭圆 18"/>
            <p:cNvSpPr/>
            <p:nvPr/>
          </p:nvSpPr>
          <p:spPr>
            <a:xfrm>
              <a:off x="1600200" y="2285866"/>
              <a:ext cx="1053353" cy="1053353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1883988" y="2463594"/>
              <a:ext cx="485775" cy="707886"/>
            </a:xfrm>
            <a:prstGeom prst="rect">
              <a:avLst/>
            </a:prstGeom>
            <a:grp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000" b="1" spc="300">
                  <a:solidFill>
                    <a:prstClr val="white"/>
                  </a:solidFill>
                  <a:latin typeface="+mn-ea"/>
                  <a:sym typeface="Arial" pitchFamily="34" charset="0"/>
                </a:rPr>
                <a:t>方式</a:t>
              </a:r>
              <a:endParaRPr lang="zh-CN" altLang="en-US" sz="2000" b="1" spc="300">
                <a:solidFill>
                  <a:prstClr val="white"/>
                </a:solidFill>
                <a:latin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33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839813" y="1200150"/>
            <a:ext cx="7689088" cy="458459"/>
          </a:xfrm>
          <a:prstGeom prst="rect">
            <a:avLst/>
          </a:prstGeom>
          <a:solidFill>
            <a:schemeClr val="accent2"/>
          </a:solidFill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zh-CN" altLang="en-US">
                <a:solidFill>
                  <a:schemeClr val="bg1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心态的三种体验</a:t>
            </a:r>
            <a:endParaRPr lang="zh-CN" altLang="en-US">
              <a:solidFill>
                <a:schemeClr val="bg1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990600" y="2343150"/>
            <a:ext cx="7393940" cy="138366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心态就是我们对自己、对他人、对社会、对事情、对问题的看法和观点，就是我们对工作、对事业、对家庭、对朋友</a:t>
            </a:r>
            <a:r>
              <a:rPr lang="zh-CN" altLang="en-US" sz="1400" smtClean="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、不同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的人，对待同一事物会有不同的</a:t>
            </a:r>
            <a:r>
              <a:rPr lang="zh-CN" altLang="en-US" sz="1400" smtClean="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心态不同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的人：同样遭遇</a:t>
            </a:r>
            <a:r>
              <a:rPr lang="en-US" altLang="zh-CN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+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不同态度</a:t>
            </a:r>
            <a:r>
              <a:rPr lang="en-US" altLang="zh-CN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=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不同</a:t>
            </a:r>
            <a:r>
              <a:rPr lang="zh-CN" altLang="en-US" sz="1400" smtClean="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人生同一个人同样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遭遇</a:t>
            </a:r>
            <a:r>
              <a:rPr lang="en-US" altLang="zh-CN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+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不同心态</a:t>
            </a:r>
            <a:r>
              <a:rPr lang="en-US" altLang="zh-CN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=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不同的局面</a:t>
            </a:r>
            <a:endParaRPr lang="zh-CN" altLang="en-US" sz="1400">
              <a:solidFill>
                <a:prstClr val="black">
                  <a:lumMod val="85000"/>
                  <a:lumOff val="15000"/>
                </a:prst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839813" y="1809750"/>
            <a:ext cx="7689088" cy="243840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350">
              <a:solidFill>
                <a:prstClr val="white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4" name="矩形 43"/>
          <p:cNvSpPr/>
          <p:nvPr/>
        </p:nvSpPr>
        <p:spPr>
          <a:xfrm>
            <a:off x="990600" y="1545590"/>
            <a:ext cx="330263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0" indent="-1714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积极态度是一种思维方式的外在表现，这种思维方式考虑积极的事情。</a:t>
            </a:r>
            <a:endParaRPr lang="zh-CN" altLang="en-US" sz="120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47" name="矩形 46"/>
          <p:cNvSpPr/>
          <p:nvPr/>
        </p:nvSpPr>
        <p:spPr>
          <a:xfrm>
            <a:off x="1295400" y="3562350"/>
            <a:ext cx="296100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0" indent="-1714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积极态度特征：向上的、进取的、乐观的。</a:t>
            </a:r>
            <a:endParaRPr lang="zh-CN" altLang="en-US" sz="120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48" name="矩形 47"/>
          <p:cNvSpPr/>
          <p:nvPr/>
        </p:nvSpPr>
        <p:spPr>
          <a:xfrm>
            <a:off x="4800600" y="1581150"/>
            <a:ext cx="3333750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0" indent="-1714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每个人都会遇到挫折，都可能会陷入消极</a:t>
            </a:r>
            <a:r>
              <a:rPr lang="zh-CN" altLang="en-US" sz="1200" smtClean="0">
                <a:solidFill>
                  <a:prstClr val="black"/>
                </a:solidFill>
                <a:cs typeface="+mn-ea"/>
                <a:sym typeface="+mn-lt"/>
              </a:rPr>
              <a:t>之中。当</a:t>
            </a: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发生这种</a:t>
            </a:r>
            <a:r>
              <a:rPr lang="zh-CN" altLang="en-US" sz="1200" smtClean="0">
                <a:solidFill>
                  <a:prstClr val="black"/>
                </a:solidFill>
                <a:cs typeface="+mn-ea"/>
                <a:sym typeface="+mn-lt"/>
              </a:rPr>
              <a:t>情况</a:t>
            </a:r>
            <a:endParaRPr lang="zh-CN" altLang="en-US" sz="1200">
              <a:solidFill>
                <a:prstClr val="black"/>
              </a:solidFill>
              <a:cs typeface="+mn-ea"/>
              <a:sym typeface="+mn-lt"/>
            </a:endParaRPr>
          </a:p>
        </p:txBody>
      </p:sp>
      <p:sp>
        <p:nvSpPr>
          <p:cNvPr id="49" name="矩形 48"/>
          <p:cNvSpPr/>
          <p:nvPr/>
        </p:nvSpPr>
        <p:spPr>
          <a:xfrm>
            <a:off x="4953000" y="3181350"/>
            <a:ext cx="3180715" cy="64516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lvl="0" indent="-171450">
              <a:lnSpc>
                <a:spcPct val="150000"/>
              </a:lnSpc>
              <a:buFont typeface="Wingdings" panose="05000000000000000000" pitchFamily="2" charset="2"/>
              <a:buChar char="l"/>
            </a:pP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你所面临的挑战就是：</a:t>
            </a:r>
            <a:r>
              <a:rPr lang="zh-CN" altLang="en-US" sz="1200" smtClean="0">
                <a:solidFill>
                  <a:prstClr val="black"/>
                </a:solidFill>
                <a:cs typeface="+mn-ea"/>
                <a:sym typeface="+mn-lt"/>
              </a:rPr>
              <a:t>迅速利用</a:t>
            </a:r>
            <a:r>
              <a:rPr lang="zh-CN" altLang="en-US" sz="1200">
                <a:solidFill>
                  <a:prstClr val="black"/>
                </a:solidFill>
                <a:cs typeface="+mn-ea"/>
                <a:sym typeface="+mn-lt"/>
              </a:rPr>
              <a:t>态度调整技巧使自己复原，恢复积极态度。</a:t>
            </a:r>
            <a:endParaRPr lang="zh-CN" altLang="en-US" sz="1200">
              <a:solidFill>
                <a:prstClr val="black"/>
              </a:solidFill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" grpId="0"/>
      <p:bldP spid="47" grpId="0"/>
      <p:bldP spid="48" grpId="0"/>
      <p:bldP spid="4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914400" y="2266950"/>
            <a:ext cx="7468235" cy="170688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我每个清晨醒后的第一件事，就是特意想想某件积极的事情</a:t>
            </a:r>
            <a:r>
              <a:rPr lang="en-US" altLang="zh-CN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——</a:t>
            </a: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工作上或生活上的事。这使我起床后一天都有好心情。我一整天都坚持这个做法，积极寻找工作、同事和朋友中的积极因素。</a:t>
            </a:r>
            <a:endParaRPr lang="zh-CN" altLang="en-US" sz="1400">
              <a:solidFill>
                <a:prstClr val="black">
                  <a:lumMod val="85000"/>
                  <a:lumOff val="15000"/>
                </a:prstClr>
              </a:solidFill>
              <a:latin typeface="+mn-ea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endParaRPr lang="zh-CN" altLang="en-US" sz="1400">
              <a:solidFill>
                <a:prstClr val="black">
                  <a:lumMod val="85000"/>
                  <a:lumOff val="15000"/>
                </a:prstClr>
              </a:solidFill>
              <a:latin typeface="+mn-ea"/>
              <a:sym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zh-CN" altLang="en-US" sz="1400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sym typeface="Arial" pitchFamily="34" charset="0"/>
              </a:rPr>
              <a:t> </a:t>
            </a:r>
            <a:endParaRPr lang="zh-CN" altLang="en-US" sz="1400">
              <a:solidFill>
                <a:prstClr val="black">
                  <a:lumMod val="85000"/>
                  <a:lumOff val="15000"/>
                </a:prstClr>
              </a:solidFill>
              <a:latin typeface="+mn-ea"/>
              <a:sym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88854" y="1436459"/>
            <a:ext cx="1736373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 spc="225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积极态度</a:t>
            </a:r>
            <a:endParaRPr lang="zh-CN" altLang="en-US" sz="2800" b="1" spc="225">
              <a:solidFill>
                <a:srgbClr val="333333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865858" y="3790950"/>
            <a:ext cx="4163342" cy="152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/>
        </p:nvSpPr>
        <p:spPr>
          <a:xfrm>
            <a:off x="1049807" y="1428750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关于态度</a:t>
            </a:r>
            <a:endParaRPr lang="zh-CN" altLang="en-US" sz="2400" b="1">
              <a:solidFill>
                <a:prstClr val="black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1049655" y="2038350"/>
            <a:ext cx="7573645" cy="4375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350"/>
              </a:lnSpc>
            </a:pPr>
            <a:r>
              <a:rPr lang="zh-CN" altLang="en-US" sz="1200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一个卖雨伞一个开洗衣店，天晴的时候老太太忧心忡忡，别人问为什么，她说：“我卖雨伞的女儿生意不好，我心里难过</a:t>
            </a:r>
            <a:r>
              <a:rPr lang="zh-CN" altLang="en-US" sz="1200" smtClean="0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。</a:t>
            </a:r>
            <a:endParaRPr lang="zh-CN" altLang="en-US" sz="1200">
              <a:solidFill>
                <a:srgbClr val="333333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8" name="矩形 17"/>
          <p:cNvSpPr/>
          <p:nvPr/>
        </p:nvSpPr>
        <p:spPr>
          <a:xfrm>
            <a:off x="1049807" y="2724150"/>
            <a:ext cx="1415772" cy="46166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mtClean="0">
                <a:solidFill>
                  <a:prstClr val="black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理解态度</a:t>
            </a:r>
            <a:endParaRPr lang="zh-CN" altLang="en-US" sz="2400" b="1">
              <a:solidFill>
                <a:prstClr val="black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9" name="矩形 18"/>
          <p:cNvSpPr/>
          <p:nvPr/>
        </p:nvSpPr>
        <p:spPr>
          <a:xfrm>
            <a:off x="1075690" y="3486150"/>
            <a:ext cx="7285355" cy="43751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ts val="1350"/>
              </a:lnSpc>
            </a:pPr>
            <a:r>
              <a:rPr lang="zh-CN" altLang="en-US" sz="1050" spc="225" smtClean="0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但</a:t>
            </a:r>
            <a:r>
              <a:rPr lang="zh-CN" altLang="en-US" sz="1050" spc="225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下雨时她也不高兴，她说：“我开洗衣店的女儿生意不好，洗好的衣服晒不干”。后来，有人告诉她：“其实，天睛的时候你可以为你开洗衣店的女儿</a:t>
            </a:r>
            <a:r>
              <a:rPr lang="zh-CN" altLang="en-US" sz="1050" spc="225" smtClean="0">
                <a:solidFill>
                  <a:srgbClr val="333333"/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高兴</a:t>
            </a:r>
            <a:endParaRPr lang="zh-CN" altLang="en-US" sz="1050" spc="225">
              <a:solidFill>
                <a:srgbClr val="333333"/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2" presetClass="entr" presetSubtype="8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18" grpId="0"/>
      <p:bldP spid="1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1066800" y="2353092"/>
            <a:ext cx="7162800" cy="70019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积极的态度有助于强化</a:t>
            </a:r>
            <a:r>
              <a:rPr lang="en-US" altLang="zh-CN" sz="140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/</a:t>
            </a:r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发掘有吸引力的个性。一个人若态度很积极，就可以把沉闷的个性转化为令他人觉得很振奋人心的个性。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1066800" y="3186321"/>
            <a:ext cx="7144871" cy="106182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一个人</a:t>
            </a:r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所具有的身体和精神特征的独特组合</a:t>
            </a:r>
            <a:r>
              <a:rPr lang="zh-CN" altLang="en-US" sz="1400" smtClean="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。举例</a:t>
            </a:r>
            <a:r>
              <a:rPr lang="zh-CN" altLang="en-US" sz="1400">
                <a:solidFill>
                  <a:prstClr val="black">
                    <a:lumMod val="75000"/>
                    <a:lumOff val="25000"/>
                  </a:prstClr>
                </a:solidFill>
                <a:latin typeface="Arial" pitchFamily="34" charset="0"/>
                <a:ea typeface="微软雅黑" panose="020b0503020204020204" pitchFamily="34" charset="-122"/>
                <a:sym typeface="Arial" pitchFamily="34" charset="0"/>
              </a:rPr>
              <a:t>：把一个人的身体特征（眼神、微笑、姿势等）和精神特征（机智、宽容、决心等）混合起来，所浮现的组合就是我们通常所说的人的个性</a:t>
            </a:r>
            <a:endParaRPr lang="zh-CN" altLang="en-US" sz="1400">
              <a:solidFill>
                <a:prstClr val="black">
                  <a:lumMod val="75000"/>
                  <a:lumOff val="25000"/>
                </a:prstClr>
              </a:solidFill>
              <a:latin typeface="Arial" pitchFamily="34" charset="0"/>
              <a:ea typeface="微软雅黑" panose="020b0503020204020204" pitchFamily="34" charset="-122"/>
              <a:sym typeface="Arial" pitchFamily="34" charset="0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1143000" y="1509921"/>
            <a:ext cx="7010400" cy="759910"/>
            <a:chOff x="1066800" y="1352550"/>
            <a:chExt cx="7010400" cy="759910"/>
          </a:xfrm>
        </p:grpSpPr>
        <p:sp>
          <p:nvSpPr>
            <p:cNvPr id="10" name="矩形 9"/>
            <p:cNvSpPr/>
            <p:nvPr/>
          </p:nvSpPr>
          <p:spPr>
            <a:xfrm>
              <a:off x="3810000" y="1365756"/>
              <a:ext cx="1573306" cy="727262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11" name="矩形 10"/>
            <p:cNvSpPr/>
            <p:nvPr/>
          </p:nvSpPr>
          <p:spPr>
            <a:xfrm>
              <a:off x="6503894" y="1379552"/>
              <a:ext cx="1573306" cy="727262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12" name="矩形 11"/>
            <p:cNvSpPr/>
            <p:nvPr/>
          </p:nvSpPr>
          <p:spPr>
            <a:xfrm>
              <a:off x="1066800" y="1352550"/>
              <a:ext cx="1573306" cy="727262"/>
            </a:xfrm>
            <a:prstGeom prst="rect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bg1"/>
                </a:solidFill>
                <a:latin typeface="+mn-ea"/>
              </a:endParaRPr>
            </a:p>
          </p:txBody>
        </p:sp>
        <p:sp>
          <p:nvSpPr>
            <p:cNvPr id="13" name="文本框 12"/>
            <p:cNvSpPr txBox="1"/>
            <p:nvPr/>
          </p:nvSpPr>
          <p:spPr>
            <a:xfrm>
              <a:off x="1309803" y="1428750"/>
              <a:ext cx="10467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积极</a:t>
              </a:r>
              <a:endParaRPr lang="en-US" altLang="zh-CN" smtClean="0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态度</a:t>
              </a:r>
              <a:endParaRPr lang="zh-CN" altLang="en-US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</p:txBody>
        </p:sp>
        <p:sp>
          <p:nvSpPr>
            <p:cNvPr id="15" name="文本框 14"/>
            <p:cNvSpPr txBox="1"/>
            <p:nvPr/>
          </p:nvSpPr>
          <p:spPr>
            <a:xfrm>
              <a:off x="4073281" y="1466129"/>
              <a:ext cx="10467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振奋</a:t>
              </a:r>
              <a:endParaRPr lang="en-US" altLang="zh-CN" smtClean="0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人心</a:t>
              </a:r>
              <a:endParaRPr lang="zh-CN" altLang="en-US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</p:txBody>
        </p:sp>
        <p:sp>
          <p:nvSpPr>
            <p:cNvPr id="17" name="文本框 16"/>
            <p:cNvSpPr txBox="1"/>
            <p:nvPr/>
          </p:nvSpPr>
          <p:spPr>
            <a:xfrm>
              <a:off x="6787451" y="1466129"/>
              <a:ext cx="1046747" cy="6463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宝贵</a:t>
              </a:r>
              <a:endParaRPr lang="en-US" altLang="zh-CN" smtClean="0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  <a:p>
              <a:pPr algn="ctr"/>
              <a:r>
                <a:rPr lang="zh-CN" altLang="en-US" smtClean="0">
                  <a:solidFill>
                    <a:schemeClr val="bg1"/>
                  </a:solidFill>
                  <a:latin typeface="+mn-ea"/>
                  <a:sym typeface="Arial" pitchFamily="34" charset="0"/>
                </a:rPr>
                <a:t>特征</a:t>
              </a:r>
              <a:endParaRPr lang="zh-CN" altLang="en-US">
                <a:solidFill>
                  <a:schemeClr val="bg1"/>
                </a:solidFill>
                <a:latin typeface="+mn-ea"/>
                <a:sym typeface="Arial" pitchFamily="34" charset="0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advTm="0" p14:dur="1200">
        <p14:prism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6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Freeform 5"/>
          <p:cNvSpPr/>
          <p:nvPr/>
        </p:nvSpPr>
        <p:spPr bwMode="auto">
          <a:xfrm>
            <a:off x="583312" y="-1"/>
            <a:ext cx="8560688" cy="5143501"/>
          </a:xfrm>
          <a:custGeom>
            <a:gdLst>
              <a:gd name="T0" fmla="*/ 6202 w 9337"/>
              <a:gd name="T1" fmla="*/ 3306 h 5716"/>
              <a:gd name="T2" fmla="*/ 3689 w 9337"/>
              <a:gd name="T3" fmla="*/ 3992 h 5716"/>
              <a:gd name="T4" fmla="*/ 2527 w 9337"/>
              <a:gd name="T5" fmla="*/ 4600 h 5716"/>
              <a:gd name="T6" fmla="*/ 1405 w 9337"/>
              <a:gd name="T7" fmla="*/ 4152 h 5716"/>
              <a:gd name="T8" fmla="*/ 1753 w 9337"/>
              <a:gd name="T9" fmla="*/ 3123 h 5716"/>
              <a:gd name="T10" fmla="*/ 2779 w 9337"/>
              <a:gd name="T11" fmla="*/ 2589 h 5716"/>
              <a:gd name="T12" fmla="*/ 5481 w 9337"/>
              <a:gd name="T13" fmla="*/ 0 h 5716"/>
              <a:gd name="T14" fmla="*/ 4224 w 9337"/>
              <a:gd name="T15" fmla="*/ 0 h 5716"/>
              <a:gd name="T16" fmla="*/ 4013 w 9337"/>
              <a:gd name="T17" fmla="*/ 874 h 5716"/>
              <a:gd name="T18" fmla="*/ 1961 w 9337"/>
              <a:gd name="T19" fmla="*/ 1901 h 5716"/>
              <a:gd name="T20" fmla="*/ 153 w 9337"/>
              <a:gd name="T21" fmla="*/ 3216 h 5716"/>
              <a:gd name="T22" fmla="*/ 1023 w 9337"/>
              <a:gd name="T23" fmla="*/ 4809 h 5716"/>
              <a:gd name="T24" fmla="*/ 2945 w 9337"/>
              <a:gd name="T25" fmla="*/ 4905 h 5716"/>
              <a:gd name="T26" fmla="*/ 4817 w 9337"/>
              <a:gd name="T27" fmla="*/ 4315 h 5716"/>
              <a:gd name="T28" fmla="*/ 6745 w 9337"/>
              <a:gd name="T29" fmla="*/ 4326 h 5716"/>
              <a:gd name="T30" fmla="*/ 7937 w 9337"/>
              <a:gd name="T31" fmla="*/ 5716 h 5716"/>
              <a:gd name="T32" fmla="*/ 9337 w 9337"/>
              <a:gd name="T33" fmla="*/ 5716 h 5716"/>
              <a:gd name="T34" fmla="*/ 8569 w 9337"/>
              <a:gd name="T35" fmla="*/ 4328 h 5716"/>
              <a:gd name="T36" fmla="*/ 6202 w 9337"/>
              <a:gd name="T37" fmla="*/ 330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9337" h="5716">
                <a:moveTo>
                  <a:pt x="6202" y="3306"/>
                </a:moveTo>
                <a:cubicBezTo>
                  <a:pt x="5322" y="3270"/>
                  <a:pt x="4443" y="3536"/>
                  <a:pt x="3689" y="3992"/>
                </a:cubicBezTo>
                <a:cubicBezTo>
                  <a:pt x="3313" y="4220"/>
                  <a:pt x="2955" y="4498"/>
                  <a:pt x="2527" y="4600"/>
                </a:cubicBezTo>
                <a:cubicBezTo>
                  <a:pt x="2100" y="4702"/>
                  <a:pt x="1570" y="4559"/>
                  <a:pt x="1405" y="4152"/>
                </a:cubicBezTo>
                <a:cubicBezTo>
                  <a:pt x="1260" y="3793"/>
                  <a:pt x="1457" y="3373"/>
                  <a:pt x="1753" y="3123"/>
                </a:cubicBezTo>
                <a:cubicBezTo>
                  <a:pt x="2049" y="2874"/>
                  <a:pt x="2426" y="2748"/>
                  <a:pt x="2779" y="2589"/>
                </a:cubicBezTo>
                <a:cubicBezTo>
                  <a:pt x="3940" y="2069"/>
                  <a:pt x="4910" y="1137"/>
                  <a:pt x="5481" y="0"/>
                </a:cubicBezTo>
                <a:cubicBezTo>
                  <a:pt x="4224" y="0"/>
                  <a:pt x="4224" y="0"/>
                  <a:pt x="4224" y="0"/>
                </a:cubicBezTo>
                <a:cubicBezTo>
                  <a:pt x="4250" y="304"/>
                  <a:pt x="4178" y="617"/>
                  <a:pt x="4013" y="874"/>
                </a:cubicBezTo>
                <a:cubicBezTo>
                  <a:pt x="3591" y="1537"/>
                  <a:pt x="2724" y="1715"/>
                  <a:pt x="1961" y="1901"/>
                </a:cubicBezTo>
                <a:cubicBezTo>
                  <a:pt x="1197" y="2087"/>
                  <a:pt x="335" y="2452"/>
                  <a:pt x="153" y="3216"/>
                </a:cubicBezTo>
                <a:cubicBezTo>
                  <a:pt x="0" y="3852"/>
                  <a:pt x="434" y="4525"/>
                  <a:pt x="1023" y="4809"/>
                </a:cubicBezTo>
                <a:cubicBezTo>
                  <a:pt x="1613" y="5094"/>
                  <a:pt x="2309" y="5060"/>
                  <a:pt x="2945" y="4905"/>
                </a:cubicBezTo>
                <a:cubicBezTo>
                  <a:pt x="3581" y="4750"/>
                  <a:pt x="4184" y="4484"/>
                  <a:pt x="4817" y="4315"/>
                </a:cubicBezTo>
                <a:cubicBezTo>
                  <a:pt x="5449" y="4147"/>
                  <a:pt x="6139" y="4081"/>
                  <a:pt x="6745" y="4326"/>
                </a:cubicBezTo>
                <a:cubicBezTo>
                  <a:pt x="7333" y="4564"/>
                  <a:pt x="7778" y="5105"/>
                  <a:pt x="7937" y="5716"/>
                </a:cubicBezTo>
                <a:cubicBezTo>
                  <a:pt x="9337" y="5716"/>
                  <a:pt x="9337" y="5716"/>
                  <a:pt x="9337" y="5716"/>
                </a:cubicBezTo>
                <a:cubicBezTo>
                  <a:pt x="9205" y="5198"/>
                  <a:pt x="8940" y="4714"/>
                  <a:pt x="8569" y="4328"/>
                </a:cubicBezTo>
                <a:cubicBezTo>
                  <a:pt x="7959" y="3693"/>
                  <a:pt x="7082" y="3341"/>
                  <a:pt x="6202" y="3306"/>
                </a:cubicBezTo>
                <a:close/>
              </a:path>
            </a:pathLst>
          </a:custGeom>
          <a:solidFill>
            <a:schemeClr val="bg1">
              <a:lumMod val="9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6"/>
          <p:cNvSpPr/>
          <p:nvPr/>
        </p:nvSpPr>
        <p:spPr bwMode="auto">
          <a:xfrm>
            <a:off x="-12700" y="-1"/>
            <a:ext cx="7873101" cy="5143501"/>
          </a:xfrm>
          <a:custGeom>
            <a:gdLst>
              <a:gd name="T0" fmla="*/ 7395 w 8587"/>
              <a:gd name="T1" fmla="*/ 4326 h 5716"/>
              <a:gd name="T2" fmla="*/ 5467 w 8587"/>
              <a:gd name="T3" fmla="*/ 4315 h 5716"/>
              <a:gd name="T4" fmla="*/ 3595 w 8587"/>
              <a:gd name="T5" fmla="*/ 4905 h 5716"/>
              <a:gd name="T6" fmla="*/ 1673 w 8587"/>
              <a:gd name="T7" fmla="*/ 4809 h 5716"/>
              <a:gd name="T8" fmla="*/ 803 w 8587"/>
              <a:gd name="T9" fmla="*/ 3216 h 5716"/>
              <a:gd name="T10" fmla="*/ 2611 w 8587"/>
              <a:gd name="T11" fmla="*/ 1901 h 5716"/>
              <a:gd name="T12" fmla="*/ 4663 w 8587"/>
              <a:gd name="T13" fmla="*/ 874 h 5716"/>
              <a:gd name="T14" fmla="*/ 4874 w 8587"/>
              <a:gd name="T15" fmla="*/ 0 h 5716"/>
              <a:gd name="T16" fmla="*/ 2536 w 8587"/>
              <a:gd name="T17" fmla="*/ 0 h 5716"/>
              <a:gd name="T18" fmla="*/ 0 w 8587"/>
              <a:gd name="T19" fmla="*/ 2205 h 5716"/>
              <a:gd name="T20" fmla="*/ 0 w 8587"/>
              <a:gd name="T21" fmla="*/ 4802 h 5716"/>
              <a:gd name="T22" fmla="*/ 537 w 8587"/>
              <a:gd name="T23" fmla="*/ 5493 h 5716"/>
              <a:gd name="T24" fmla="*/ 841 w 8587"/>
              <a:gd name="T25" fmla="*/ 5716 h 5716"/>
              <a:gd name="T26" fmla="*/ 8587 w 8587"/>
              <a:gd name="T27" fmla="*/ 5716 h 5716"/>
              <a:gd name="T28" fmla="*/ 7395 w 8587"/>
              <a:gd name="T29" fmla="*/ 4326 h 571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8587" h="5716">
                <a:moveTo>
                  <a:pt x="7395" y="4326"/>
                </a:moveTo>
                <a:cubicBezTo>
                  <a:pt x="6789" y="4081"/>
                  <a:pt x="6099" y="4147"/>
                  <a:pt x="5467" y="4315"/>
                </a:cubicBezTo>
                <a:cubicBezTo>
                  <a:pt x="4834" y="4484"/>
                  <a:pt x="4231" y="4750"/>
                  <a:pt x="3595" y="4905"/>
                </a:cubicBezTo>
                <a:cubicBezTo>
                  <a:pt x="2959" y="5060"/>
                  <a:pt x="2263" y="5094"/>
                  <a:pt x="1673" y="4809"/>
                </a:cubicBezTo>
                <a:cubicBezTo>
                  <a:pt x="1084" y="4525"/>
                  <a:pt x="650" y="3852"/>
                  <a:pt x="803" y="3216"/>
                </a:cubicBezTo>
                <a:cubicBezTo>
                  <a:pt x="985" y="2452"/>
                  <a:pt x="1847" y="2087"/>
                  <a:pt x="2611" y="1901"/>
                </a:cubicBezTo>
                <a:cubicBezTo>
                  <a:pt x="3374" y="1715"/>
                  <a:pt x="4241" y="1537"/>
                  <a:pt x="4663" y="874"/>
                </a:cubicBezTo>
                <a:cubicBezTo>
                  <a:pt x="4828" y="617"/>
                  <a:pt x="4900" y="304"/>
                  <a:pt x="4874" y="0"/>
                </a:cubicBezTo>
                <a:cubicBezTo>
                  <a:pt x="2536" y="0"/>
                  <a:pt x="2536" y="0"/>
                  <a:pt x="2536" y="0"/>
                </a:cubicBezTo>
                <a:cubicBezTo>
                  <a:pt x="1980" y="998"/>
                  <a:pt x="1065" y="1793"/>
                  <a:pt x="0" y="2205"/>
                </a:cubicBezTo>
                <a:cubicBezTo>
                  <a:pt x="0" y="4802"/>
                  <a:pt x="0" y="4802"/>
                  <a:pt x="0" y="4802"/>
                </a:cubicBezTo>
                <a:cubicBezTo>
                  <a:pt x="135" y="5062"/>
                  <a:pt x="316" y="5299"/>
                  <a:pt x="537" y="5493"/>
                </a:cubicBezTo>
                <a:cubicBezTo>
                  <a:pt x="632" y="5576"/>
                  <a:pt x="734" y="5650"/>
                  <a:pt x="841" y="5716"/>
                </a:cubicBezTo>
                <a:cubicBezTo>
                  <a:pt x="8587" y="5716"/>
                  <a:pt x="8587" y="5716"/>
                  <a:pt x="8587" y="5716"/>
                </a:cubicBezTo>
                <a:cubicBezTo>
                  <a:pt x="8428" y="5105"/>
                  <a:pt x="7983" y="4564"/>
                  <a:pt x="7395" y="4326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7"/>
          <p:cNvSpPr/>
          <p:nvPr/>
        </p:nvSpPr>
        <p:spPr bwMode="auto">
          <a:xfrm>
            <a:off x="-12700" y="-1"/>
            <a:ext cx="2325068" cy="1983922"/>
          </a:xfrm>
          <a:custGeom>
            <a:gdLst>
              <a:gd name="T0" fmla="*/ 2536 w 2536"/>
              <a:gd name="T1" fmla="*/ 0 h 2205"/>
              <a:gd name="T2" fmla="*/ 0 w 2536"/>
              <a:gd name="T3" fmla="*/ 0 h 2205"/>
              <a:gd name="T4" fmla="*/ 0 w 2536"/>
              <a:gd name="T5" fmla="*/ 2205 h 2205"/>
              <a:gd name="T6" fmla="*/ 2536 w 2536"/>
              <a:gd name="T7" fmla="*/ 0 h 22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36" h="2205">
                <a:moveTo>
                  <a:pt x="2536" y="0"/>
                </a:moveTo>
                <a:cubicBezTo>
                  <a:pt x="0" y="0"/>
                  <a:pt x="0" y="0"/>
                  <a:pt x="0" y="0"/>
                </a:cubicBezTo>
                <a:cubicBezTo>
                  <a:pt x="0" y="2205"/>
                  <a:pt x="0" y="2205"/>
                  <a:pt x="0" y="2205"/>
                </a:cubicBezTo>
                <a:cubicBezTo>
                  <a:pt x="1065" y="1793"/>
                  <a:pt x="1980" y="998"/>
                  <a:pt x="2536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4" name="Freeform 8"/>
          <p:cNvSpPr/>
          <p:nvPr/>
        </p:nvSpPr>
        <p:spPr bwMode="auto">
          <a:xfrm>
            <a:off x="-12700" y="4321149"/>
            <a:ext cx="771013" cy="822351"/>
          </a:xfrm>
          <a:custGeom>
            <a:gdLst>
              <a:gd name="T0" fmla="*/ 0 w 841"/>
              <a:gd name="T1" fmla="*/ 0 h 914"/>
              <a:gd name="T2" fmla="*/ 0 w 841"/>
              <a:gd name="T3" fmla="*/ 914 h 914"/>
              <a:gd name="T4" fmla="*/ 841 w 841"/>
              <a:gd name="T5" fmla="*/ 914 h 914"/>
              <a:gd name="T6" fmla="*/ 537 w 841"/>
              <a:gd name="T7" fmla="*/ 691 h 914"/>
              <a:gd name="T8" fmla="*/ 0 w 841"/>
              <a:gd name="T9" fmla="*/ 0 h 91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841" h="914">
                <a:moveTo>
                  <a:pt x="0" y="0"/>
                </a:moveTo>
                <a:cubicBezTo>
                  <a:pt x="0" y="914"/>
                  <a:pt x="0" y="914"/>
                  <a:pt x="0" y="914"/>
                </a:cubicBezTo>
                <a:cubicBezTo>
                  <a:pt x="841" y="914"/>
                  <a:pt x="841" y="914"/>
                  <a:pt x="841" y="914"/>
                </a:cubicBezTo>
                <a:cubicBezTo>
                  <a:pt x="734" y="848"/>
                  <a:pt x="632" y="774"/>
                  <a:pt x="537" y="691"/>
                </a:cubicBezTo>
                <a:cubicBezTo>
                  <a:pt x="316" y="497"/>
                  <a:pt x="135" y="260"/>
                  <a:pt x="0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1505" name="组合 21504"/>
          <p:cNvGrpSpPr/>
          <p:nvPr/>
        </p:nvGrpSpPr>
        <p:grpSpPr>
          <a:xfrm>
            <a:off x="1981198" y="0"/>
            <a:ext cx="1191659" cy="2647950"/>
            <a:chOff x="1511215" y="19908"/>
            <a:chExt cx="1191659" cy="2647950"/>
          </a:xfrm>
        </p:grpSpPr>
        <p:sp>
          <p:nvSpPr>
            <p:cNvPr id="34" name="副标题 21506"/>
            <p:cNvSpPr txBox="1"/>
            <p:nvPr/>
          </p:nvSpPr>
          <p:spPr>
            <a:xfrm flipH="1">
              <a:off x="1511215" y="1993697"/>
              <a:ext cx="1191659" cy="674161"/>
            </a:xfrm>
            <a:prstGeom prst="rect">
              <a:avLst/>
            </a:prstGeom>
            <a:ln>
              <a:noFill/>
            </a:ln>
          </p:spPr>
          <p:txBody>
            <a:bodyPr vert="horz" wrap="square" lIns="68580" tIns="34290" rIns="68580" bIns="34290" numCol="1" rtlCol="0" anchor="t" anchorCtr="0" compatLnSpc="1">
              <a:noAutofit/>
            </a:bodyPr>
            <a:lstStyle>
              <a:defPPr>
                <a:defRPr lang="en-US"/>
              </a:defPPr>
              <a:lvl1pPr marL="228600" indent="-228600" algn="l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itchFamily="34" charset="0"/>
                <a:buChar char="•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85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indent="0" defTabSz="685800" fontAlgn="base">
                <a:lnSpc>
                  <a:spcPct val="100000"/>
                </a:lnSpc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Font typeface="Arial" pitchFamily="34" charset="0"/>
                <a:buNone/>
                <a:defRPr/>
              </a:pPr>
              <a:r>
                <a:rPr lang="en-US" altLang="zh-CN" sz="4400" spc="-300" smtClean="0">
                  <a:solidFill>
                    <a:schemeClr val="tx2"/>
                  </a:solidFill>
                  <a:latin typeface="阿里汉仪智能黑体" panose="00020600040101010101" pitchFamily="18" charset="-122"/>
                  <a:ea typeface="阿里汉仪智能黑体" panose="00020600040101010101" pitchFamily="18" charset="-122"/>
                  <a:cs typeface="+mn-ea"/>
                  <a:sym typeface="+mn-lt"/>
                </a:rPr>
                <a:t>02</a:t>
              </a:r>
              <a:endParaRPr lang="zh-CN" altLang="en-US" sz="4400" spc="-300">
                <a:solidFill>
                  <a:schemeClr val="tx2"/>
                </a:solidFill>
                <a:latin typeface="阿里汉仪智能黑体" panose="00020600040101010101" pitchFamily="18" charset="-122"/>
                <a:ea typeface="阿里汉仪智能黑体" panose="00020600040101010101" pitchFamily="18" charset="-122"/>
                <a:cs typeface="+mn-ea"/>
                <a:sym typeface="+mn-lt"/>
              </a:endParaRPr>
            </a:p>
          </p:txBody>
        </p:sp>
        <p:cxnSp>
          <p:nvCxnSpPr>
            <p:cNvPr id="38" name="直接连接符 37"/>
            <p:cNvCxnSpPr/>
            <p:nvPr/>
          </p:nvCxnSpPr>
          <p:spPr>
            <a:xfrm flipH="1" flipV="1">
              <a:off x="1892220" y="19908"/>
              <a:ext cx="0" cy="2058258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4" name="图片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6459" y="2886401"/>
            <a:ext cx="951541" cy="1336167"/>
          </a:xfrm>
          <a:prstGeom prst="rect">
            <a:avLst/>
          </a:prstGeom>
        </p:spPr>
      </p:pic>
      <p:sp>
        <p:nvSpPr>
          <p:cNvPr id="13" name="内容占位符 2"/>
          <p:cNvSpPr txBox="1">
            <a:spLocks noChangeArrowheads="1"/>
          </p:cNvSpPr>
          <p:nvPr/>
        </p:nvSpPr>
        <p:spPr>
          <a:xfrm>
            <a:off x="4055634" y="2147405"/>
            <a:ext cx="4437075" cy="74690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None/>
              <a:defRPr/>
            </a:pPr>
            <a:r>
              <a:rPr lang="zh-CN" altLang="en-US" sz="4400" spc="600">
                <a:solidFill>
                  <a:schemeClr val="bg1"/>
                </a:solidFill>
                <a:latin typeface="+mn-ea"/>
                <a:cs typeface="+mn-ea"/>
                <a:sym typeface="+mn-lt"/>
              </a:rPr>
              <a:t>调整你的态度</a:t>
            </a:r>
            <a:endParaRPr lang="zh-CN" altLang="en-US" sz="4400" spc="600">
              <a:solidFill>
                <a:schemeClr val="bg1"/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5" name="内容占位符 2"/>
          <p:cNvSpPr txBox="1">
            <a:spLocks noChangeArrowheads="1"/>
          </p:cNvSpPr>
          <p:nvPr/>
        </p:nvSpPr>
        <p:spPr>
          <a:xfrm>
            <a:off x="3997759" y="1352550"/>
            <a:ext cx="2836214" cy="746906"/>
          </a:xfrm>
          <a:prstGeom prst="rect">
            <a:avLst/>
          </a:prstGeom>
          <a:noFill/>
          <a:ln>
            <a:noFill/>
          </a:ln>
        </p:spPr>
        <p:txBody>
          <a:bodyPr vert="horz" wrap="square" lIns="68580" tIns="34290" rIns="68580" bIns="34290" numCol="1" rtlCol="0" anchor="t" anchorCtr="0" compatLnSpc="1">
            <a:noAutofit/>
          </a:bodyPr>
          <a:lstStyle>
            <a:defPPr>
              <a:defRPr lang="en-US"/>
            </a:defPPr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defTabSz="685800" fontAlgn="base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Arial" pitchFamily="34" charset="0"/>
              <a:buNone/>
              <a:defRPr/>
            </a:pPr>
            <a:r>
              <a:rPr lang="zh-CN" altLang="en-US" sz="4400" b="1" spc="600" smtClean="0">
                <a:solidFill>
                  <a:schemeClr val="accent1"/>
                </a:solidFill>
                <a:latin typeface="+mn-ea"/>
                <a:cs typeface="+mn-ea"/>
                <a:sym typeface="+mn-lt"/>
              </a:rPr>
              <a:t>第二部分</a:t>
            </a:r>
            <a:endParaRPr lang="zh-CN" altLang="en-US" sz="4400" b="1" spc="600">
              <a:solidFill>
                <a:schemeClr val="accent1"/>
              </a:solidFill>
              <a:latin typeface="+mn-ea"/>
              <a:cs typeface="+mn-ea"/>
              <a:sym typeface="+mn-lt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switch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1000" decel="6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12" dur="1000" decel="6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24" presetID="17" presetClass="entr" presetSubtype="1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53" presetClass="entr" presetSubtype="16" dur="50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41" presetID="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/>
      <p:bldP spid="22" grpId="0"/>
      <p:bldP spid="23" grpId="0"/>
      <p:bldP spid="24" grpId="0"/>
      <p:bldP spid="13" grpId="0"/>
      <p:bldP spid="1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/>
        </p:nvSpPr>
        <p:spPr>
          <a:xfrm>
            <a:off x="609600" y="1729085"/>
            <a:ext cx="1242177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225">
                <a:solidFill>
                  <a:schemeClr val="bg1"/>
                </a:solidFill>
                <a:latin typeface="+mn-ea"/>
                <a:sym typeface="Arial" pitchFamily="34" charset="0"/>
              </a:rPr>
              <a:t>困难</a:t>
            </a:r>
            <a:endParaRPr lang="zh-CN" altLang="en-US" sz="2400" b="1" spc="225">
              <a:solidFill>
                <a:schemeClr val="bg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9" name="文本框 8"/>
          <p:cNvSpPr txBox="1"/>
          <p:nvPr/>
        </p:nvSpPr>
        <p:spPr>
          <a:xfrm>
            <a:off x="2263699" y="1729085"/>
            <a:ext cx="1242177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225">
                <a:solidFill>
                  <a:schemeClr val="bg1"/>
                </a:solidFill>
                <a:latin typeface="+mn-ea"/>
                <a:sym typeface="Arial" pitchFamily="34" charset="0"/>
              </a:rPr>
              <a:t>压力</a:t>
            </a:r>
            <a:endParaRPr lang="zh-CN" altLang="en-US" sz="2400" b="1" spc="225">
              <a:solidFill>
                <a:schemeClr val="bg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0" name="文本框 9"/>
          <p:cNvSpPr txBox="1"/>
          <p:nvPr/>
        </p:nvSpPr>
        <p:spPr>
          <a:xfrm>
            <a:off x="3917798" y="1729085"/>
            <a:ext cx="1242177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225">
                <a:solidFill>
                  <a:schemeClr val="bg1"/>
                </a:solidFill>
                <a:latin typeface="+mn-ea"/>
                <a:sym typeface="Arial" pitchFamily="34" charset="0"/>
              </a:rPr>
              <a:t>逆境</a:t>
            </a:r>
            <a:endParaRPr lang="zh-CN" altLang="en-US" sz="2400" b="1" spc="225">
              <a:solidFill>
                <a:schemeClr val="bg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1" name="文本框 10"/>
          <p:cNvSpPr txBox="1"/>
          <p:nvPr/>
        </p:nvSpPr>
        <p:spPr>
          <a:xfrm>
            <a:off x="5571897" y="1729085"/>
            <a:ext cx="1242177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225">
                <a:solidFill>
                  <a:schemeClr val="bg1"/>
                </a:solidFill>
                <a:latin typeface="+mn-ea"/>
                <a:sym typeface="Arial" pitchFamily="34" charset="0"/>
              </a:rPr>
              <a:t>面对</a:t>
            </a:r>
            <a:endParaRPr lang="zh-CN" altLang="en-US" sz="2400" b="1" spc="225">
              <a:solidFill>
                <a:schemeClr val="bg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2" name="文本框 11"/>
          <p:cNvSpPr txBox="1"/>
          <p:nvPr/>
        </p:nvSpPr>
        <p:spPr>
          <a:xfrm>
            <a:off x="7225997" y="1729085"/>
            <a:ext cx="1242177" cy="461665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spc="225">
                <a:solidFill>
                  <a:schemeClr val="bg1"/>
                </a:solidFill>
                <a:latin typeface="+mn-ea"/>
                <a:sym typeface="Arial" pitchFamily="34" charset="0"/>
              </a:rPr>
              <a:t>处理</a:t>
            </a:r>
            <a:endParaRPr lang="zh-CN" altLang="en-US" sz="2400" b="1" spc="225">
              <a:solidFill>
                <a:schemeClr val="bg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3" name="文本框 12"/>
          <p:cNvSpPr txBox="1"/>
          <p:nvPr/>
        </p:nvSpPr>
        <p:spPr>
          <a:xfrm>
            <a:off x="609600" y="2451264"/>
            <a:ext cx="1240139" cy="15286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0"/>
              </a:lnSpc>
            </a:pP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每当</a:t>
            </a: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你遇到困难、压力、逆境的时候，你们会怎样处理</a:t>
            </a: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？</a:t>
            </a: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4" name="文本框 13"/>
          <p:cNvSpPr txBox="1"/>
          <p:nvPr/>
        </p:nvSpPr>
        <p:spPr>
          <a:xfrm>
            <a:off x="2265737" y="2441179"/>
            <a:ext cx="1240139" cy="15286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0"/>
              </a:lnSpc>
            </a:pP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对</a:t>
            </a: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许多同事来说，他们所做的也许并非自己喜欢的</a:t>
            </a: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事情</a:t>
            </a: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endParaRPr lang="en-US" altLang="zh-CN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5" name="文本框 14"/>
          <p:cNvSpPr txBox="1"/>
          <p:nvPr/>
        </p:nvSpPr>
        <p:spPr>
          <a:xfrm>
            <a:off x="3917798" y="2451263"/>
            <a:ext cx="1240139" cy="15286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0"/>
              </a:lnSpc>
            </a:pP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与</a:t>
            </a: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一个积极的人在一起，会使工作显得愉快一些。一些同事的私人生活极其困难</a:t>
            </a: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6" name="文本框 15"/>
          <p:cNvSpPr txBox="1"/>
          <p:nvPr/>
        </p:nvSpPr>
        <p:spPr>
          <a:xfrm>
            <a:off x="5573935" y="2441178"/>
            <a:ext cx="1240139" cy="15286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0"/>
              </a:lnSpc>
            </a:pP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 </a:t>
            </a: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积极</a:t>
            </a: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态度和消极态度两者在工作场所都会相互传染。与一个积极的人一起工作</a:t>
            </a: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  <p:sp>
        <p:nvSpPr>
          <p:cNvPr id="17" name="文本框 16"/>
          <p:cNvSpPr txBox="1"/>
          <p:nvPr/>
        </p:nvSpPr>
        <p:spPr>
          <a:xfrm>
            <a:off x="7228035" y="2419350"/>
            <a:ext cx="1240139" cy="1528624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ts val="1350"/>
              </a:lnSpc>
            </a:pP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也</a:t>
            </a:r>
            <a:r>
              <a:rPr lang="zh-CN" altLang="en-US" sz="1200" spc="225">
                <a:solidFill>
                  <a:schemeClr val="accent1"/>
                </a:solidFill>
                <a:latin typeface="+mn-ea"/>
                <a:sym typeface="Arial" pitchFamily="34" charset="0"/>
              </a:rPr>
              <a:t>会使你变得消极。工作环境越和谐，部门生产率就会越高</a:t>
            </a:r>
            <a:r>
              <a:rPr lang="zh-CN" altLang="en-US" sz="1200" spc="225" smtClean="0">
                <a:solidFill>
                  <a:schemeClr val="accent1"/>
                </a:solidFill>
                <a:latin typeface="+mn-ea"/>
                <a:sym typeface="Arial" pitchFamily="34" charset="0"/>
              </a:rPr>
              <a:t>。</a:t>
            </a:r>
            <a:endParaRPr lang="en-US" altLang="zh-CN" sz="1200" spc="225" smtClean="0">
              <a:solidFill>
                <a:schemeClr val="accent1"/>
              </a:solidFill>
              <a:latin typeface="+mn-ea"/>
              <a:sym typeface="Arial" pitchFamily="34" charset="0"/>
            </a:endParaRPr>
          </a:p>
          <a:p>
            <a:pPr algn="ctr">
              <a:lnSpc>
                <a:spcPts val="1350"/>
              </a:lnSpc>
            </a:pPr>
            <a:endParaRPr lang="zh-CN" altLang="en-US" sz="1200" spc="225">
              <a:solidFill>
                <a:schemeClr val="accent1"/>
              </a:solidFill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0" p14:dur="1250">
        <p14:flip dir="r"/>
      </p:transition>
    </mc:Choice>
    <mc:Fallback>
      <p:transition spd="slow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53" presetClass="entr" presetSubtype="16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https://d.book118.com/647015044010006043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6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262626"/>
      </a:accent1>
      <a:accent2>
        <a:srgbClr val="FF9933"/>
      </a:accent2>
      <a:accent3>
        <a:srgbClr val="262626"/>
      </a:accent3>
      <a:accent4>
        <a:srgbClr val="FF9933"/>
      </a:accent4>
      <a:accent5>
        <a:srgbClr val="262626"/>
      </a:accent5>
      <a:accent6>
        <a:srgbClr val="FF9933"/>
      </a:accent6>
      <a:hlink>
        <a:srgbClr val="262626"/>
      </a:hlink>
      <a:folHlink>
        <a:srgbClr val="FF9933"/>
      </a:folHlink>
    </a:clrScheme>
    <a:fontScheme name="自定义 1">
      <a:majorFont>
        <a:latin typeface="Arial Black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4</Notes>
  <TotalTime>1</TotalTime>
  <HiddenSlides>0</HiddenSlides>
  <MMClips>1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阿里汉仪智能黑体</vt:lpstr>
      <vt:lpstr>Times New Roman</vt:lpstr>
      <vt:lpstr>华文行楷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2024-09-16T16:27:24.781</cp:lastPrinted>
  <dcterms:created xsi:type="dcterms:W3CDTF">2024-09-16T08:27:24Z</dcterms:created>
  <dcterms:modified xsi:type="dcterms:W3CDTF">2024-09-16T08:27:26Z</dcterms:modified>
</cp:coreProperties>
</file>